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28</a:t>
          </a:r>
          <a:r>
            <a:rPr lang="ru" sz="1400" dirty="0">
              <a:latin typeface="Montserrat" pitchFamily="2" charset="-52"/>
            </a:rPr>
            <a:t>  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36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000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28</a:t>
          </a:r>
          <a:r>
            <a:rPr lang="ru" sz="1400" kern="1200" dirty="0">
              <a:latin typeface="Montserrat" pitchFamily="2" charset="-52"/>
            </a:rPr>
            <a:t>  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36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000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microsoft.com/office/2007/relationships/diagramDrawing" Target="../diagrams/drawing2.xml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15003" y="202537"/>
            <a:ext cx="469606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" sz="1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труб и фитингов из ПВХ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5061"/>
            <a:ext cx="2663205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</a:t>
            </a: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 проекта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sz="1200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труб и фитингов из ПВХ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505734" cy="80791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долларов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</a:t>
            </a:r>
            <a:r>
              <a:rPr lang="ru-RU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474211"/>
            <a:ext cx="161525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15952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Возможность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производства различных размеров и конструкций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949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 8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сотрудники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7067901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труб и фитингов </a:t>
            </a:r>
            <a:br>
              <a:rPr lang="ru-RU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-RU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мощностью </a:t>
            </a:r>
            <a:r>
              <a:rPr lang="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 тыс. тонн </a:t>
            </a:r>
            <a:r>
              <a:rPr lang="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</a:t>
            </a:r>
            <a:r>
              <a:rPr lang="ru"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год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548178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процесс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трубы и фитинга из ПВХ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817814"/>
            <a:ext cx="60148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изделиями из ПВХ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7719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1532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349238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515965" y="5842879"/>
            <a:ext cx="71686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26 тыс. </a:t>
            </a:r>
          </a:p>
          <a:p>
            <a:pPr algn="ctr"/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734279" y="5842879"/>
            <a:ext cx="7104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23 тыс. </a:t>
            </a:r>
          </a:p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984396" y="5842879"/>
            <a:ext cx="71686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29 тыс. </a:t>
            </a:r>
          </a:p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232300" y="5842879"/>
            <a:ext cx="7104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32 тыс. </a:t>
            </a:r>
          </a:p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69812" y="5349238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94915" y="5349238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349238"/>
            <a:ext cx="12542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13401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094617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6" y="5349238"/>
            <a:ext cx="15827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(ЦA 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727009" y="5842879"/>
            <a:ext cx="7296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90 тыс. </a:t>
            </a:r>
          </a:p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5">
            <a:extLst>
              <a:ext uri="{FF2B5EF4-FFF2-40B4-BE49-F238E27FC236}">
                <a16:creationId xmlns:a16="http://schemas.microsoft.com/office/drawing/2014/main" id="{F1E73589-F6AC-4A7A-AC70-1B7C9668631B}"/>
              </a:ext>
            </a:extLst>
          </p:cNvPr>
          <p:cNvSpPr txBox="1"/>
          <p:nvPr/>
        </p:nvSpPr>
        <p:spPr>
          <a:xfrm>
            <a:off x="5155641" y="2315648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Подготовка сырья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75" name="object 26">
            <a:extLst>
              <a:ext uri="{FF2B5EF4-FFF2-40B4-BE49-F238E27FC236}">
                <a16:creationId xmlns:a16="http://schemas.microsoft.com/office/drawing/2014/main" id="{E998BE08-8942-45DD-916C-399FDC64AD06}"/>
              </a:ext>
            </a:extLst>
          </p:cNvPr>
          <p:cNvSpPr txBox="1"/>
          <p:nvPr/>
        </p:nvSpPr>
        <p:spPr>
          <a:xfrm>
            <a:off x="7031315" y="2332550"/>
            <a:ext cx="152817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Экструзия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7">
            <a:extLst>
              <a:ext uri="{FF2B5EF4-FFF2-40B4-BE49-F238E27FC236}">
                <a16:creationId xmlns:a16="http://schemas.microsoft.com/office/drawing/2014/main" id="{4AC87379-9541-4F7E-9354-9791377BD220}"/>
              </a:ext>
            </a:extLst>
          </p:cNvPr>
          <p:cNvSpPr txBox="1"/>
          <p:nvPr/>
        </p:nvSpPr>
        <p:spPr>
          <a:xfrm>
            <a:off x="8559488" y="2247912"/>
            <a:ext cx="138604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Калибровка и резка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80" name="object 28">
            <a:extLst>
              <a:ext uri="{FF2B5EF4-FFF2-40B4-BE49-F238E27FC236}">
                <a16:creationId xmlns:a16="http://schemas.microsoft.com/office/drawing/2014/main" id="{94782B67-3E8A-4CF9-9988-25804A0A9081}"/>
              </a:ext>
            </a:extLst>
          </p:cNvPr>
          <p:cNvSpPr txBox="1"/>
          <p:nvPr/>
        </p:nvSpPr>
        <p:spPr>
          <a:xfrm>
            <a:off x="10174078" y="2332550"/>
            <a:ext cx="138003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pic>
        <p:nvPicPr>
          <p:cNvPr id="2" name="Picture 2" descr="Труба – Бесплатные иконки: строительство и инструменты">
            <a:extLst>
              <a:ext uri="{FF2B5EF4-FFF2-40B4-BE49-F238E27FC236}">
                <a16:creationId xmlns:a16="http://schemas.microsoft.com/office/drawing/2014/main" id="{90C4F2E8-15A9-4280-ACC9-EFCAE9BCB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73" y="4132269"/>
            <a:ext cx="398364" cy="39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Трубки – Бесплатные иконки: здания">
            <a:extLst>
              <a:ext uri="{FF2B5EF4-FFF2-40B4-BE49-F238E27FC236}">
                <a16:creationId xmlns:a16="http://schemas.microsoft.com/office/drawing/2014/main" id="{5289E2CA-3248-4ABE-A203-872193AA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38" y="5868902"/>
            <a:ext cx="271066" cy="2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374044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рынок, существующие </a:t>
            </a:r>
            <a:br>
              <a:rPr lang="ru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5 соседних рынков Россия, Европа, рынки Ближнего Востока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0ABD163E-4CEE-4124-9F47-454911E9AA31}"/>
              </a:ext>
            </a:extLst>
          </p:cNvPr>
          <p:cNvSpPr txBox="1"/>
          <p:nvPr/>
        </p:nvSpPr>
        <p:spPr>
          <a:xfrm>
            <a:off x="292027" y="2081887"/>
            <a:ext cx="3821534" cy="2846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4">
            <a:extLst>
              <a:ext uri="{FF2B5EF4-FFF2-40B4-BE49-F238E27FC236}">
                <a16:creationId xmlns:a16="http://schemas.microsoft.com/office/drawing/2014/main" id="{C9C37764-C6BF-4BAB-86DD-6B11DDD9D344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DA6A7B9F-5CD2-40A2-855E-B5DFE9177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869690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35E4F4F7-CE89-4D49-900D-704390356F0E}"/>
              </a:ext>
            </a:extLst>
          </p:cNvPr>
          <p:cNvSpPr txBox="1"/>
          <p:nvPr/>
        </p:nvSpPr>
        <p:spPr>
          <a:xfrm>
            <a:off x="267593" y="2278674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4795" y="213873"/>
            <a:ext cx="888143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производстве труб и фитингов из ПВХ</a:t>
            </a:r>
            <a:endParaRPr lang="en-US" b="1" dirty="0"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782701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859536"/>
            <a:ext cx="62661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lang="ru-RU" sz="1400" dirty="0">
              <a:latin typeface="Montserrat" pitchFamily="2" charset="-52"/>
              <a:cs typeface="Arial MT"/>
            </a:endParaRPr>
          </a:p>
        </p:txBody>
      </p: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669103"/>
            <a:ext cx="126492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Экспортеры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изделий из ПВХ 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</a:t>
            </a:r>
            <a:r>
              <a:rPr sz="800" spc="-2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32534" y="1637985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газ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расходы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dirty="0"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 </a:t>
            </a:r>
            <a:r>
              <a:rPr lang="ru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78223" y="1688573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изделий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из ПВХ </a:t>
            </a:r>
            <a:r>
              <a:rPr lang="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в Узбекистан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млн</a:t>
            </a:r>
            <a:r>
              <a:rPr lang="uz-Cyrl-UZ"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181286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Местный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</a:t>
            </a:r>
            <a:r>
              <a:rPr sz="1400" b="1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роизводители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труб и фитингов из ПВХ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могут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выгода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от: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Растущий сектор жилищного строительства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Наличие квалифицированной и неквалифицированной рабочей силы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существующей инфраструктуры и распределительных сетей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инфраструктуры за счет государства*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8234973" y="705726"/>
            <a:ext cx="254673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300769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300769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789822" y="1070451"/>
            <a:ext cx="1632276" cy="11977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100">
                <a:solidFill>
                  <a:srgbClr val="00425F"/>
                </a:solidFill>
                <a:latin typeface="Montserrat" pitchFamily="2" charset="-52"/>
              </a:rPr>
              <a:t>GSP</a:t>
            </a:r>
            <a:r>
              <a:rPr lang="ru" sz="1100">
                <a:solidFill>
                  <a:srgbClr val="00425F"/>
                </a:solidFill>
                <a:latin typeface="Montserrat" pitchFamily="2" charset="-52"/>
              </a:rPr>
              <a:t>+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6 200 наименований товаров.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56814" y="1162959"/>
            <a:ext cx="1632276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733928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059280" y="4168235"/>
            <a:ext cx="4898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сфере строительных материалов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aphic 4">
            <a:extLst>
              <a:ext uri="{FF2B5EF4-FFF2-40B4-BE49-F238E27FC236}">
                <a16:creationId xmlns:a16="http://schemas.microsoft.com/office/drawing/2014/main" id="{5FC2BC56-4E14-402D-B3B1-899A952D7E4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6" name="Freeform: Shape 6">
              <a:extLst>
                <a:ext uri="{FF2B5EF4-FFF2-40B4-BE49-F238E27FC236}">
                  <a16:creationId xmlns:a16="http://schemas.microsoft.com/office/drawing/2014/main" id="{1F6F9D62-0BC1-4B95-A9C2-F8DC163BCC2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2461CDAB-68C8-44BB-B0D5-6BE6D1C077B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DE9E3A97-8401-4500-8AA8-31BA30B973E4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F1E6F701-E906-40CA-96C9-7D8C1EAE479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1700354-761F-458E-AD3A-04D6367FB83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1">
              <a:extLst>
                <a:ext uri="{FF2B5EF4-FFF2-40B4-BE49-F238E27FC236}">
                  <a16:creationId xmlns:a16="http://schemas.microsoft.com/office/drawing/2014/main" id="{DF2BFC09-5375-474A-B43E-339E62515442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2">
              <a:extLst>
                <a:ext uri="{FF2B5EF4-FFF2-40B4-BE49-F238E27FC236}">
                  <a16:creationId xmlns:a16="http://schemas.microsoft.com/office/drawing/2014/main" id="{A26027A4-6BFB-411B-AFA5-7FF57569D45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3">
              <a:extLst>
                <a:ext uri="{FF2B5EF4-FFF2-40B4-BE49-F238E27FC236}">
                  <a16:creationId xmlns:a16="http://schemas.microsoft.com/office/drawing/2014/main" id="{DA7F7C8C-EF3C-4D37-BEA0-8633936A308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4">
              <a:extLst>
                <a:ext uri="{FF2B5EF4-FFF2-40B4-BE49-F238E27FC236}">
                  <a16:creationId xmlns:a16="http://schemas.microsoft.com/office/drawing/2014/main" id="{F1A9012F-30A4-41E5-AF36-04CF48B61D1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C1690438-7F33-40E8-8BE2-E049BB67F2B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6">
              <a:extLst>
                <a:ext uri="{FF2B5EF4-FFF2-40B4-BE49-F238E27FC236}">
                  <a16:creationId xmlns:a16="http://schemas.microsoft.com/office/drawing/2014/main" id="{89D63D72-527A-407A-A7B1-482C57885181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9D1583A6-16DD-4D62-B4BE-17F6F3E5AE8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77AEACB1-A2A8-470C-BF72-8834240B04E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7625E670-5E9D-45E8-8D6E-F042F8AAB06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5C49651-F303-43ED-B2A0-D8B88F60E0D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9F8DE58-8D63-4CF9-AC2C-70F60F54E9C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D1F7681D-B04D-4883-A9AD-7D6FEAC95B99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BF8DC55F-7F0E-4978-AA61-44FC0650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93138"/>
              </p:ext>
            </p:extLst>
          </p:nvPr>
        </p:nvGraphicFramePr>
        <p:xfrm>
          <a:off x="7099573" y="3465691"/>
          <a:ext cx="15063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3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0125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Хорезмская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6 100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 миллиона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A0E671CC-1270-4EC1-B7D3-CDCA7D89738F}"/>
              </a:ext>
            </a:extLst>
          </p:cNvPr>
          <p:cNvSpPr/>
          <p:nvPr/>
        </p:nvSpPr>
        <p:spPr>
          <a:xfrm>
            <a:off x="9698480" y="2435974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Хорезмская область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FC1B6AA-C99A-4B2E-84F0-5848626C4776}"/>
              </a:ext>
            </a:extLst>
          </p:cNvPr>
          <p:cNvCxnSpPr>
            <a:cxnSpLocks/>
            <a:stCxn id="139" idx="1"/>
            <a:endCxn id="118" idx="121"/>
          </p:cNvCxnSpPr>
          <p:nvPr/>
        </p:nvCxnSpPr>
        <p:spPr>
          <a:xfrm rot="10800000" flipV="1">
            <a:off x="9001352" y="2573697"/>
            <a:ext cx="697128" cy="703315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9301E2F2-01D1-49FF-9A9C-8714D2C71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38756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uz-Cyrl-UZ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3 934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2 915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1 856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2,4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623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Нидерландия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1 469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Белгия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1 368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17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897,5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7662D0E5-7396-46EF-9F60-181A36148EE7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14D1152D-44E2-4557-A9CE-8720012CF38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667A09DD-F760-4E90-958C-8F35163AEE01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B8C56769-5C10-455B-BD36-9A7176DDD9BE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4" name="object 47">
              <a:extLst>
                <a:ext uri="{FF2B5EF4-FFF2-40B4-BE49-F238E27FC236}">
                  <a16:creationId xmlns:a16="http://schemas.microsoft.com/office/drawing/2014/main" id="{6791C841-9158-4636-BC0F-0258C1ED8013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45" name="object 20">
            <a:extLst>
              <a:ext uri="{FF2B5EF4-FFF2-40B4-BE49-F238E27FC236}">
                <a16:creationId xmlns:a16="http://schemas.microsoft.com/office/drawing/2014/main" id="{92C566AC-BA86-499F-8ADE-7911E4C03CEA}"/>
              </a:ext>
            </a:extLst>
          </p:cNvPr>
          <p:cNvSpPr/>
          <p:nvPr/>
        </p:nvSpPr>
        <p:spPr>
          <a:xfrm>
            <a:off x="1517194" y="2200536"/>
            <a:ext cx="720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299ADCC8-1282-414C-8561-0FBC42528CCC}"/>
              </a:ext>
            </a:extLst>
          </p:cNvPr>
          <p:cNvSpPr/>
          <p:nvPr/>
        </p:nvSpPr>
        <p:spPr>
          <a:xfrm>
            <a:off x="1517194" y="2489623"/>
            <a:ext cx="64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9A077E39-B694-4AC7-884E-DCF4F358373E}"/>
              </a:ext>
            </a:extLst>
          </p:cNvPr>
          <p:cNvSpPr/>
          <p:nvPr/>
        </p:nvSpPr>
        <p:spPr>
          <a:xfrm>
            <a:off x="1517194" y="2754981"/>
            <a:ext cx="47216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94443C2D-7436-4643-B58C-F51CDFB336EB}"/>
              </a:ext>
            </a:extLst>
          </p:cNvPr>
          <p:cNvSpPr/>
          <p:nvPr/>
        </p:nvSpPr>
        <p:spPr>
          <a:xfrm>
            <a:off x="1517194" y="3030208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DDF74C8F-0BFD-4693-815C-586F5799D991}"/>
              </a:ext>
            </a:extLst>
          </p:cNvPr>
          <p:cNvSpPr/>
          <p:nvPr/>
        </p:nvSpPr>
        <p:spPr>
          <a:xfrm>
            <a:off x="1517194" y="3304493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C8E13F98-D06A-4576-B574-4205A5FEE201}"/>
              </a:ext>
            </a:extLst>
          </p:cNvPr>
          <p:cNvSpPr/>
          <p:nvPr/>
        </p:nvSpPr>
        <p:spPr>
          <a:xfrm>
            <a:off x="1512747" y="3580225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FD61FF2F-0A14-406A-BC0A-1A6152809E74}"/>
              </a:ext>
            </a:extLst>
          </p:cNvPr>
          <p:cNvSpPr/>
          <p:nvPr/>
        </p:nvSpPr>
        <p:spPr>
          <a:xfrm>
            <a:off x="1520207" y="3846761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ED240A19-D871-4263-8E38-27B5DDB7C878}"/>
              </a:ext>
            </a:extLst>
          </p:cNvPr>
          <p:cNvSpPr/>
          <p:nvPr/>
        </p:nvSpPr>
        <p:spPr>
          <a:xfrm>
            <a:off x="2842991" y="2202364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8E148AD9-77F7-4240-B9AA-7DE095DCC68C}"/>
              </a:ext>
            </a:extLst>
          </p:cNvPr>
          <p:cNvSpPr/>
          <p:nvPr/>
        </p:nvSpPr>
        <p:spPr>
          <a:xfrm>
            <a:off x="2839666" y="2748923"/>
            <a:ext cx="90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E953537B-FC43-4EBC-B718-6CA2899B3ABE}"/>
              </a:ext>
            </a:extLst>
          </p:cNvPr>
          <p:cNvSpPr/>
          <p:nvPr/>
        </p:nvSpPr>
        <p:spPr>
          <a:xfrm>
            <a:off x="2834314" y="3857264"/>
            <a:ext cx="64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C872E330-7508-45C3-9FE6-1C6FBBEAD846}"/>
              </a:ext>
            </a:extLst>
          </p:cNvPr>
          <p:cNvSpPr/>
          <p:nvPr/>
        </p:nvSpPr>
        <p:spPr>
          <a:xfrm>
            <a:off x="4152626" y="2200535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2332C716-779F-4C34-BB98-4CDEFCF75531}"/>
              </a:ext>
            </a:extLst>
          </p:cNvPr>
          <p:cNvSpPr/>
          <p:nvPr/>
        </p:nvSpPr>
        <p:spPr>
          <a:xfrm>
            <a:off x="4152627" y="2747941"/>
            <a:ext cx="68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CE95785D-E7EA-4FC7-A585-6242E6A1AC6F}"/>
              </a:ext>
            </a:extLst>
          </p:cNvPr>
          <p:cNvSpPr/>
          <p:nvPr/>
        </p:nvSpPr>
        <p:spPr>
          <a:xfrm>
            <a:off x="4155514" y="2482583"/>
            <a:ext cx="9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A3536365-3FDC-4472-9450-FFE379B7DF12}"/>
              </a:ext>
            </a:extLst>
          </p:cNvPr>
          <p:cNvSpPr/>
          <p:nvPr/>
        </p:nvSpPr>
        <p:spPr>
          <a:xfrm>
            <a:off x="4152626" y="3033671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697122F4-8908-4F0C-8F62-CCAEC811BCFD}"/>
              </a:ext>
            </a:extLst>
          </p:cNvPr>
          <p:cNvSpPr/>
          <p:nvPr/>
        </p:nvSpPr>
        <p:spPr>
          <a:xfrm>
            <a:off x="4153927" y="3307956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A0793750-4C75-44E3-A1F6-0350ADB79882}"/>
              </a:ext>
            </a:extLst>
          </p:cNvPr>
          <p:cNvSpPr/>
          <p:nvPr/>
        </p:nvSpPr>
        <p:spPr>
          <a:xfrm>
            <a:off x="4155800" y="3583688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8C9AEE2-D15E-48AB-9FFC-A8A3356AD376}"/>
              </a:ext>
            </a:extLst>
          </p:cNvPr>
          <p:cNvSpPr/>
          <p:nvPr/>
        </p:nvSpPr>
        <p:spPr>
          <a:xfrm>
            <a:off x="4155124" y="3850224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31">
            <a:extLst>
              <a:ext uri="{FF2B5EF4-FFF2-40B4-BE49-F238E27FC236}">
                <a16:creationId xmlns:a16="http://schemas.microsoft.com/office/drawing/2014/main" id="{D10FB1DD-CA97-431F-A132-3A6BFE0EE5D2}"/>
              </a:ext>
            </a:extLst>
          </p:cNvPr>
          <p:cNvSpPr txBox="1"/>
          <p:nvPr/>
        </p:nvSpPr>
        <p:spPr>
          <a:xfrm>
            <a:off x="548298" y="4078250"/>
            <a:ext cx="971909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uz-Cyrl-UZ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F08EB8C4-F844-4EA7-8411-EEEE53613357}"/>
              </a:ext>
            </a:extLst>
          </p:cNvPr>
          <p:cNvSpPr/>
          <p:nvPr/>
        </p:nvSpPr>
        <p:spPr>
          <a:xfrm>
            <a:off x="5469821" y="2205929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6AE48CE2-D2EA-438D-B1AC-F6EFEFD17678}"/>
              </a:ext>
            </a:extLst>
          </p:cNvPr>
          <p:cNvSpPr/>
          <p:nvPr/>
        </p:nvSpPr>
        <p:spPr>
          <a:xfrm>
            <a:off x="5472258" y="2482583"/>
            <a:ext cx="59535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DF17E453-DD60-4C42-B09E-510CE2A51242}"/>
              </a:ext>
            </a:extLst>
          </p:cNvPr>
          <p:cNvSpPr/>
          <p:nvPr/>
        </p:nvSpPr>
        <p:spPr>
          <a:xfrm>
            <a:off x="5471036" y="2747941"/>
            <a:ext cx="82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00B9357B-E88A-4A63-9B4F-A4443A170448}"/>
              </a:ext>
            </a:extLst>
          </p:cNvPr>
          <p:cNvSpPr/>
          <p:nvPr/>
        </p:nvSpPr>
        <p:spPr>
          <a:xfrm>
            <a:off x="5469821" y="3033671"/>
            <a:ext cx="82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D39B60B8-F8F4-4082-B4EB-C5828074A874}"/>
              </a:ext>
            </a:extLst>
          </p:cNvPr>
          <p:cNvSpPr/>
          <p:nvPr/>
        </p:nvSpPr>
        <p:spPr>
          <a:xfrm>
            <a:off x="5469822" y="3307956"/>
            <a:ext cx="64541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C8FD73F0-3125-49F2-95BA-68A73627B6C2}"/>
              </a:ext>
            </a:extLst>
          </p:cNvPr>
          <p:cNvSpPr/>
          <p:nvPr/>
        </p:nvSpPr>
        <p:spPr>
          <a:xfrm>
            <a:off x="5469821" y="3583688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CA9A5136-7872-4D53-B089-809BA4758D39}"/>
              </a:ext>
            </a:extLst>
          </p:cNvPr>
          <p:cNvSpPr/>
          <p:nvPr/>
        </p:nvSpPr>
        <p:spPr>
          <a:xfrm>
            <a:off x="5469823" y="3850224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0" name="Picture 2" descr="Китай ">
            <a:extLst>
              <a:ext uri="{FF2B5EF4-FFF2-40B4-BE49-F238E27FC236}">
                <a16:creationId xmlns:a16="http://schemas.microsoft.com/office/drawing/2014/main" id="{5C6F10E8-FB8D-49FE-A40E-179C57D24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" y="385726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4" descr="Узбекистан ">
            <a:extLst>
              <a:ext uri="{FF2B5EF4-FFF2-40B4-BE49-F238E27FC236}">
                <a16:creationId xmlns:a16="http://schemas.microsoft.com/office/drawing/2014/main" id="{C3E6B7F7-0EC0-4FF9-9165-C8028876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4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object 20">
            <a:extLst>
              <a:ext uri="{FF2B5EF4-FFF2-40B4-BE49-F238E27FC236}">
                <a16:creationId xmlns:a16="http://schemas.microsoft.com/office/drawing/2014/main" id="{B67F76E7-A84F-4E76-91EA-51B992C17FCE}"/>
              </a:ext>
            </a:extLst>
          </p:cNvPr>
          <p:cNvSpPr/>
          <p:nvPr/>
        </p:nvSpPr>
        <p:spPr>
          <a:xfrm>
            <a:off x="1517194" y="4120140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94CE949F-DD4F-4FEA-82FE-0927C38DC924}"/>
              </a:ext>
            </a:extLst>
          </p:cNvPr>
          <p:cNvSpPr/>
          <p:nvPr/>
        </p:nvSpPr>
        <p:spPr>
          <a:xfrm>
            <a:off x="4152338" y="4127545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3499E46C-5D37-456B-87BF-4D80F54C01A2}"/>
              </a:ext>
            </a:extLst>
          </p:cNvPr>
          <p:cNvSpPr/>
          <p:nvPr/>
        </p:nvSpPr>
        <p:spPr>
          <a:xfrm>
            <a:off x="5469821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5" name="Picture 2" descr="Германия ">
            <a:extLst>
              <a:ext uri="{FF2B5EF4-FFF2-40B4-BE49-F238E27FC236}">
                <a16:creationId xmlns:a16="http://schemas.microsoft.com/office/drawing/2014/main" id="{FD34C4AE-5EA9-45EC-8305-5A161330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8" y="220236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 descr="Соединенные Штаты ">
            <a:extLst>
              <a:ext uri="{FF2B5EF4-FFF2-40B4-BE49-F238E27FC236}">
                <a16:creationId xmlns:a16="http://schemas.microsoft.com/office/drawing/2014/main" id="{FF5060EE-2083-4B25-8340-56CCEA67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5" y="248093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8" descr="Флаг Японии ">
            <a:extLst>
              <a:ext uri="{FF2B5EF4-FFF2-40B4-BE49-F238E27FC236}">
                <a16:creationId xmlns:a16="http://schemas.microsoft.com/office/drawing/2014/main" id="{516BC8B6-9AC1-44D2-92FD-35E58DCE4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8" y="303178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0" descr="Нидерланды ">
            <a:extLst>
              <a:ext uri="{FF2B5EF4-FFF2-40B4-BE49-F238E27FC236}">
                <a16:creationId xmlns:a16="http://schemas.microsoft.com/office/drawing/2014/main" id="{43271F64-55D0-4459-B300-F9282006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6" y="330327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2" descr="Италия ">
            <a:extLst>
              <a:ext uri="{FF2B5EF4-FFF2-40B4-BE49-F238E27FC236}">
                <a16:creationId xmlns:a16="http://schemas.microsoft.com/office/drawing/2014/main" id="{17C04638-A81F-4A61-8D8C-6B9D94B2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5" y="2775819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4" descr="Бельгия ">
            <a:extLst>
              <a:ext uri="{FF2B5EF4-FFF2-40B4-BE49-F238E27FC236}">
                <a16:creationId xmlns:a16="http://schemas.microsoft.com/office/drawing/2014/main" id="{7E3E3908-5CF7-4330-91E4-8556CDB7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6" y="358841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1258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603</Words>
  <Application>Microsoft Office PowerPoint</Application>
  <PresentationFormat>Широкоэкранный</PresentationFormat>
  <Paragraphs>168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123</cp:revision>
  <dcterms:created xsi:type="dcterms:W3CDTF">2024-07-25T07:55:13Z</dcterms:created>
  <dcterms:modified xsi:type="dcterms:W3CDTF">2025-04-27T13:46:26Z</dcterms:modified>
</cp:coreProperties>
</file>