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FABAB"/>
    <a:srgbClr val="A6A6A6"/>
    <a:srgbClr val="F9F9F9"/>
    <a:srgbClr val="8FD7CD"/>
    <a:srgbClr val="7CD1CD"/>
    <a:srgbClr val="CCEBEE"/>
    <a:srgbClr val="B6E2E7"/>
    <a:srgbClr val="72CCC8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555" autoAdjust="0"/>
  </p:normalViewPr>
  <p:slideViewPr>
    <p:cSldViewPr snapToGrid="0">
      <p:cViewPr>
        <p:scale>
          <a:sx n="66" d="100"/>
          <a:sy n="66" d="100"/>
        </p:scale>
        <p:origin x="-450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заведения: 7</a:t>
          </a:r>
          <a:endParaRPr lang="en-US" sz="1400" dirty="0">
            <a:latin typeface="Montserrat" pitchFamily="2" charset="-52"/>
          </a:endParaRP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образования: 9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выпускников: 1 200</a:t>
          </a:r>
          <a:endParaRPr lang="en-US" sz="1400" dirty="0">
            <a:latin typeface="Montserrat" pitchFamily="2" charset="-52"/>
          </a:endParaRP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заведения: 7</a:t>
          </a:r>
          <a:endParaRPr lang="en-US" sz="1400" kern="1200" dirty="0">
            <a:latin typeface="Montserrat" pitchFamily="2" charset="-52"/>
          </a:endParaRP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образования: 9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выпускников: 1 200</a:t>
          </a:r>
          <a:endParaRPr lang="en-US" sz="1400" kern="1200" dirty="0">
            <a:latin typeface="Montserrat" pitchFamily="2" charset="-52"/>
          </a:endParaRP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diagramData" Target="../diagrams/data2.xml"/><Relationship Id="rId18" Type="http://schemas.openxmlformats.org/officeDocument/2006/relationships/image" Target="../media/image20.pn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12" Type="http://schemas.openxmlformats.org/officeDocument/2006/relationships/image" Target="../media/image19.png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image" Target="../media/image1.png"/><Relationship Id="rId15" Type="http://schemas.openxmlformats.org/officeDocument/2006/relationships/diagramQuickStyle" Target="../diagrams/quickStyle2.xml"/><Relationship Id="rId10" Type="http://schemas.microsoft.com/office/2007/relationships/hdphoto" Target="../media/hdphoto1.wdp"/><Relationship Id="rId19" Type="http://schemas.openxmlformats.org/officeDocument/2006/relationships/image" Target="../media/image21.png"/><Relationship Id="rId4" Type="http://schemas.openxmlformats.org/officeDocument/2006/relationships/image" Target="../media/image13.jpeg"/><Relationship Id="rId9" Type="http://schemas.openxmlformats.org/officeDocument/2006/relationships/image" Target="../media/image17.png"/><Relationship Id="rId1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16485" y="910503"/>
            <a:ext cx="76111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154260" y="230289"/>
            <a:ext cx="4622334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свечей интерферона</a:t>
            </a:r>
            <a:endParaRPr b="1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162782"/>
            <a:ext cx="2450440" cy="8284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</a:t>
            </a:r>
            <a:endParaRPr lang="ru-RU" sz="8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>
              <a:spcBef>
                <a:spcPts val="600"/>
              </a:spcBef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Establishment of plant manufacturing interferon suppositories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565400" y="1096107"/>
            <a:ext cx="1793678" cy="57195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400"/>
              </a:spcBef>
              <a:spcAft>
                <a:spcPts val="4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400"/>
              </a:spcBef>
              <a:spcAft>
                <a:spcPts val="400"/>
              </a:spcAft>
              <a:tabLst>
                <a:tab pos="240677" algn="l"/>
              </a:tabLst>
            </a:pPr>
            <a:r>
              <a:rPr lang="ru-RU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30 млн долларов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532409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53067" y="4083990"/>
            <a:ext cx="1964433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 производственные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53066" y="4693095"/>
            <a:ext cx="225975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Исследования и разработки АФИ и выращенных в лаборатории гормонов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798239"/>
            <a:ext cx="1652749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903602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890063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82240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82240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52856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712004" y="835632"/>
            <a:ext cx="7067901" cy="5822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endParaRPr lang="ru-RU" sz="9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Бизнес-модель: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3 млн упаковок человеческого интерферона и 1 млн упаковок интерферона альфа в год.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707357" y="1495669"/>
            <a:ext cx="706790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процесс производства свечей интерферона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63193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583595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034" y="113377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848007" y="53757"/>
            <a:ext cx="2420554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52787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4712005" y="5393334"/>
            <a:ext cx="732737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реализации суппозиториев интерферона (2024 г.)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 flipV="1">
            <a:off x="5392927" y="6089221"/>
            <a:ext cx="6480000" cy="6546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 flipV="1">
            <a:off x="5402451" y="6533251"/>
            <a:ext cx="6480000" cy="5928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7892770" y="5804053"/>
            <a:ext cx="83227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Импорт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ru-RU" sz="900" b="1" i="1" dirty="0">
                <a:solidFill>
                  <a:srgbClr val="00425F"/>
                </a:solidFill>
                <a:latin typeface="Montserrat" pitchFamily="2" charset="-52"/>
              </a:rPr>
              <a:t>	</a:t>
            </a: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8931597" y="5804053"/>
            <a:ext cx="12612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Потребление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 </a:t>
            </a:r>
            <a:endParaRPr lang="en-US" sz="900" b="1" i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74024" y="6137251"/>
            <a:ext cx="396000" cy="39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991170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723130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910711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25673" y="5670137"/>
            <a:ext cx="5848067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408917" y="5804053"/>
            <a:ext cx="16304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Потребление 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(Ц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</a:p>
        </p:txBody>
      </p:sp>
      <p:sp>
        <p:nvSpPr>
          <p:cNvPr id="58" name="object 35">
            <a:extLst>
              <a:ext uri="{FF2B5EF4-FFF2-40B4-BE49-F238E27FC236}">
                <a16:creationId xmlns:a16="http://schemas.microsoft.com/office/drawing/2014/main" id="{4D0703EF-BDA8-4E1B-BE58-6FC249B449B8}"/>
              </a:ext>
            </a:extLst>
          </p:cNvPr>
          <p:cNvSpPr txBox="1"/>
          <p:nvPr/>
        </p:nvSpPr>
        <p:spPr>
          <a:xfrm>
            <a:off x="9174418" y="3822407"/>
            <a:ext cx="2874941" cy="71557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Внутренний рынок</a:t>
            </a:r>
          </a:p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Существующие 5 соседних рынков</a:t>
            </a:r>
          </a:p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Рынки России, Европы, </a:t>
            </a:r>
            <a:br>
              <a:rPr lang="ru-RU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Ближнего Востока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830986DE-85D9-4A50-B78A-BECD5D2E728A}"/>
              </a:ext>
            </a:extLst>
          </p:cNvPr>
          <p:cNvSpPr/>
          <p:nvPr/>
        </p:nvSpPr>
        <p:spPr>
          <a:xfrm>
            <a:off x="5801561" y="6116993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-</a:t>
            </a:r>
            <a:endParaRPr lang="uz-Cyrl-UZ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E4FF051-5E28-47F1-B987-B85285CC0EAE}"/>
              </a:ext>
            </a:extLst>
          </p:cNvPr>
          <p:cNvSpPr/>
          <p:nvPr/>
        </p:nvSpPr>
        <p:spPr>
          <a:xfrm>
            <a:off x="9147494" y="6127448"/>
            <a:ext cx="83869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3,5 млн </a:t>
            </a:r>
            <a:b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упаковок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C35BAFC9-0ADB-4DCA-8E04-1229D9B3E1C9}"/>
              </a:ext>
            </a:extLst>
          </p:cNvPr>
          <p:cNvSpPr/>
          <p:nvPr/>
        </p:nvSpPr>
        <p:spPr>
          <a:xfrm>
            <a:off x="7831457" y="6127448"/>
            <a:ext cx="83869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3,3 млн </a:t>
            </a:r>
            <a:br>
              <a:rPr lang="ru-RU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упаковок</a:t>
            </a:r>
            <a:endParaRPr lang="uz-Cyrl-UZ"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2" name="Picture 2" descr="Фармацевтика ">
            <a:extLst>
              <a:ext uri="{FF2B5EF4-FFF2-40B4-BE49-F238E27FC236}">
                <a16:creationId xmlns:a16="http://schemas.microsoft.com/office/drawing/2014/main" id="{C7CB24FE-4E11-4C81-8855-8405D980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50" y="4615968"/>
            <a:ext cx="419001" cy="41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AB528CB-2120-4B20-B9F5-939F8930FB86}"/>
              </a:ext>
            </a:extLst>
          </p:cNvPr>
          <p:cNvSpPr/>
          <p:nvPr/>
        </p:nvSpPr>
        <p:spPr>
          <a:xfrm>
            <a:off x="6798567" y="5804053"/>
            <a:ext cx="8322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Экспорт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E06282C4-A198-4615-8990-9A457E3AEA7A}"/>
              </a:ext>
            </a:extLst>
          </p:cNvPr>
          <p:cNvSpPr/>
          <p:nvPr/>
        </p:nvSpPr>
        <p:spPr>
          <a:xfrm>
            <a:off x="5392580" y="5804053"/>
            <a:ext cx="127470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Производство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0B79ECCB-270B-4757-9594-CEC6508FA088}"/>
              </a:ext>
            </a:extLst>
          </p:cNvPr>
          <p:cNvSpPr/>
          <p:nvPr/>
        </p:nvSpPr>
        <p:spPr>
          <a:xfrm>
            <a:off x="10674982" y="6127448"/>
            <a:ext cx="83869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10 млн </a:t>
            </a:r>
            <a:br>
              <a:rPr lang="ru-RU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упаковок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31D4F6E8-48BB-4ACB-BC3E-5656CE8461B1}"/>
              </a:ext>
            </a:extLst>
          </p:cNvPr>
          <p:cNvSpPr/>
          <p:nvPr/>
        </p:nvSpPr>
        <p:spPr>
          <a:xfrm>
            <a:off x="7062658" y="6128638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-</a:t>
            </a:r>
            <a:endParaRPr lang="uz-Cyrl-UZ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grpSp>
        <p:nvGrpSpPr>
          <p:cNvPr id="84" name="object 10">
            <a:extLst>
              <a:ext uri="{FF2B5EF4-FFF2-40B4-BE49-F238E27FC236}">
                <a16:creationId xmlns:a16="http://schemas.microsoft.com/office/drawing/2014/main" id="{4E8E97D7-7B7A-4B3D-A71D-0A807E327393}"/>
              </a:ext>
            </a:extLst>
          </p:cNvPr>
          <p:cNvGrpSpPr/>
          <p:nvPr/>
        </p:nvGrpSpPr>
        <p:grpSpPr>
          <a:xfrm>
            <a:off x="4707806" y="1894417"/>
            <a:ext cx="6883939" cy="941879"/>
            <a:chOff x="572602" y="5171503"/>
            <a:chExt cx="6193831" cy="895272"/>
          </a:xfrm>
        </p:grpSpPr>
        <p:pic>
          <p:nvPicPr>
            <p:cNvPr id="85" name="object 11">
              <a:extLst>
                <a:ext uri="{FF2B5EF4-FFF2-40B4-BE49-F238E27FC236}">
                  <a16:creationId xmlns:a16="http://schemas.microsoft.com/office/drawing/2014/main" id="{784EF43D-0660-490C-8E0C-68695BC51D98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0738" y="5171503"/>
              <a:ext cx="1261094" cy="887298"/>
            </a:xfrm>
            <a:prstGeom prst="flowChartOffpageConnector">
              <a:avLst/>
            </a:prstGeom>
          </p:spPr>
        </p:pic>
        <p:pic>
          <p:nvPicPr>
            <p:cNvPr id="87" name="object 12">
              <a:extLst>
                <a:ext uri="{FF2B5EF4-FFF2-40B4-BE49-F238E27FC236}">
                  <a16:creationId xmlns:a16="http://schemas.microsoft.com/office/drawing/2014/main" id="{BEE2F595-8127-492F-96A2-A8866C9C4AF0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2602" y="5171503"/>
              <a:ext cx="1199869" cy="887298"/>
            </a:xfrm>
            <a:prstGeom prst="flowChartOffpageConnector">
              <a:avLst/>
            </a:prstGeom>
          </p:spPr>
        </p:pic>
        <p:pic>
          <p:nvPicPr>
            <p:cNvPr id="89" name="object 13">
              <a:extLst>
                <a:ext uri="{FF2B5EF4-FFF2-40B4-BE49-F238E27FC236}">
                  <a16:creationId xmlns:a16="http://schemas.microsoft.com/office/drawing/2014/main" id="{1E7D1340-7873-4ED0-9E51-8D832602C064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80417" y="5171503"/>
              <a:ext cx="1259247" cy="887298"/>
            </a:xfrm>
            <a:prstGeom prst="flowChartOffpageConnector">
              <a:avLst/>
            </a:prstGeom>
          </p:spPr>
        </p:pic>
        <p:pic>
          <p:nvPicPr>
            <p:cNvPr id="90" name="object 14">
              <a:extLst>
                <a:ext uri="{FF2B5EF4-FFF2-40B4-BE49-F238E27FC236}">
                  <a16:creationId xmlns:a16="http://schemas.microsoft.com/office/drawing/2014/main" id="{EE9E2D5B-075B-46F5-9357-77260D0F09EE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47920" y="5171503"/>
              <a:ext cx="1261737" cy="887298"/>
            </a:xfrm>
            <a:prstGeom prst="flowChartOffpageConnector">
              <a:avLst/>
            </a:prstGeom>
          </p:spPr>
        </p:pic>
        <p:pic>
          <p:nvPicPr>
            <p:cNvPr id="94" name="object 15">
              <a:extLst>
                <a:ext uri="{FF2B5EF4-FFF2-40B4-BE49-F238E27FC236}">
                  <a16:creationId xmlns:a16="http://schemas.microsoft.com/office/drawing/2014/main" id="{7C5F849F-8AF4-4EE9-BD5E-04E03B491597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22971" y="5179477"/>
              <a:ext cx="1143462" cy="887298"/>
            </a:xfrm>
            <a:prstGeom prst="flowChartOffpageConnector">
              <a:avLst/>
            </a:prstGeom>
          </p:spPr>
        </p:pic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21268A6E-DFD8-4CD6-92C1-25A877C240B2}"/>
              </a:ext>
            </a:extLst>
          </p:cNvPr>
          <p:cNvSpPr txBox="1"/>
          <p:nvPr/>
        </p:nvSpPr>
        <p:spPr>
          <a:xfrm>
            <a:off x="4705075" y="2971436"/>
            <a:ext cx="13168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 algn="ctr">
              <a:spcBef>
                <a:spcPts val="64"/>
              </a:spcBef>
            </a:pPr>
            <a:r>
              <a:rPr lang="ru-RU" sz="1200" spc="-19" dirty="0">
                <a:solidFill>
                  <a:srgbClr val="00425F"/>
                </a:solidFill>
                <a:latin typeface="Montserrat" pitchFamily="2" charset="-52"/>
              </a:rPr>
              <a:t>Закупка </a:t>
            </a:r>
            <a:r>
              <a:rPr lang="en-US" sz="1200" spc="-19" dirty="0">
                <a:solidFill>
                  <a:srgbClr val="00425F"/>
                </a:solidFill>
                <a:latin typeface="Montserrat" pitchFamily="2" charset="-52"/>
              </a:rPr>
              <a:t>API</a:t>
            </a:r>
            <a:endParaRPr lang="en-US" sz="1800" dirty="0">
              <a:latin typeface="Montserrat" pitchFamily="2" charset="-52"/>
              <a:cs typeface="Arial MT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7F9FFE-3B4B-4A1C-9B75-FE17D3038AB8}"/>
              </a:ext>
            </a:extLst>
          </p:cNvPr>
          <p:cNvSpPr txBox="1"/>
          <p:nvPr/>
        </p:nvSpPr>
        <p:spPr>
          <a:xfrm>
            <a:off x="6203049" y="2971436"/>
            <a:ext cx="12196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 algn="ctr">
              <a:spcBef>
                <a:spcPts val="64"/>
              </a:spcBef>
            </a:pPr>
            <a:r>
              <a:rPr lang="ru-RU" sz="1200" spc="-19" dirty="0">
                <a:solidFill>
                  <a:srgbClr val="00425F"/>
                </a:solidFill>
                <a:latin typeface="Montserrat" pitchFamily="2" charset="-52"/>
              </a:rPr>
              <a:t>Разработка рецептуры</a:t>
            </a:r>
            <a:endParaRPr lang="en-US" sz="1200" spc="-19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DE21D6C-72E1-4643-97FF-A948899306F6}"/>
              </a:ext>
            </a:extLst>
          </p:cNvPr>
          <p:cNvSpPr txBox="1"/>
          <p:nvPr/>
        </p:nvSpPr>
        <p:spPr>
          <a:xfrm>
            <a:off x="7629829" y="2971436"/>
            <a:ext cx="13995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 algn="ctr">
              <a:spcBef>
                <a:spcPts val="64"/>
              </a:spcBef>
            </a:pPr>
            <a:r>
              <a:rPr lang="ru-RU" sz="1200" spc="-19" dirty="0">
                <a:solidFill>
                  <a:srgbClr val="00425F"/>
                </a:solidFill>
                <a:latin typeface="Montserrat" pitchFamily="2" charset="-52"/>
              </a:rPr>
              <a:t>Формование и затвердевание</a:t>
            </a:r>
            <a:endParaRPr lang="en-US" sz="1200" spc="-19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EADA286-6787-411B-85E7-D8649F2D5DF9}"/>
              </a:ext>
            </a:extLst>
          </p:cNvPr>
          <p:cNvSpPr txBox="1"/>
          <p:nvPr/>
        </p:nvSpPr>
        <p:spPr>
          <a:xfrm>
            <a:off x="9097513" y="2975193"/>
            <a:ext cx="10953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 algn="ctr">
              <a:spcBef>
                <a:spcPts val="64"/>
              </a:spcBef>
            </a:pPr>
            <a:r>
              <a:rPr lang="ru-RU" sz="1200" spc="-19" dirty="0">
                <a:solidFill>
                  <a:srgbClr val="00425F"/>
                </a:solidFill>
                <a:latin typeface="Montserrat" pitchFamily="2" charset="-52"/>
              </a:rPr>
              <a:t>Упаковка</a:t>
            </a:r>
            <a:endParaRPr lang="en-US" sz="1800" dirty="0">
              <a:latin typeface="Montserrat" pitchFamily="2" charset="-52"/>
              <a:cs typeface="Arial MT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7751785-53E0-4D2E-9000-341CAF40FCAE}"/>
              </a:ext>
            </a:extLst>
          </p:cNvPr>
          <p:cNvSpPr txBox="1"/>
          <p:nvPr/>
        </p:nvSpPr>
        <p:spPr>
          <a:xfrm>
            <a:off x="10438912" y="2971436"/>
            <a:ext cx="1485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 algn="ctr">
              <a:spcBef>
                <a:spcPts val="64"/>
              </a:spcBef>
            </a:pPr>
            <a:r>
              <a:rPr lang="ru-RU" sz="1200" spc="-19" dirty="0">
                <a:solidFill>
                  <a:srgbClr val="00425F"/>
                </a:solidFill>
                <a:latin typeface="Montserrat" pitchFamily="2" charset="-52"/>
              </a:rPr>
              <a:t>Хранение и распределение</a:t>
            </a:r>
            <a:endParaRPr lang="en-US" sz="1800" dirty="0">
              <a:latin typeface="Montserrat" pitchFamily="2" charset="-52"/>
              <a:cs typeface="Arial MT"/>
            </a:endParaRPr>
          </a:p>
        </p:txBody>
      </p:sp>
      <p:pic>
        <p:nvPicPr>
          <p:cNvPr id="5" name="Picture 2" descr="Suppositories ">
            <a:extLst>
              <a:ext uri="{FF2B5EF4-FFF2-40B4-BE49-F238E27FC236}">
                <a16:creationId xmlns:a16="http://schemas.microsoft.com/office/drawing/2014/main" id="{C6BAFB59-D8C0-4A6E-88ED-FCCD0EC83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14" y="6170963"/>
            <a:ext cx="315161" cy="31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object 24">
            <a:extLst>
              <a:ext uri="{FF2B5EF4-FFF2-40B4-BE49-F238E27FC236}">
                <a16:creationId xmlns:a16="http://schemas.microsoft.com/office/drawing/2014/main" id="{5BC0ABA4-17F4-413D-A410-F4F1B5BEA999}"/>
              </a:ext>
            </a:extLst>
          </p:cNvPr>
          <p:cNvSpPr txBox="1"/>
          <p:nvPr/>
        </p:nvSpPr>
        <p:spPr>
          <a:xfrm>
            <a:off x="267594" y="549391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2" name="Схема 61">
            <a:extLst>
              <a:ext uri="{FF2B5EF4-FFF2-40B4-BE49-F238E27FC236}">
                <a16:creationId xmlns:a16="http://schemas.microsoft.com/office/drawing/2014/main" id="{B83E48E4-3BE1-4F65-847A-A93B275CB9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8965805"/>
              </p:ext>
            </p:extLst>
          </p:nvPr>
        </p:nvGraphicFramePr>
        <p:xfrm>
          <a:off x="223227" y="3773841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71" name="object 24">
            <a:extLst>
              <a:ext uri="{FF2B5EF4-FFF2-40B4-BE49-F238E27FC236}">
                <a16:creationId xmlns:a16="http://schemas.microsoft.com/office/drawing/2014/main" id="{6424ED3C-BCA4-4822-9216-2C00183FBCF0}"/>
              </a:ext>
            </a:extLst>
          </p:cNvPr>
          <p:cNvSpPr txBox="1"/>
          <p:nvPr/>
        </p:nvSpPr>
        <p:spPr>
          <a:xfrm>
            <a:off x="267594" y="2204976"/>
            <a:ext cx="3821534" cy="142917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Стимулы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Альфарона 50000 МЕ 1 шт. флакон лиофилизат для приготовления раствора для  интраназального введения комплектность пипетка медицинская - цена 150 руб.,  купить в интернет аптеке в Москве Альфарона 50000 МЕ 1 шт. флакон">
            <a:extLst>
              <a:ext uri="{FF2B5EF4-FFF2-40B4-BE49-F238E27FC236}">
                <a16:creationId xmlns:a16="http://schemas.microsoft.com/office/drawing/2014/main" id="{985B9C83-04BD-47B9-B5C7-7DC76E73D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765" y="2871069"/>
            <a:ext cx="1924050" cy="1196759"/>
          </a:xfrm>
          <a:prstGeom prst="roundRect">
            <a:avLst>
              <a:gd name="adj" fmla="val 3936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Реаферон-ес липинт 1000000 МЕ 5 шт. флакон лиофилизат - цена 983 руб.,  купить в интернет аптеке в Москве Реаферон-ес липинт 1000000 МЕ 5 шт.  флакон лиофилизат, инструкция по применению">
            <a:extLst>
              <a:ext uri="{FF2B5EF4-FFF2-40B4-BE49-F238E27FC236}">
                <a16:creationId xmlns:a16="http://schemas.microsoft.com/office/drawing/2014/main" id="{51C9EB01-3CA3-418F-92B6-BC2F608F5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4"/>
          <a:stretch/>
        </p:blipFill>
        <p:spPr bwMode="auto">
          <a:xfrm>
            <a:off x="4954161" y="1084618"/>
            <a:ext cx="1448994" cy="11946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68185" y="205814"/>
            <a:ext cx="9039668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производство интерферона в Узбекистане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524196"/>
            <a:ext cx="6826775" cy="2090316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Местные производители фармацевтических препаратов могут получить следующие преимущества:</a:t>
            </a:r>
          </a:p>
          <a:p>
            <a:pPr marL="463549" lvl="1" indent="-171450"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Универсальное использование кислоты в пищевой, косметической и фармацевтической промышленности</a:t>
            </a: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Наличие квалифицированной и неквалифицированной рабочей силы</a:t>
            </a: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Возможность заполнить пустующую нишу на рынке КА</a:t>
            </a: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Развитие инфраструктуры за счет государства</a:t>
            </a:r>
          </a:p>
          <a:p>
            <a:pPr marL="463549" lvl="1" indent="-171450"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Стимулы: Свободные экономические зоны предлагают налоговые льготы на землю, корпоративный подоходный налог, воду.</a:t>
            </a: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31368" y="53757"/>
            <a:ext cx="2337193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125955" y="2223040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202" name="Graphic 4">
            <a:extLst>
              <a:ext uri="{FF2B5EF4-FFF2-40B4-BE49-F238E27FC236}">
                <a16:creationId xmlns:a16="http://schemas.microsoft.com/office/drawing/2014/main" id="{943D35DC-05B4-457B-A370-73EA6822C2FA}"/>
              </a:ext>
            </a:extLst>
          </p:cNvPr>
          <p:cNvGrpSpPr/>
          <p:nvPr/>
        </p:nvGrpSpPr>
        <p:grpSpPr>
          <a:xfrm>
            <a:off x="8159314" y="2326016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03" name="Freeform: Shape 6">
              <a:extLst>
                <a:ext uri="{FF2B5EF4-FFF2-40B4-BE49-F238E27FC236}">
                  <a16:creationId xmlns:a16="http://schemas.microsoft.com/office/drawing/2014/main" id="{E73C7384-4A7A-4C95-B732-D7E3F2B284E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4" name="Freeform: Shape 7">
              <a:extLst>
                <a:ext uri="{FF2B5EF4-FFF2-40B4-BE49-F238E27FC236}">
                  <a16:creationId xmlns:a16="http://schemas.microsoft.com/office/drawing/2014/main" id="{0A960976-9940-49F7-8FBA-01B8DFD27A4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5" name="Freeform: Shape 8">
              <a:extLst>
                <a:ext uri="{FF2B5EF4-FFF2-40B4-BE49-F238E27FC236}">
                  <a16:creationId xmlns:a16="http://schemas.microsoft.com/office/drawing/2014/main" id="{A9570A21-9156-449D-86F5-00DF14A1BF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6" name="Freeform: Shape 9">
              <a:extLst>
                <a:ext uri="{FF2B5EF4-FFF2-40B4-BE49-F238E27FC236}">
                  <a16:creationId xmlns:a16="http://schemas.microsoft.com/office/drawing/2014/main" id="{F584982E-3280-48BA-9F2A-2A11F427E39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7" name="Freeform: Shape 10">
              <a:extLst>
                <a:ext uri="{FF2B5EF4-FFF2-40B4-BE49-F238E27FC236}">
                  <a16:creationId xmlns:a16="http://schemas.microsoft.com/office/drawing/2014/main" id="{3A60B0F1-B440-4B18-88D1-79805F972936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8" name="Freeform: Shape 11">
              <a:extLst>
                <a:ext uri="{FF2B5EF4-FFF2-40B4-BE49-F238E27FC236}">
                  <a16:creationId xmlns:a16="http://schemas.microsoft.com/office/drawing/2014/main" id="{61B43886-C3C2-4E1A-9FEE-40DF9A959B1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09" name="Freeform: Shape 12">
              <a:extLst>
                <a:ext uri="{FF2B5EF4-FFF2-40B4-BE49-F238E27FC236}">
                  <a16:creationId xmlns:a16="http://schemas.microsoft.com/office/drawing/2014/main" id="{AE092659-F3D5-4DD7-BA50-F81A02146775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0" name="Freeform: Shape 13">
              <a:extLst>
                <a:ext uri="{FF2B5EF4-FFF2-40B4-BE49-F238E27FC236}">
                  <a16:creationId xmlns:a16="http://schemas.microsoft.com/office/drawing/2014/main" id="{FAE6B090-21D0-4059-BF5C-DF268959BAB9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11" name="Freeform: Shape 14">
              <a:extLst>
                <a:ext uri="{FF2B5EF4-FFF2-40B4-BE49-F238E27FC236}">
                  <a16:creationId xmlns:a16="http://schemas.microsoft.com/office/drawing/2014/main" id="{DD19B841-1FED-4431-939E-20F2500C44C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15">
              <a:extLst>
                <a:ext uri="{FF2B5EF4-FFF2-40B4-BE49-F238E27FC236}">
                  <a16:creationId xmlns:a16="http://schemas.microsoft.com/office/drawing/2014/main" id="{3EEA3E52-4DD6-4104-B0F6-078F042B947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13" name="Freeform: Shape 16">
              <a:extLst>
                <a:ext uri="{FF2B5EF4-FFF2-40B4-BE49-F238E27FC236}">
                  <a16:creationId xmlns:a16="http://schemas.microsoft.com/office/drawing/2014/main" id="{82E89811-EC93-4DB0-902F-677519FCCE9F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17">
              <a:extLst>
                <a:ext uri="{FF2B5EF4-FFF2-40B4-BE49-F238E27FC236}">
                  <a16:creationId xmlns:a16="http://schemas.microsoft.com/office/drawing/2014/main" id="{5BF0AB4E-10C3-4831-81B4-1A0D7CB5CB99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8">
              <a:extLst>
                <a:ext uri="{FF2B5EF4-FFF2-40B4-BE49-F238E27FC236}">
                  <a16:creationId xmlns:a16="http://schemas.microsoft.com/office/drawing/2014/main" id="{09AA972D-E3C2-4381-A0CA-904FF15183F2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6" name="Freeform: Shape 19">
              <a:extLst>
                <a:ext uri="{FF2B5EF4-FFF2-40B4-BE49-F238E27FC236}">
                  <a16:creationId xmlns:a16="http://schemas.microsoft.com/office/drawing/2014/main" id="{4C0F2A09-6C61-4DAE-932A-A14B654EDF44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7" name="Freeform: Shape 20">
              <a:extLst>
                <a:ext uri="{FF2B5EF4-FFF2-40B4-BE49-F238E27FC236}">
                  <a16:creationId xmlns:a16="http://schemas.microsoft.com/office/drawing/2014/main" id="{27128A83-29F4-4B5D-ABBD-6DE61142C9BD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21">
              <a:extLst>
                <a:ext uri="{FF2B5EF4-FFF2-40B4-BE49-F238E27FC236}">
                  <a16:creationId xmlns:a16="http://schemas.microsoft.com/office/drawing/2014/main" id="{92044BD1-FBEC-427C-A070-0AC1FB9C78A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9" name="Freeform: Shape 22">
              <a:extLst>
                <a:ext uri="{FF2B5EF4-FFF2-40B4-BE49-F238E27FC236}">
                  <a16:creationId xmlns:a16="http://schemas.microsoft.com/office/drawing/2014/main" id="{FD134714-6354-446D-B0A7-6CA47CB5510F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220" name="Table 24">
            <a:extLst>
              <a:ext uri="{FF2B5EF4-FFF2-40B4-BE49-F238E27FC236}">
                <a16:creationId xmlns:a16="http://schemas.microsoft.com/office/drawing/2014/main" id="{C0D42774-E8DB-46EC-864E-813D4B6F3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44711"/>
              </p:ext>
            </p:extLst>
          </p:nvPr>
        </p:nvGraphicFramePr>
        <p:xfrm>
          <a:off x="7166248" y="3418066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Наманганская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7 900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2,7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221" name="Rectangle 21">
            <a:extLst>
              <a:ext uri="{FF2B5EF4-FFF2-40B4-BE49-F238E27FC236}">
                <a16:creationId xmlns:a16="http://schemas.microsoft.com/office/drawing/2014/main" id="{FCEC694F-E7A6-4776-B513-489647E0DE34}"/>
              </a:ext>
            </a:extLst>
          </p:cNvPr>
          <p:cNvSpPr/>
          <p:nvPr/>
        </p:nvSpPr>
        <p:spPr>
          <a:xfrm>
            <a:off x="10592976" y="2337806"/>
            <a:ext cx="1316348" cy="288685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-RU" sz="800" dirty="0">
                <a:solidFill>
                  <a:srgbClr val="00425F"/>
                </a:solidFill>
                <a:latin typeface="Montserrat" pitchFamily="2" charset="-52"/>
              </a:rPr>
              <a:t>Наманганская область</a:t>
            </a:r>
            <a:endParaRPr lang="uz-Cyrl-UZ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222" name="Connector: Elbow 26">
            <a:extLst>
              <a:ext uri="{FF2B5EF4-FFF2-40B4-BE49-F238E27FC236}">
                <a16:creationId xmlns:a16="http://schemas.microsoft.com/office/drawing/2014/main" id="{C3384EC7-1691-4F18-A7AE-48A0726C8287}"/>
              </a:ext>
            </a:extLst>
          </p:cNvPr>
          <p:cNvCxnSpPr>
            <a:cxnSpLocks/>
            <a:stCxn id="221" idx="2"/>
          </p:cNvCxnSpPr>
          <p:nvPr/>
        </p:nvCxnSpPr>
        <p:spPr>
          <a:xfrm rot="5400000">
            <a:off x="10761499" y="2825644"/>
            <a:ext cx="688805" cy="290498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6873139" y="2225435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3EDA2C9-AFF6-4F4C-AB48-CC1279E957E6}"/>
              </a:ext>
            </a:extLst>
          </p:cNvPr>
          <p:cNvSpPr txBox="1"/>
          <p:nvPr/>
        </p:nvSpPr>
        <p:spPr>
          <a:xfrm>
            <a:off x="197986" y="746754"/>
            <a:ext cx="7279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spc="-10" dirty="0">
                <a:solidFill>
                  <a:srgbClr val="00425F"/>
                </a:solidFill>
                <a:latin typeface="Montserrat" pitchFamily="2" charset="-52"/>
              </a:rPr>
              <a:t>Препараты, содержащие действующее вещество - интерферон</a:t>
            </a:r>
          </a:p>
        </p:txBody>
      </p:sp>
      <p:pic>
        <p:nvPicPr>
          <p:cNvPr id="12" name="Picture 4" descr="Rebif Rebidose Approved for Multiple Sclerosis - MPR">
            <a:extLst>
              <a:ext uri="{FF2B5EF4-FFF2-40B4-BE49-F238E27FC236}">
                <a16:creationId xmlns:a16="http://schemas.microsoft.com/office/drawing/2014/main" id="{02C8C2F9-0E0C-4C83-BB4D-D1E76E9BC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8" y="1088764"/>
            <a:ext cx="1230320" cy="123032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object 31">
            <a:extLst>
              <a:ext uri="{FF2B5EF4-FFF2-40B4-BE49-F238E27FC236}">
                <a16:creationId xmlns:a16="http://schemas.microsoft.com/office/drawing/2014/main" id="{9EFE2D90-E124-47A3-9121-46AA445455F7}"/>
              </a:ext>
            </a:extLst>
          </p:cNvPr>
          <p:cNvSpPr txBox="1"/>
          <p:nvPr/>
        </p:nvSpPr>
        <p:spPr>
          <a:xfrm>
            <a:off x="399583" y="2324605"/>
            <a:ext cx="1859574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Инъекции человеческого интерферона </a:t>
            </a:r>
            <a:r>
              <a:rPr lang="ru-RU" sz="1000" dirty="0" err="1">
                <a:solidFill>
                  <a:srgbClr val="00425F"/>
                </a:solidFill>
                <a:latin typeface="Montserrat" pitchFamily="2" charset="-52"/>
              </a:rPr>
              <a:t>Ребиф</a:t>
            </a:r>
            <a:br>
              <a:rPr lang="ru-RU" sz="10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-RU" sz="1000" b="1" dirty="0">
                <a:solidFill>
                  <a:srgbClr val="00425F"/>
                </a:solidFill>
                <a:latin typeface="Montserrat" pitchFamily="2" charset="-52"/>
              </a:rPr>
              <a:t>Розничная цена: 950 тыс. узбекских </a:t>
            </a:r>
            <a:r>
              <a:rPr lang="ru-RU" sz="1000" b="1" dirty="0" err="1">
                <a:solidFill>
                  <a:srgbClr val="00425F"/>
                </a:solidFill>
                <a:latin typeface="Montserrat" pitchFamily="2" charset="-52"/>
              </a:rPr>
              <a:t>сумов</a:t>
            </a:r>
            <a:r>
              <a:rPr lang="ru-RU" sz="1000" b="1" dirty="0">
                <a:solidFill>
                  <a:srgbClr val="00425F"/>
                </a:solidFill>
                <a:latin typeface="Montserrat" pitchFamily="2" charset="-52"/>
              </a:rPr>
              <a:t>.</a:t>
            </a:r>
            <a:endParaRPr lang="uz-Cyrl-UZ" sz="1000" b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2054" name="Picture 6" descr="Купить вИФЕРОН противовирусное, 150 000 МЕ, 10 шт, интерферон а-2b,  суппозитории ректальные (интерферон альфа-2b ) в городе Москва и МО в  интернет-аптеке Планета Здоровья">
            <a:extLst>
              <a:ext uri="{FF2B5EF4-FFF2-40B4-BE49-F238E27FC236}">
                <a16:creationId xmlns:a16="http://schemas.microsoft.com/office/drawing/2014/main" id="{ED97EFD9-000C-4148-8B20-5AA4AFBDB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96" y="3017283"/>
            <a:ext cx="1814703" cy="917931"/>
          </a:xfrm>
          <a:prstGeom prst="round2DiagRect">
            <a:avLst>
              <a:gd name="adj1" fmla="val 16667"/>
              <a:gd name="adj2" fmla="val 3432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object 31">
            <a:extLst>
              <a:ext uri="{FF2B5EF4-FFF2-40B4-BE49-F238E27FC236}">
                <a16:creationId xmlns:a16="http://schemas.microsoft.com/office/drawing/2014/main" id="{40351865-C82B-4B3E-B265-7E4745C5B50E}"/>
              </a:ext>
            </a:extLst>
          </p:cNvPr>
          <p:cNvSpPr txBox="1"/>
          <p:nvPr/>
        </p:nvSpPr>
        <p:spPr>
          <a:xfrm>
            <a:off x="399583" y="3969310"/>
            <a:ext cx="1724492" cy="4873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000" dirty="0">
                <a:solidFill>
                  <a:srgbClr val="00425F"/>
                </a:solidFill>
                <a:latin typeface="Montserrat" pitchFamily="2" charset="-52"/>
              </a:rPr>
              <a:t>Виферон свечи</a:t>
            </a:r>
            <a:br>
              <a:rPr lang="uz-Cyrl-UZ" sz="10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-RU" sz="1000" b="1" dirty="0">
                <a:solidFill>
                  <a:srgbClr val="00425F"/>
                </a:solidFill>
                <a:latin typeface="Montserrat" pitchFamily="2" charset="-52"/>
              </a:rPr>
              <a:t>Розничная цена: 85 тыс. узбекских </a:t>
            </a:r>
            <a:r>
              <a:rPr lang="ru-RU" sz="1000" b="1" dirty="0" err="1">
                <a:solidFill>
                  <a:srgbClr val="00425F"/>
                </a:solidFill>
                <a:latin typeface="Montserrat" pitchFamily="2" charset="-52"/>
              </a:rPr>
              <a:t>сумов</a:t>
            </a:r>
            <a:r>
              <a:rPr lang="ru-RU" sz="1000" b="1" dirty="0">
                <a:solidFill>
                  <a:srgbClr val="00425F"/>
                </a:solidFill>
                <a:latin typeface="Montserrat" pitchFamily="2" charset="-52"/>
              </a:rPr>
              <a:t>.</a:t>
            </a:r>
            <a:endParaRPr lang="uz-Cyrl-UZ" sz="1000" b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2056" name="Picture 8" descr="Betaferon 250 Mcg Injection For Multiple Sclerosis at Rs 100/piece |  Interferon Beta 1-Alpha Injection in Mumbai | ID: 2851824433288">
            <a:extLst>
              <a:ext uri="{FF2B5EF4-FFF2-40B4-BE49-F238E27FC236}">
                <a16:creationId xmlns:a16="http://schemas.microsoft.com/office/drawing/2014/main" id="{8166E895-2A50-4898-9C98-6BE687535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59" y="1152882"/>
            <a:ext cx="1761390" cy="962572"/>
          </a:xfrm>
          <a:prstGeom prst="roundRect">
            <a:avLst>
              <a:gd name="adj" fmla="val 3911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object 31">
            <a:extLst>
              <a:ext uri="{FF2B5EF4-FFF2-40B4-BE49-F238E27FC236}">
                <a16:creationId xmlns:a16="http://schemas.microsoft.com/office/drawing/2014/main" id="{0CDE7F6C-487D-4F44-9CF1-9A28A4AD6233}"/>
              </a:ext>
            </a:extLst>
          </p:cNvPr>
          <p:cNvSpPr txBox="1"/>
          <p:nvPr/>
        </p:nvSpPr>
        <p:spPr>
          <a:xfrm>
            <a:off x="2645581" y="2248079"/>
            <a:ext cx="1838596" cy="6412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Инъекции </a:t>
            </a:r>
            <a:r>
              <a:rPr lang="ru-RU" sz="1000" dirty="0" err="1">
                <a:solidFill>
                  <a:srgbClr val="00425F"/>
                </a:solidFill>
                <a:latin typeface="Montserrat" pitchFamily="2" charset="-52"/>
              </a:rPr>
              <a:t>бетаферона</a:t>
            </a:r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 интерферона бета-1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b</a:t>
            </a:r>
            <a:br>
              <a:rPr lang="ru-RU" sz="10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-RU" sz="1000" b="1" dirty="0">
                <a:solidFill>
                  <a:srgbClr val="00425F"/>
                </a:solidFill>
                <a:latin typeface="Montserrat" pitchFamily="2" charset="-52"/>
              </a:rPr>
              <a:t>Розничная цена: 2,5 млн. узбекских </a:t>
            </a:r>
            <a:r>
              <a:rPr lang="ru-RU" sz="1000" b="1" dirty="0" err="1">
                <a:solidFill>
                  <a:srgbClr val="00425F"/>
                </a:solidFill>
                <a:latin typeface="Montserrat" pitchFamily="2" charset="-52"/>
              </a:rPr>
              <a:t>сумов</a:t>
            </a:r>
            <a:r>
              <a:rPr lang="ru-RU" sz="1000" b="1" dirty="0">
                <a:solidFill>
                  <a:srgbClr val="00425F"/>
                </a:solidFill>
                <a:latin typeface="Montserrat" pitchFamily="2" charset="-52"/>
              </a:rPr>
              <a:t>.</a:t>
            </a:r>
            <a:endParaRPr lang="uz-Cyrl-UZ" sz="1000" b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1" name="object 31">
            <a:extLst>
              <a:ext uri="{FF2B5EF4-FFF2-40B4-BE49-F238E27FC236}">
                <a16:creationId xmlns:a16="http://schemas.microsoft.com/office/drawing/2014/main" id="{D33E3486-87E6-432D-B224-012F795A868A}"/>
              </a:ext>
            </a:extLst>
          </p:cNvPr>
          <p:cNvSpPr txBox="1"/>
          <p:nvPr/>
        </p:nvSpPr>
        <p:spPr>
          <a:xfrm>
            <a:off x="4922728" y="2221241"/>
            <a:ext cx="1822784" cy="6412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000" dirty="0">
                <a:solidFill>
                  <a:srgbClr val="00425F"/>
                </a:solidFill>
                <a:latin typeface="Montserrat" pitchFamily="2" charset="-52"/>
              </a:rPr>
              <a:t>Реаферон Интерферон альфа-2</a:t>
            </a:r>
            <a:r>
              <a:rPr lang="uz-Latn-UZ" sz="1000" dirty="0">
                <a:solidFill>
                  <a:srgbClr val="00425F"/>
                </a:solidFill>
                <a:latin typeface="Montserrat" pitchFamily="2" charset="-52"/>
              </a:rPr>
              <a:t>b </a:t>
            </a:r>
            <a:r>
              <a:rPr lang="uz-Cyrl-UZ" sz="1000" dirty="0">
                <a:solidFill>
                  <a:srgbClr val="00425F"/>
                </a:solidFill>
                <a:latin typeface="Montserrat" pitchFamily="2" charset="-52"/>
              </a:rPr>
              <a:t>суспензия</a:t>
            </a:r>
            <a:br>
              <a:rPr lang="uz-Cyrl-UZ" sz="10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-RU" sz="1000" b="1" dirty="0">
                <a:solidFill>
                  <a:srgbClr val="00425F"/>
                </a:solidFill>
                <a:latin typeface="Montserrat" pitchFamily="2" charset="-52"/>
              </a:rPr>
              <a:t>Розничная цена: 140 тыс. узбекских </a:t>
            </a:r>
            <a:r>
              <a:rPr lang="ru-RU" sz="1000" b="1" dirty="0" err="1">
                <a:solidFill>
                  <a:srgbClr val="00425F"/>
                </a:solidFill>
                <a:latin typeface="Montserrat" pitchFamily="2" charset="-52"/>
              </a:rPr>
              <a:t>сумов</a:t>
            </a:r>
            <a:r>
              <a:rPr lang="ru-RU" sz="1000" b="1" dirty="0">
                <a:solidFill>
                  <a:srgbClr val="00425F"/>
                </a:solidFill>
                <a:latin typeface="Montserrat" pitchFamily="2" charset="-52"/>
              </a:rPr>
              <a:t>.</a:t>
            </a:r>
            <a:endParaRPr lang="uz-Cyrl-UZ" sz="1000" b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3" name="object 31">
            <a:extLst>
              <a:ext uri="{FF2B5EF4-FFF2-40B4-BE49-F238E27FC236}">
                <a16:creationId xmlns:a16="http://schemas.microsoft.com/office/drawing/2014/main" id="{F541032C-1909-4434-A5ED-02AA9F29DE39}"/>
              </a:ext>
            </a:extLst>
          </p:cNvPr>
          <p:cNvSpPr txBox="1"/>
          <p:nvPr/>
        </p:nvSpPr>
        <p:spPr>
          <a:xfrm>
            <a:off x="2645581" y="3977745"/>
            <a:ext cx="1772234" cy="4873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000" dirty="0">
                <a:solidFill>
                  <a:srgbClr val="00425F"/>
                </a:solidFill>
                <a:latin typeface="Montserrat" pitchFamily="2" charset="-52"/>
              </a:rPr>
              <a:t>Раствор Альфарона</a:t>
            </a:r>
            <a:br>
              <a:rPr lang="uz-Cyrl-UZ" sz="10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-RU" sz="1000" b="1" dirty="0">
                <a:solidFill>
                  <a:srgbClr val="00425F"/>
                </a:solidFill>
                <a:latin typeface="Montserrat" pitchFamily="2" charset="-52"/>
              </a:rPr>
              <a:t>Розничная цена: 150 тыс. узбекских </a:t>
            </a:r>
            <a:r>
              <a:rPr lang="ru-RU" sz="1000" b="1" dirty="0" err="1">
                <a:solidFill>
                  <a:srgbClr val="00425F"/>
                </a:solidFill>
                <a:latin typeface="Montserrat" pitchFamily="2" charset="-52"/>
              </a:rPr>
              <a:t>сумов</a:t>
            </a:r>
            <a:r>
              <a:rPr lang="ru-RU" sz="1000" b="1" dirty="0">
                <a:solidFill>
                  <a:srgbClr val="00425F"/>
                </a:solidFill>
                <a:latin typeface="Montserrat" pitchFamily="2" charset="-52"/>
              </a:rPr>
              <a:t>.</a:t>
            </a:r>
            <a:endParaRPr lang="uz-Cyrl-UZ" sz="1000" b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2062" name="Picture 14" descr="Аналоги Гиаферон - заменители и синонимы препарата Гиаферон в справочнике  Видаль">
            <a:extLst>
              <a:ext uri="{FF2B5EF4-FFF2-40B4-BE49-F238E27FC236}">
                <a16:creationId xmlns:a16="http://schemas.microsoft.com/office/drawing/2014/main" id="{3B689AFA-3501-426B-B971-715049DC4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000" b="75800" l="4200" r="96000">
                        <a14:foregroundMark x1="3600" y1="25800" x2="4200" y2="69400"/>
                        <a14:foregroundMark x1="4200" y1="69400" x2="9200" y2="75800"/>
                        <a14:foregroundMark x1="41620" y1="26854" x2="48000" y2="27000"/>
                        <a14:foregroundMark x1="28554" y1="26554" x2="33602" y2="26670"/>
                        <a14:foregroundMark x1="10525" y1="26140" x2="19214" y2="26339"/>
                        <a14:foregroundMark x1="4400" y1="26000" x2="6505" y2="26048"/>
                        <a14:foregroundMark x1="48000" y1="27000" x2="48348" y2="26964"/>
                        <a14:foregroundMark x1="92017" y1="23517" x2="93600" y2="23200"/>
                        <a14:foregroundMark x1="95600" y1="49200" x2="95400" y2="70400"/>
                        <a14:foregroundMark x1="63600" y1="72400" x2="93800" y2="69200"/>
                        <a14:foregroundMark x1="93800" y1="69200" x2="94800" y2="69400"/>
                        <a14:foregroundMark x1="31891" y1="25773" x2="34134" y2="25805"/>
                        <a14:foregroundMark x1="10938" y1="25471" x2="19650" y2="25597"/>
                        <a14:foregroundMark x1="6000" y1="25400" x2="6898" y2="25413"/>
                        <a14:foregroundMark x1="19800" y1="24800" x2="20132" y2="24776"/>
                        <a14:foregroundMark x1="94320" y1="23600" x2="96000" y2="26400"/>
                        <a14:foregroundMark x1="94200" y1="23400" x2="94320" y2="23600"/>
                        <a14:foregroundMark x1="96000" y1="71200" x2="96000" y2="71800"/>
                        <a14:foregroundMark x1="96000" y1="71000" x2="96000" y2="71200"/>
                        <a14:foregroundMark x1="96000" y1="27200" x2="96000" y2="71000"/>
                        <a14:foregroundMark x1="46400" y1="25000" x2="63000" y2="25000"/>
                        <a14:foregroundMark x1="63000" y1="25000" x2="89400" y2="24000"/>
                        <a14:foregroundMark x1="89400" y1="24000" x2="92600" y2="23000"/>
                        <a14:foregroundMark x1="20200" y1="25200" x2="30200" y2="26000"/>
                        <a14:foregroundMark x1="30200" y1="26000" x2="45400" y2="24800"/>
                        <a14:foregroundMark x1="54800" y1="25000" x2="80600" y2="23600"/>
                        <a14:foregroundMark x1="80600" y1="23600" x2="81600" y2="23600"/>
                        <a14:backgroundMark x1="7400" y1="24600" x2="11600" y2="24400"/>
                        <a14:backgroundMark x1="20000" y1="25000" x2="20367" y2="24951"/>
                        <a14:backgroundMark x1="92800" y1="23600" x2="92800" y2="23600"/>
                        <a14:backgroundMark x1="93600" y1="23000" x2="93600" y2="23000"/>
                        <a14:backgroundMark x1="93600" y1="23000" x2="93600" y2="23000"/>
                        <a14:backgroundMark x1="93600" y1="23000" x2="93600" y2="23000"/>
                        <a14:backgroundMark x1="95800" y1="71000" x2="95800" y2="71000"/>
                        <a14:backgroundMark x1="96000" y1="71000" x2="96000" y2="71000"/>
                        <a14:backgroundMark x1="96000" y1="71000" x2="96000" y2="71000"/>
                        <a14:backgroundMark x1="96200" y1="71000" x2="96200" y2="71000"/>
                        <a14:backgroundMark x1="96400" y1="71200" x2="96400" y2="71200"/>
                        <a14:backgroundMark x1="96400" y1="72200" x2="96400" y2="72200"/>
                        <a14:backgroundMark x1="45993" y1="23821" x2="47191" y2="23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54" b="24396"/>
          <a:stretch/>
        </p:blipFill>
        <p:spPr bwMode="auto">
          <a:xfrm>
            <a:off x="4720146" y="2936852"/>
            <a:ext cx="1983208" cy="1046141"/>
          </a:xfrm>
          <a:prstGeom prst="roundRect">
            <a:avLst>
              <a:gd name="adj" fmla="val 3941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object 31">
            <a:extLst>
              <a:ext uri="{FF2B5EF4-FFF2-40B4-BE49-F238E27FC236}">
                <a16:creationId xmlns:a16="http://schemas.microsoft.com/office/drawing/2014/main" id="{029C189F-E158-4642-B523-7B648E2060BE}"/>
              </a:ext>
            </a:extLst>
          </p:cNvPr>
          <p:cNvSpPr txBox="1"/>
          <p:nvPr/>
        </p:nvSpPr>
        <p:spPr>
          <a:xfrm>
            <a:off x="4922728" y="3958380"/>
            <a:ext cx="1701910" cy="4873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000" dirty="0">
                <a:solidFill>
                  <a:srgbClr val="00425F"/>
                </a:solidFill>
                <a:latin typeface="Montserrat" pitchFamily="2" charset="-52"/>
              </a:rPr>
              <a:t>Анаферон таблетки</a:t>
            </a:r>
            <a:br>
              <a:rPr lang="uz-Cyrl-UZ" sz="10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-RU" sz="1000" b="1" dirty="0">
                <a:solidFill>
                  <a:srgbClr val="00425F"/>
                </a:solidFill>
                <a:latin typeface="Montserrat" pitchFamily="2" charset="-52"/>
              </a:rPr>
              <a:t>Розничная цена: 50 тыс. узбекских </a:t>
            </a:r>
            <a:r>
              <a:rPr lang="ru-RU" sz="1000" b="1" dirty="0" err="1">
                <a:solidFill>
                  <a:srgbClr val="00425F"/>
                </a:solidFill>
                <a:latin typeface="Montserrat" pitchFamily="2" charset="-52"/>
              </a:rPr>
              <a:t>сумов</a:t>
            </a:r>
            <a:r>
              <a:rPr lang="ru-RU" sz="1000" b="1" dirty="0">
                <a:solidFill>
                  <a:srgbClr val="00425F"/>
                </a:solidFill>
                <a:latin typeface="Montserrat" pitchFamily="2" charset="-52"/>
              </a:rPr>
              <a:t>.</a:t>
            </a:r>
            <a:endParaRPr lang="uz-Cyrl-UZ" sz="1000" b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1A50A7-4E2D-49CC-ADB1-537940EF027A}"/>
              </a:ext>
            </a:extLst>
          </p:cNvPr>
          <p:cNvSpPr txBox="1"/>
          <p:nvPr/>
        </p:nvSpPr>
        <p:spPr>
          <a:xfrm>
            <a:off x="7575608" y="662476"/>
            <a:ext cx="2648253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3BAFD2D5-881F-432D-BB52-80410B3AC84D}"/>
              </a:ext>
            </a:extLst>
          </p:cNvPr>
          <p:cNvSpPr/>
          <p:nvPr/>
        </p:nvSpPr>
        <p:spPr>
          <a:xfrm>
            <a:off x="9660467" y="1298696"/>
            <a:ext cx="648000" cy="648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C6134E2A-D9F0-4118-8EA4-7727A619D89A}"/>
              </a:ext>
            </a:extLst>
          </p:cNvPr>
          <p:cNvSpPr/>
          <p:nvPr/>
        </p:nvSpPr>
        <p:spPr>
          <a:xfrm>
            <a:off x="7000983" y="1305046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F6304A26-8281-40B3-B810-4FBCC7BD7C98}"/>
              </a:ext>
            </a:extLst>
          </p:cNvPr>
          <p:cNvSpPr txBox="1"/>
          <p:nvPr/>
        </p:nvSpPr>
        <p:spPr>
          <a:xfrm>
            <a:off x="7699051" y="1069304"/>
            <a:ext cx="1871784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D4DF7DD5-9168-476D-A599-FE8B609E7208}"/>
              </a:ext>
            </a:extLst>
          </p:cNvPr>
          <p:cNvSpPr txBox="1"/>
          <p:nvPr/>
        </p:nvSpPr>
        <p:spPr>
          <a:xfrm>
            <a:off x="10398099" y="1069304"/>
            <a:ext cx="1682899" cy="93615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58" name="Схема 57">
            <a:extLst>
              <a:ext uri="{FF2B5EF4-FFF2-40B4-BE49-F238E27FC236}">
                <a16:creationId xmlns:a16="http://schemas.microsoft.com/office/drawing/2014/main" id="{9D882C18-1AD2-4681-9EA8-FA2693337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2704345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BC462E98-AC5D-402D-9EA0-D3E65AC80F1D}"/>
              </a:ext>
            </a:extLst>
          </p:cNvPr>
          <p:cNvSpPr txBox="1"/>
          <p:nvPr/>
        </p:nvSpPr>
        <p:spPr>
          <a:xfrm>
            <a:off x="7763395" y="4289781"/>
            <a:ext cx="43176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фармацевтической промышленности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60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8F52CFE7-BD3B-4492-BA10-CC7FFEDF7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E4AAE853-C6B3-4ADD-8782-6A6AEC8527A6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62" name="Picture 6" descr="Рабочие ">
            <a:extLst>
              <a:ext uri="{FF2B5EF4-FFF2-40B4-BE49-F238E27FC236}">
                <a16:creationId xmlns:a16="http://schemas.microsoft.com/office/drawing/2014/main" id="{BB11E23F-4D50-437F-A19C-A512FF14F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4326</TotalTime>
  <Words>376</Words>
  <Application>Microsoft Office PowerPoint</Application>
  <PresentationFormat>Широкоэкранный</PresentationFormat>
  <Paragraphs>129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ABBOSKHON SADIRDINOV</cp:lastModifiedBy>
  <cp:revision>182</cp:revision>
  <dcterms:created xsi:type="dcterms:W3CDTF">2024-07-25T07:55:13Z</dcterms:created>
  <dcterms:modified xsi:type="dcterms:W3CDTF">2025-04-27T13:22:05Z</dcterms:modified>
</cp:coreProperties>
</file>