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2F6EA4"/>
    <a:srgbClr val="5BC4BF"/>
    <a:srgbClr val="00425F"/>
    <a:srgbClr val="B6E2E7"/>
    <a:srgbClr val="689DAD"/>
    <a:srgbClr val="79A0C4"/>
    <a:srgbClr val="2E6CA4"/>
    <a:srgbClr val="5B9BD5"/>
    <a:srgbClr val="2F6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86" autoAdjust="0"/>
  </p:normalViewPr>
  <p:slideViewPr>
    <p:cSldViewPr snapToGrid="0">
      <p:cViewPr varScale="1">
        <p:scale>
          <a:sx n="114" d="100"/>
          <a:sy n="114" d="100"/>
        </p:scale>
        <p:origin x="441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en-US" sz="1400" b="0" dirty="0">
              <a:latin typeface="Montserrat" pitchFamily="2" charset="0"/>
            </a:rPr>
            <a:t> 17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uz-Cyrl-UZ" sz="1400" dirty="0">
              <a:latin typeface="Montserrat" pitchFamily="2" charset="-52"/>
            </a:rPr>
            <a:t>:</a:t>
          </a:r>
          <a:r>
            <a:rPr lang="en-US" sz="1400" dirty="0">
              <a:latin typeface="Montserrat" pitchFamily="2" charset="-52"/>
            </a:rPr>
            <a:t> 102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13 000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en-US" sz="1400" b="0" kern="1200" dirty="0">
              <a:latin typeface="Montserrat" pitchFamily="2" charset="0"/>
            </a:rPr>
            <a:t> 17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uz-Cyrl-UZ" sz="1400" kern="1200" dirty="0">
              <a:latin typeface="Montserrat" pitchFamily="2" charset="-52"/>
            </a:rPr>
            <a:t>:</a:t>
          </a:r>
          <a:r>
            <a:rPr lang="en-US" sz="1400" kern="1200" dirty="0">
              <a:latin typeface="Montserrat" pitchFamily="2" charset="-52"/>
            </a:rPr>
            <a:t> 102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13 000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Colors" Target="../diagrams/colors1.xml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diagramQuickStyle" Target="../diagrams/quickStyle1.xml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1.png"/><Relationship Id="rId3" Type="http://schemas.openxmlformats.org/officeDocument/2006/relationships/image" Target="../media/image10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diagramData" Target="../diagrams/data2.xml"/><Relationship Id="rId5" Type="http://schemas.openxmlformats.org/officeDocument/2006/relationships/image" Target="../media/image12.png"/><Relationship Id="rId15" Type="http://schemas.microsoft.com/office/2007/relationships/diagramDrawing" Target="../diagrams/drawing2.xml"/><Relationship Id="rId10" Type="http://schemas.openxmlformats.org/officeDocument/2006/relationships/image" Target="../media/image17.png"/><Relationship Id="rId19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object 5">
            <a:extLst>
              <a:ext uri="{FF2B5EF4-FFF2-40B4-BE49-F238E27FC236}">
                <a16:creationId xmlns:a16="http://schemas.microsoft.com/office/drawing/2014/main" id="{CEBF81FB-36E0-4A02-8E93-17B75C7A007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7" name="object 6">
              <a:extLst>
                <a:ext uri="{FF2B5EF4-FFF2-40B4-BE49-F238E27FC236}">
                  <a16:creationId xmlns:a16="http://schemas.microsoft.com/office/drawing/2014/main" id="{F0BF3FA6-654C-4F7B-8319-9998D7AC3F88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8" name="object 7">
              <a:extLst>
                <a:ext uri="{FF2B5EF4-FFF2-40B4-BE49-F238E27FC236}">
                  <a16:creationId xmlns:a16="http://schemas.microsoft.com/office/drawing/2014/main" id="{10637A15-1364-41A4-9129-BAD2FD95B4D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817794" y="222631"/>
            <a:ext cx="621288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глазных капель, гелей и кремов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46203" y="1152659"/>
            <a:ext cx="2371161" cy="91698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Строительство завода по производству глазных капель, гелей и кремов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01121" y="1077964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487060" y="858177"/>
            <a:ext cx="7611111" cy="5855345"/>
            <a:chOff x="-228840" y="4162894"/>
            <a:chExt cx="7560309" cy="4988469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228840" y="4162894"/>
              <a:ext cx="7560309" cy="4988469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364299" y="5197530"/>
              <a:ext cx="6492875" cy="76368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99488" y="2342127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Закупка и контроль качества сырья.)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98227" y="2306368"/>
            <a:ext cx="122480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Приготовление раствора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43776" y="2334857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Стерилизация и наполнение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99808" y="2319619"/>
            <a:ext cx="96255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маркировка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2075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lang="ru-RU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83939" y="3609559"/>
            <a:ext cx="205338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4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09339" y="4303450"/>
            <a:ext cx="243168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кремов и гелей для глаз.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49766" y="4404915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030676" y="3497754"/>
            <a:ext cx="2823876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194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78408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1695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1294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169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18167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70 млн упаковок глазных капель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732565"/>
            <a:ext cx="6185887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глазных капель, гелей и кремов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2027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0402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1622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5041334"/>
            <a:ext cx="634513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глазными каплями (2024 г.)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051033" y="5821262"/>
            <a:ext cx="622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067075" y="6264674"/>
            <a:ext cx="622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052990" y="5476962"/>
            <a:ext cx="12747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EB610303-4D9E-490A-A41E-FA03C9C38FB1}"/>
              </a:ext>
            </a:extLst>
          </p:cNvPr>
          <p:cNvSpPr/>
          <p:nvPr/>
        </p:nvSpPr>
        <p:spPr>
          <a:xfrm>
            <a:off x="4821128" y="5871993"/>
            <a:ext cx="15262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55,2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513128" y="5948937"/>
            <a:ext cx="4491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-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429031" y="5871993"/>
            <a:ext cx="9621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22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9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8800868" y="5871993"/>
            <a:ext cx="9557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53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418394" y="5476962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554263" y="5476962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687077" y="547696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553055" y="5864306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348" y="4285548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556" y="3480005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318137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51EDF18-73F0-45E6-A93F-0C0C3E8E564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0268" y="5930717"/>
            <a:ext cx="328081" cy="328081"/>
          </a:xfrm>
          <a:prstGeom prst="rect">
            <a:avLst/>
          </a:prstGeom>
        </p:spPr>
      </p:pic>
      <p:pic>
        <p:nvPicPr>
          <p:cNvPr id="3" name="Picture 8" descr="Производство ">
            <a:extLst>
              <a:ext uri="{FF2B5EF4-FFF2-40B4-BE49-F238E27FC236}">
                <a16:creationId xmlns:a16="http://schemas.microsoft.com/office/drawing/2014/main" id="{7F5B446D-4703-4E3E-8459-A5BB1A45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23" y="4267993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C20931A-2C8C-41BB-883E-CE3FB18FCEF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28" y="3435071"/>
            <a:ext cx="683227" cy="684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41C64E6-E9D7-4F10-AC03-118054DFE0B4}"/>
              </a:ext>
            </a:extLst>
          </p:cNvPr>
          <p:cNvSpPr txBox="1"/>
          <p:nvPr/>
        </p:nvSpPr>
        <p:spPr>
          <a:xfrm>
            <a:off x="9708817" y="5337682"/>
            <a:ext cx="208388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Спрос</a:t>
            </a:r>
            <a:b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(государства ЦА)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74D2B6-2CFA-4C88-9CC0-B460339BD826}"/>
              </a:ext>
            </a:extLst>
          </p:cNvPr>
          <p:cNvSpPr txBox="1"/>
          <p:nvPr/>
        </p:nvSpPr>
        <p:spPr>
          <a:xfrm>
            <a:off x="10372252" y="5871993"/>
            <a:ext cx="690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1,8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64" name="Picture 6">
            <a:extLst>
              <a:ext uri="{FF2B5EF4-FFF2-40B4-BE49-F238E27FC236}">
                <a16:creationId xmlns:a16="http://schemas.microsoft.com/office/drawing/2014/main" id="{B52127ED-F5DA-4A6A-9F43-4239CA47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DE36C44-B023-49C2-898E-EAFD8DEFE95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0" name="object 24">
            <a:extLst>
              <a:ext uri="{FF2B5EF4-FFF2-40B4-BE49-F238E27FC236}">
                <a16:creationId xmlns:a16="http://schemas.microsoft.com/office/drawing/2014/main" id="{C40F533A-020A-403D-8E0F-B27FA00F4A28}"/>
              </a:ext>
            </a:extLst>
          </p:cNvPr>
          <p:cNvSpPr txBox="1"/>
          <p:nvPr/>
        </p:nvSpPr>
        <p:spPr>
          <a:xfrm>
            <a:off x="694188" y="565534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1" name="object 24">
            <a:extLst>
              <a:ext uri="{FF2B5EF4-FFF2-40B4-BE49-F238E27FC236}">
                <a16:creationId xmlns:a16="http://schemas.microsoft.com/office/drawing/2014/main" id="{7C6633B5-9816-4081-AE49-9975EAAF4CAD}"/>
              </a:ext>
            </a:extLst>
          </p:cNvPr>
          <p:cNvSpPr txBox="1"/>
          <p:nvPr/>
        </p:nvSpPr>
        <p:spPr>
          <a:xfrm>
            <a:off x="221131" y="2129476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2" name="Схема 71">
            <a:extLst>
              <a:ext uri="{FF2B5EF4-FFF2-40B4-BE49-F238E27FC236}">
                <a16:creationId xmlns:a16="http://schemas.microsoft.com/office/drawing/2014/main" id="{2B5246E3-8470-4826-9559-882F4A670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808433"/>
              </p:ext>
            </p:extLst>
          </p:nvPr>
        </p:nvGraphicFramePr>
        <p:xfrm>
          <a:off x="192837" y="3835854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73" name="Picture 2" descr="Fire ">
            <a:extLst>
              <a:ext uri="{FF2B5EF4-FFF2-40B4-BE49-F238E27FC236}">
                <a16:creationId xmlns:a16="http://schemas.microsoft.com/office/drawing/2014/main" id="{49B6F98E-3F2C-4DDA-8A00-48ECD4D19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5" y="5950354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0E98D17-AD73-4D20-B942-469805E2148F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85" y="6237698"/>
            <a:ext cx="252000" cy="252000"/>
          </a:xfrm>
          <a:prstGeom prst="rect">
            <a:avLst/>
          </a:prstGeom>
          <a:noFill/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B14C15F9-9056-4B5D-BE63-3D551A998883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636" y="6533795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B1FF3BFE-CBBE-4C1F-B6C0-9F0D9ACC7A18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93241" y="95065"/>
            <a:ext cx="897820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лекарственные капли для глаз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839340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916175"/>
            <a:ext cx="647954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структуру операционных затрат на производство глазных капель на международном уровне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13320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6,3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 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4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Индия 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73525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Швейцария </a:t>
                      </a:r>
                      <a:endParaRPr lang="en-US" sz="1200" spc="-10" dirty="0">
                        <a:solidFill>
                          <a:srgbClr val="00425F"/>
                        </a:solidFill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8,2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Франция </a:t>
                      </a:r>
                      <a:endParaRPr lang="en-US"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729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Япония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0,1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2,8</a:t>
                      </a:r>
                      <a:endParaRPr lang="en-US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11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47450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Узбекистан</a:t>
                      </a: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1221" y="1659980"/>
            <a:ext cx="12649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экспортеров глазных капель, млрд долл. США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184054" y="1658598"/>
            <a:ext cx="1181711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68437" y="1657541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Число случаев заболеваний глаз в миллионах</a:t>
            </a:r>
            <a:endParaRPr lang="en-US"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86867" y="1657201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в Узбекистан поставщики 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69" name="object 39">
            <a:extLst>
              <a:ext uri="{FF2B5EF4-FFF2-40B4-BE49-F238E27FC236}">
                <a16:creationId xmlns:a16="http://schemas.microsoft.com/office/drawing/2014/main" id="{5D9F0E42-D678-4092-ACD7-C71F7327612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167" y="2774874"/>
            <a:ext cx="126000" cy="126000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2423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89623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4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 dirty="0"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24797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8" y="3846761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F44147F0-66C2-4BFB-86F0-160C0B25D425}"/>
              </a:ext>
            </a:extLst>
          </p:cNvPr>
          <p:cNvSpPr/>
          <p:nvPr/>
        </p:nvSpPr>
        <p:spPr>
          <a:xfrm>
            <a:off x="2837450" y="2482584"/>
            <a:ext cx="828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2046" y="2748923"/>
            <a:ext cx="828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7448" y="3040711"/>
            <a:ext cx="576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9" name="object 20">
            <a:extLst>
              <a:ext uri="{FF2B5EF4-FFF2-40B4-BE49-F238E27FC236}">
                <a16:creationId xmlns:a16="http://schemas.microsoft.com/office/drawing/2014/main" id="{364A6E72-B571-497C-AF8C-35897919D124}"/>
              </a:ext>
            </a:extLst>
          </p:cNvPr>
          <p:cNvSpPr/>
          <p:nvPr/>
        </p:nvSpPr>
        <p:spPr>
          <a:xfrm>
            <a:off x="2834314" y="3590728"/>
            <a:ext cx="216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857265"/>
            <a:ext cx="10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6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747942"/>
            <a:ext cx="7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482584"/>
            <a:ext cx="648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6" y="3033672"/>
            <a:ext cx="9072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9"/>
            <a:ext cx="36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25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2" y="2205929"/>
            <a:ext cx="908509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482584"/>
            <a:ext cx="468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6" y="2747942"/>
            <a:ext cx="72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2" y="3033672"/>
            <a:ext cx="144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1" y="3583689"/>
            <a:ext cx="61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90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184849" y="4617955"/>
            <a:ext cx="6563519" cy="2115516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глазных капель могут получить выгоду от: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спрос на фармацевтическую продукцию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Преимущества по стоимости за счет заработной платы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Возможности партнерства с поставщиками медицинских услуг, научно-исследовательскими институтами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Квалифицированные специалисты в области медицины и инжиниринга</a:t>
            </a:r>
          </a:p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Стимулы: Зоны свободной фармацевтики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059" name="Picture 11" descr="Германия ">
            <a:extLst>
              <a:ext uri="{FF2B5EF4-FFF2-40B4-BE49-F238E27FC236}">
                <a16:creationId xmlns:a16="http://schemas.microsoft.com/office/drawing/2014/main" id="{B88787B3-95F5-4139-A669-6C8B7611C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7" y="249771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Соединенные Штаты ">
            <a:extLst>
              <a:ext uri="{FF2B5EF4-FFF2-40B4-BE49-F238E27FC236}">
                <a16:creationId xmlns:a16="http://schemas.microsoft.com/office/drawing/2014/main" id="{369A29B9-CF79-4366-89FC-7EDFBE5A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0" y="2212747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Швейцария ">
            <a:extLst>
              <a:ext uri="{FF2B5EF4-FFF2-40B4-BE49-F238E27FC236}">
                <a16:creationId xmlns:a16="http://schemas.microsoft.com/office/drawing/2014/main" id="{8478913D-2661-49C1-95B5-1F20A6E4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05562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Флаг Японии ">
            <a:extLst>
              <a:ext uri="{FF2B5EF4-FFF2-40B4-BE49-F238E27FC236}">
                <a16:creationId xmlns:a16="http://schemas.microsoft.com/office/drawing/2014/main" id="{35D42F38-9E3C-47F3-9FA5-901576B0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3590926"/>
            <a:ext cx="212265" cy="21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Китай ">
            <a:extLst>
              <a:ext uri="{FF2B5EF4-FFF2-40B4-BE49-F238E27FC236}">
                <a16:creationId xmlns:a16="http://schemas.microsoft.com/office/drawing/2014/main" id="{5B1CFB1B-CC6F-46E4-B40E-2BD4EFFCC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87985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CBD25885-B954-4FB3-878F-4E904E0EE41C}"/>
              </a:ext>
            </a:extLst>
          </p:cNvPr>
          <p:cNvSpPr/>
          <p:nvPr/>
        </p:nvSpPr>
        <p:spPr>
          <a:xfrm>
            <a:off x="1516467" y="3576762"/>
            <a:ext cx="72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BFC732A1-75C2-4982-8555-CCA03321A51B}"/>
              </a:ext>
            </a:extLst>
          </p:cNvPr>
          <p:cNvSpPr/>
          <p:nvPr/>
        </p:nvSpPr>
        <p:spPr>
          <a:xfrm>
            <a:off x="1515181" y="3303773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pPr algn="ctr"/>
            <a:endParaRPr>
              <a:latin typeface="Montserrat" pitchFamily="2" charset="-52"/>
            </a:endParaRPr>
          </a:p>
        </p:txBody>
      </p:sp>
      <p:pic>
        <p:nvPicPr>
          <p:cNvPr id="2075" name="Picture 27" descr="Франция ">
            <a:extLst>
              <a:ext uri="{FF2B5EF4-FFF2-40B4-BE49-F238E27FC236}">
                <a16:creationId xmlns:a16="http://schemas.microsoft.com/office/drawing/2014/main" id="{F45BB492-2532-43E2-AAB7-5842707D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" y="3337560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object 20">
            <a:extLst>
              <a:ext uri="{FF2B5EF4-FFF2-40B4-BE49-F238E27FC236}">
                <a16:creationId xmlns:a16="http://schemas.microsoft.com/office/drawing/2014/main" id="{93BB7AED-E406-4D98-9C27-F401B998CE17}"/>
              </a:ext>
            </a:extLst>
          </p:cNvPr>
          <p:cNvSpPr/>
          <p:nvPr/>
        </p:nvSpPr>
        <p:spPr>
          <a:xfrm>
            <a:off x="2845070" y="2208264"/>
            <a:ext cx="864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7" name="object 20">
            <a:extLst>
              <a:ext uri="{FF2B5EF4-FFF2-40B4-BE49-F238E27FC236}">
                <a16:creationId xmlns:a16="http://schemas.microsoft.com/office/drawing/2014/main" id="{4CB7CA3D-D7BB-4AFE-9ECA-3E3948717853}"/>
              </a:ext>
            </a:extLst>
          </p:cNvPr>
          <p:cNvSpPr/>
          <p:nvPr/>
        </p:nvSpPr>
        <p:spPr>
          <a:xfrm>
            <a:off x="2837140" y="3321000"/>
            <a:ext cx="216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39" name="object 20">
            <a:extLst>
              <a:ext uri="{FF2B5EF4-FFF2-40B4-BE49-F238E27FC236}">
                <a16:creationId xmlns:a16="http://schemas.microsoft.com/office/drawing/2014/main" id="{8D5D4012-A27D-49C1-B932-71FC0EE32378}"/>
              </a:ext>
            </a:extLst>
          </p:cNvPr>
          <p:cNvSpPr/>
          <p:nvPr/>
        </p:nvSpPr>
        <p:spPr>
          <a:xfrm>
            <a:off x="4152626" y="3287672"/>
            <a:ext cx="504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0BEACF12-0613-4E03-BE93-6B74E0A58BC8}"/>
              </a:ext>
            </a:extLst>
          </p:cNvPr>
          <p:cNvSpPr/>
          <p:nvPr/>
        </p:nvSpPr>
        <p:spPr>
          <a:xfrm>
            <a:off x="5469821" y="3300372"/>
            <a:ext cx="252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r>
              <a:rPr lang="en-US" dirty="0">
                <a:latin typeface="Montserrat" pitchFamily="2" charset="-52"/>
              </a:rPr>
              <a:t> </a:t>
            </a:r>
            <a:endParaRPr dirty="0">
              <a:latin typeface="Montserrat" pitchFamily="2" charset="-52"/>
            </a:endParaRPr>
          </a:p>
        </p:txBody>
      </p:sp>
      <p:pic>
        <p:nvPicPr>
          <p:cNvPr id="2077" name="Picture 29" descr="Узбекистан ">
            <a:extLst>
              <a:ext uri="{FF2B5EF4-FFF2-40B4-BE49-F238E27FC236}">
                <a16:creationId xmlns:a16="http://schemas.microsoft.com/office/drawing/2014/main" id="{89A50F13-B0DD-49DD-92C2-65A5A443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2" y="4129425"/>
            <a:ext cx="126000" cy="1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object 20">
            <a:extLst>
              <a:ext uri="{FF2B5EF4-FFF2-40B4-BE49-F238E27FC236}">
                <a16:creationId xmlns:a16="http://schemas.microsoft.com/office/drawing/2014/main" id="{83687FD6-AB70-47A6-BD28-FCCBC434AD1D}"/>
              </a:ext>
            </a:extLst>
          </p:cNvPr>
          <p:cNvSpPr/>
          <p:nvPr/>
        </p:nvSpPr>
        <p:spPr>
          <a:xfrm>
            <a:off x="2837448" y="4126561"/>
            <a:ext cx="900000" cy="147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2" name="object 20">
            <a:extLst>
              <a:ext uri="{FF2B5EF4-FFF2-40B4-BE49-F238E27FC236}">
                <a16:creationId xmlns:a16="http://schemas.microsoft.com/office/drawing/2014/main" id="{584A67C2-833A-4261-AF1E-E26508E01525}"/>
              </a:ext>
            </a:extLst>
          </p:cNvPr>
          <p:cNvSpPr/>
          <p:nvPr/>
        </p:nvSpPr>
        <p:spPr>
          <a:xfrm>
            <a:off x="4155800" y="4117089"/>
            <a:ext cx="108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3" name="object 20">
            <a:extLst>
              <a:ext uri="{FF2B5EF4-FFF2-40B4-BE49-F238E27FC236}">
                <a16:creationId xmlns:a16="http://schemas.microsoft.com/office/drawing/2014/main" id="{2A9D03DD-9AC0-4629-BA4B-B1288D24FDD9}"/>
              </a:ext>
            </a:extLst>
          </p:cNvPr>
          <p:cNvSpPr/>
          <p:nvPr/>
        </p:nvSpPr>
        <p:spPr>
          <a:xfrm>
            <a:off x="5469823" y="4116925"/>
            <a:ext cx="36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0" name="object 2">
            <a:extLst>
              <a:ext uri="{FF2B5EF4-FFF2-40B4-BE49-F238E27FC236}">
                <a16:creationId xmlns:a16="http://schemas.microsoft.com/office/drawing/2014/main" id="{DA938E8C-3384-49E4-AA0F-3DA09EAF01F3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96" name="Схема 95">
            <a:extLst>
              <a:ext uri="{FF2B5EF4-FFF2-40B4-BE49-F238E27FC236}">
                <a16:creationId xmlns:a16="http://schemas.microsoft.com/office/drawing/2014/main" id="{E64B1578-9EEE-4E79-A10B-BFF843D03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130027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BC404DE0-70BA-4816-8EA6-DB11A017DFBA}"/>
              </a:ext>
            </a:extLst>
          </p:cNvPr>
          <p:cNvSpPr txBox="1"/>
          <p:nvPr/>
        </p:nvSpPr>
        <p:spPr>
          <a:xfrm>
            <a:off x="6783440" y="4240546"/>
            <a:ext cx="539167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фармацевтической сфере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17AA00F7-B2CA-4CEF-A8FE-CEF7B5AC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DB23FFF4-E34B-402A-9198-6270BCDE5A5C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06" name="Picture 6" descr="Рабочие ">
            <a:extLst>
              <a:ext uri="{FF2B5EF4-FFF2-40B4-BE49-F238E27FC236}">
                <a16:creationId xmlns:a16="http://schemas.microsoft.com/office/drawing/2014/main" id="{511C160E-8FF4-4747-BFCF-3EB7D919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aphic 4">
            <a:extLst>
              <a:ext uri="{FF2B5EF4-FFF2-40B4-BE49-F238E27FC236}">
                <a16:creationId xmlns:a16="http://schemas.microsoft.com/office/drawing/2014/main" id="{F3DE47BD-5CEE-4411-8FBA-C35546E0A108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2" name="Freeform: Shape 6">
              <a:extLst>
                <a:ext uri="{FF2B5EF4-FFF2-40B4-BE49-F238E27FC236}">
                  <a16:creationId xmlns:a16="http://schemas.microsoft.com/office/drawing/2014/main" id="{42A034DA-0F52-4E19-9F06-37575A8554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7" name="Freeform: Shape 7">
              <a:extLst>
                <a:ext uri="{FF2B5EF4-FFF2-40B4-BE49-F238E27FC236}">
                  <a16:creationId xmlns:a16="http://schemas.microsoft.com/office/drawing/2014/main" id="{B34E79CC-4107-4AB8-887F-B7009CCD379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0" name="Freeform: Shape 8">
              <a:extLst>
                <a:ext uri="{FF2B5EF4-FFF2-40B4-BE49-F238E27FC236}">
                  <a16:creationId xmlns:a16="http://schemas.microsoft.com/office/drawing/2014/main" id="{61F9ECB5-C4FE-46A0-AE94-C163575C2379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9">
              <a:extLst>
                <a:ext uri="{FF2B5EF4-FFF2-40B4-BE49-F238E27FC236}">
                  <a16:creationId xmlns:a16="http://schemas.microsoft.com/office/drawing/2014/main" id="{3668B176-929A-4A11-9712-DDF95F257F7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0">
              <a:extLst>
                <a:ext uri="{FF2B5EF4-FFF2-40B4-BE49-F238E27FC236}">
                  <a16:creationId xmlns:a16="http://schemas.microsoft.com/office/drawing/2014/main" id="{8D7513E2-CCE1-443C-8F98-255CD0768F4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1" name="Freeform: Shape 11">
              <a:extLst>
                <a:ext uri="{FF2B5EF4-FFF2-40B4-BE49-F238E27FC236}">
                  <a16:creationId xmlns:a16="http://schemas.microsoft.com/office/drawing/2014/main" id="{795133A8-E520-499D-AB56-1DDE265E2C4C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4" name="Freeform: Shape 12">
              <a:extLst>
                <a:ext uri="{FF2B5EF4-FFF2-40B4-BE49-F238E27FC236}">
                  <a16:creationId xmlns:a16="http://schemas.microsoft.com/office/drawing/2014/main" id="{AB06C16B-DC69-4EE5-8B95-C2CCE8B59E8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5" name="Freeform: Shape 13">
              <a:extLst>
                <a:ext uri="{FF2B5EF4-FFF2-40B4-BE49-F238E27FC236}">
                  <a16:creationId xmlns:a16="http://schemas.microsoft.com/office/drawing/2014/main" id="{08BC0899-A99A-45E6-A36E-D2D007D6E65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6" name="Freeform: Shape 14">
              <a:extLst>
                <a:ext uri="{FF2B5EF4-FFF2-40B4-BE49-F238E27FC236}">
                  <a16:creationId xmlns:a16="http://schemas.microsoft.com/office/drawing/2014/main" id="{D2BCF424-C68E-437B-B99C-4D0384A7E8AE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7" name="Freeform: Shape 15">
              <a:extLst>
                <a:ext uri="{FF2B5EF4-FFF2-40B4-BE49-F238E27FC236}">
                  <a16:creationId xmlns:a16="http://schemas.microsoft.com/office/drawing/2014/main" id="{18A0883E-34F8-40C7-9894-962B2720C541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6">
              <a:extLst>
                <a:ext uri="{FF2B5EF4-FFF2-40B4-BE49-F238E27FC236}">
                  <a16:creationId xmlns:a16="http://schemas.microsoft.com/office/drawing/2014/main" id="{09902528-CD89-4871-89E1-CFEB4BC9153C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17">
              <a:extLst>
                <a:ext uri="{FF2B5EF4-FFF2-40B4-BE49-F238E27FC236}">
                  <a16:creationId xmlns:a16="http://schemas.microsoft.com/office/drawing/2014/main" id="{12F51A6B-D212-45FA-8A3F-1BA16A1AAEB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18">
              <a:extLst>
                <a:ext uri="{FF2B5EF4-FFF2-40B4-BE49-F238E27FC236}">
                  <a16:creationId xmlns:a16="http://schemas.microsoft.com/office/drawing/2014/main" id="{7945BC84-EC81-4C62-9F5C-7A278845DAE9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51" name="Freeform: Shape 19">
              <a:extLst>
                <a:ext uri="{FF2B5EF4-FFF2-40B4-BE49-F238E27FC236}">
                  <a16:creationId xmlns:a16="http://schemas.microsoft.com/office/drawing/2014/main" id="{86E614C8-E460-4DEE-A1C6-F3542D07ACFA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2" name="Freeform: Shape 20">
              <a:extLst>
                <a:ext uri="{FF2B5EF4-FFF2-40B4-BE49-F238E27FC236}">
                  <a16:creationId xmlns:a16="http://schemas.microsoft.com/office/drawing/2014/main" id="{FDBE3931-6E8C-4FCF-BE00-5639F68F470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3" name="Freeform: Shape 21">
              <a:extLst>
                <a:ext uri="{FF2B5EF4-FFF2-40B4-BE49-F238E27FC236}">
                  <a16:creationId xmlns:a16="http://schemas.microsoft.com/office/drawing/2014/main" id="{AD11DB7F-C308-4DC0-B533-19608FC6FF8D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4" name="Freeform: Shape 22">
              <a:extLst>
                <a:ext uri="{FF2B5EF4-FFF2-40B4-BE49-F238E27FC236}">
                  <a16:creationId xmlns:a16="http://schemas.microsoft.com/office/drawing/2014/main" id="{1ED78562-DF24-4EF2-9903-89B2C99CBFE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5" name="Table 24">
            <a:extLst>
              <a:ext uri="{FF2B5EF4-FFF2-40B4-BE49-F238E27FC236}">
                <a16:creationId xmlns:a16="http://schemas.microsoft.com/office/drawing/2014/main" id="{B7CD5E44-76AC-413C-BFAB-15DEE3B23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453953"/>
              </p:ext>
            </p:extLst>
          </p:nvPr>
        </p:nvGraphicFramePr>
        <p:xfrm>
          <a:off x="7145293" y="350887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Ташкентская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15 3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6" name="Rectangle 21">
            <a:extLst>
              <a:ext uri="{FF2B5EF4-FFF2-40B4-BE49-F238E27FC236}">
                <a16:creationId xmlns:a16="http://schemas.microsoft.com/office/drawing/2014/main" id="{E0A72887-F940-4489-AC22-C4A30B67643B}"/>
              </a:ext>
            </a:extLst>
          </p:cNvPr>
          <p:cNvSpPr/>
          <p:nvPr/>
        </p:nvSpPr>
        <p:spPr>
          <a:xfrm>
            <a:off x="10280954" y="239523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Ташкентская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57" name="Connector: Elbow 26">
            <a:extLst>
              <a:ext uri="{FF2B5EF4-FFF2-40B4-BE49-F238E27FC236}">
                <a16:creationId xmlns:a16="http://schemas.microsoft.com/office/drawing/2014/main" id="{8E91A161-5C40-40FA-9698-0DAC25BEDDA5}"/>
              </a:ext>
            </a:extLst>
          </p:cNvPr>
          <p:cNvCxnSpPr>
            <a:cxnSpLocks/>
          </p:cNvCxnSpPr>
          <p:nvPr/>
        </p:nvCxnSpPr>
        <p:spPr>
          <a:xfrm rot="5400000">
            <a:off x="10443222" y="2854419"/>
            <a:ext cx="539206" cy="20018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6">
            <a:extLst>
              <a:ext uri="{FF2B5EF4-FFF2-40B4-BE49-F238E27FC236}">
                <a16:creationId xmlns:a16="http://schemas.microsoft.com/office/drawing/2014/main" id="{6F77E46F-6A86-4A1D-A947-81F37F18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45836642-4650-427A-9185-6031930E2471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D7F0C6E-70BD-4E75-88D9-64BB2EE44EB7}"/>
              </a:ext>
            </a:extLst>
          </p:cNvPr>
          <p:cNvSpPr txBox="1"/>
          <p:nvPr/>
        </p:nvSpPr>
        <p:spPr>
          <a:xfrm>
            <a:off x="6627719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6DAFD173-0C12-41F4-8E29-AF1076FDAD35}"/>
              </a:ext>
            </a:extLst>
          </p:cNvPr>
          <p:cNvSpPr/>
          <p:nvPr/>
        </p:nvSpPr>
        <p:spPr>
          <a:xfrm>
            <a:off x="9535583" y="1226625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7314BF6F-716F-4F95-B3E5-195BF2EB11DD}"/>
              </a:ext>
            </a:extLst>
          </p:cNvPr>
          <p:cNvSpPr/>
          <p:nvPr/>
        </p:nvSpPr>
        <p:spPr>
          <a:xfrm>
            <a:off x="6831118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bject 31">
            <a:extLst>
              <a:ext uri="{FF2B5EF4-FFF2-40B4-BE49-F238E27FC236}">
                <a16:creationId xmlns:a16="http://schemas.microsoft.com/office/drawing/2014/main" id="{9015C4A4-331F-46ED-A2BC-77E97A178906}"/>
              </a:ext>
            </a:extLst>
          </p:cNvPr>
          <p:cNvSpPr txBox="1"/>
          <p:nvPr/>
        </p:nvSpPr>
        <p:spPr>
          <a:xfrm>
            <a:off x="7539844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4" name="object 31">
            <a:extLst>
              <a:ext uri="{FF2B5EF4-FFF2-40B4-BE49-F238E27FC236}">
                <a16:creationId xmlns:a16="http://schemas.microsoft.com/office/drawing/2014/main" id="{95498E3D-2937-441B-97DD-A1E419F6C4B4}"/>
              </a:ext>
            </a:extLst>
          </p:cNvPr>
          <p:cNvSpPr txBox="1"/>
          <p:nvPr/>
        </p:nvSpPr>
        <p:spPr>
          <a:xfrm>
            <a:off x="10236115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67FE3CF-4988-40F1-876C-6CA5134E23E2}"/>
              </a:ext>
            </a:extLst>
          </p:cNvPr>
          <p:cNvSpPr txBox="1"/>
          <p:nvPr/>
        </p:nvSpPr>
        <p:spPr>
          <a:xfrm>
            <a:off x="6627719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</TotalTime>
  <Words>633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143</cp:revision>
  <dcterms:created xsi:type="dcterms:W3CDTF">2024-07-25T07:55:13Z</dcterms:created>
  <dcterms:modified xsi:type="dcterms:W3CDTF">2025-04-27T13:17:53Z</dcterms:modified>
</cp:coreProperties>
</file>