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22" d="100"/>
          <a:sy n="122" d="100"/>
        </p:scale>
        <p:origin x="15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Layout" Target="../diagrams/layout1.xml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8.png"/><Relationship Id="rId5" Type="http://schemas.openxmlformats.org/officeDocument/2006/relationships/image" Target="../media/image17.jpeg"/><Relationship Id="rId15" Type="http://schemas.openxmlformats.org/officeDocument/2006/relationships/image" Target="../media/image20.png"/><Relationship Id="rId10" Type="http://schemas.microsoft.com/office/2007/relationships/diagramDrawing" Target="../diagrams/drawing2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16485" y="910503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0" y="230289"/>
            <a:ext cx="557943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аппаратов для гемодиализа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29457"/>
            <a:ext cx="2648408" cy="8913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Создание завода по производству диализных аппаратов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2782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4827181" y="343914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816298" y="3955528"/>
            <a:ext cx="193017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809142" y="4503470"/>
            <a:ext cx="225975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медицинских машин и приборов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094644" y="4622475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4984673" y="377514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287833" y="3761601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4984672" y="369394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303041" y="369394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303041" y="440010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712004" y="972792"/>
            <a:ext cx="7415592" cy="5822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endParaRPr lang="ru-RU" sz="9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6 тыс. единиц аппаратов для гемодиализа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707357" y="1620718"/>
            <a:ext cx="594501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аппаратов для гемодиализа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287833" y="450347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4984672" y="445513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4971418" y="439941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4888904" y="5264872"/>
            <a:ext cx="701370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Число людей, страдающих циррозом печени в мире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246633" y="6008384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256157" y="6452414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641925" y="5723216"/>
            <a:ext cx="120849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Таджикистан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785303" y="5723216"/>
            <a:ext cx="1144865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Кыргызстан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 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691756" y="6003589"/>
            <a:ext cx="495483" cy="4702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18" y="3862708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16" y="4594668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63" y="3782249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4888903" y="5541675"/>
            <a:ext cx="514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039436" y="5717723"/>
            <a:ext cx="14894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Турменистан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078464" y="3779157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564165" y="6093764"/>
            <a:ext cx="692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solidFill>
                  <a:srgbClr val="00425F"/>
                </a:solidFill>
                <a:latin typeface="Montserrat" pitchFamily="2" charset="-52"/>
              </a:rPr>
              <a:t>30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endParaRPr lang="uz-Cyrl-UZ" sz="10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9032070" y="6103515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15 </a:t>
            </a:r>
            <a:r>
              <a:rPr lang="ru-RU" sz="12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869865" y="6112867"/>
            <a:ext cx="647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12 </a:t>
            </a:r>
            <a:r>
              <a:rPr lang="ru-RU" sz="12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endParaRPr lang="uz-Cyrl-UZ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584146" y="5723216"/>
            <a:ext cx="96853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Казахстан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341668" y="5723216"/>
            <a:ext cx="10839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Узбекистан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450645" y="6089474"/>
            <a:ext cx="647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21 </a:t>
            </a:r>
            <a:r>
              <a:rPr lang="ru-RU" sz="12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6666978" y="6099035"/>
            <a:ext cx="679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22 </a:t>
            </a:r>
            <a:r>
              <a:rPr lang="ru-RU" sz="12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grpSp>
        <p:nvGrpSpPr>
          <p:cNvPr id="84" name="object 10">
            <a:extLst>
              <a:ext uri="{FF2B5EF4-FFF2-40B4-BE49-F238E27FC236}">
                <a16:creationId xmlns:a16="http://schemas.microsoft.com/office/drawing/2014/main" id="{4E8E97D7-7B7A-4B3D-A71D-0A807E327393}"/>
              </a:ext>
            </a:extLst>
          </p:cNvPr>
          <p:cNvGrpSpPr/>
          <p:nvPr/>
        </p:nvGrpSpPr>
        <p:grpSpPr>
          <a:xfrm>
            <a:off x="4744869" y="1860746"/>
            <a:ext cx="6834409" cy="933491"/>
            <a:chOff x="606877" y="5171503"/>
            <a:chExt cx="6149272" cy="887298"/>
          </a:xfrm>
        </p:grpSpPr>
        <p:pic>
          <p:nvPicPr>
            <p:cNvPr id="85" name="object 11">
              <a:extLst>
                <a:ext uri="{FF2B5EF4-FFF2-40B4-BE49-F238E27FC236}">
                  <a16:creationId xmlns:a16="http://schemas.microsoft.com/office/drawing/2014/main" id="{784EF43D-0660-490C-8E0C-68695BC51D9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" b="74"/>
            <a:stretch/>
          </p:blipFill>
          <p:spPr>
            <a:xfrm>
              <a:off x="1810738" y="5171503"/>
              <a:ext cx="1261094" cy="887298"/>
            </a:xfrm>
            <a:prstGeom prst="flowChartOffpageConnector">
              <a:avLst/>
            </a:prstGeom>
          </p:spPr>
        </p:pic>
        <p:pic>
          <p:nvPicPr>
            <p:cNvPr id="87" name="object 12">
              <a:extLst>
                <a:ext uri="{FF2B5EF4-FFF2-40B4-BE49-F238E27FC236}">
                  <a16:creationId xmlns:a16="http://schemas.microsoft.com/office/drawing/2014/main" id="{BEE2F595-8127-492F-96A2-A8866C9C4AF0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r="6446"/>
            <a:stretch/>
          </p:blipFill>
          <p:spPr>
            <a:xfrm>
              <a:off x="606877" y="5171503"/>
              <a:ext cx="1199869" cy="887298"/>
            </a:xfrm>
            <a:prstGeom prst="flowChartOffpageConnector">
              <a:avLst/>
            </a:prstGeom>
          </p:spPr>
        </p:pic>
        <p:pic>
          <p:nvPicPr>
            <p:cNvPr id="89" name="object 13">
              <a:extLst>
                <a:ext uri="{FF2B5EF4-FFF2-40B4-BE49-F238E27FC236}">
                  <a16:creationId xmlns:a16="http://schemas.microsoft.com/office/drawing/2014/main" id="{1E7D1340-7873-4ED0-9E51-8D832602C064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5" b="3405"/>
            <a:stretch/>
          </p:blipFill>
          <p:spPr>
            <a:xfrm>
              <a:off x="3080417" y="5171503"/>
              <a:ext cx="1259247" cy="887298"/>
            </a:xfrm>
            <a:prstGeom prst="flowChartOffpageConnector">
              <a:avLst/>
            </a:prstGeom>
          </p:spPr>
        </p:pic>
        <p:pic>
          <p:nvPicPr>
            <p:cNvPr id="90" name="object 14">
              <a:extLst>
                <a:ext uri="{FF2B5EF4-FFF2-40B4-BE49-F238E27FC236}">
                  <a16:creationId xmlns:a16="http://schemas.microsoft.com/office/drawing/2014/main" id="{EE9E2D5B-075B-46F5-9357-77260D0F09EE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r="7712"/>
            <a:stretch/>
          </p:blipFill>
          <p:spPr>
            <a:xfrm>
              <a:off x="4347920" y="5171503"/>
              <a:ext cx="1261737" cy="887298"/>
            </a:xfrm>
            <a:prstGeom prst="flowChartOffpageConnector">
              <a:avLst/>
            </a:prstGeom>
          </p:spPr>
        </p:pic>
        <p:pic>
          <p:nvPicPr>
            <p:cNvPr id="94" name="object 15">
              <a:extLst>
                <a:ext uri="{FF2B5EF4-FFF2-40B4-BE49-F238E27FC236}">
                  <a16:creationId xmlns:a16="http://schemas.microsoft.com/office/drawing/2014/main" id="{7C5F849F-8AF4-4EE9-BD5E-04E03B491597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7" r="11767"/>
            <a:stretch/>
          </p:blipFill>
          <p:spPr>
            <a:xfrm>
              <a:off x="5612687" y="5171503"/>
              <a:ext cx="1143462" cy="887298"/>
            </a:xfrm>
            <a:prstGeom prst="flowChartOffpageConnector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1268A6E-DFD8-4CD6-92C1-25A877C240B2}"/>
              </a:ext>
            </a:extLst>
          </p:cNvPr>
          <p:cNvSpPr txBox="1"/>
          <p:nvPr/>
        </p:nvSpPr>
        <p:spPr>
          <a:xfrm>
            <a:off x="4632250" y="2812791"/>
            <a:ext cx="153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Проектирование и разработка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7F9FFE-3B4B-4A1C-9B75-FE17D3038AB8}"/>
              </a:ext>
            </a:extLst>
          </p:cNvPr>
          <p:cNvSpPr txBox="1"/>
          <p:nvPr/>
        </p:nvSpPr>
        <p:spPr>
          <a:xfrm>
            <a:off x="6103179" y="2805983"/>
            <a:ext cx="1357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Производство компонентов</a:t>
            </a:r>
            <a:endParaRPr lang="en-US" sz="1200" spc="-19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DE21D6C-72E1-4643-97FF-A948899306F6}"/>
              </a:ext>
            </a:extLst>
          </p:cNvPr>
          <p:cNvSpPr txBox="1"/>
          <p:nvPr/>
        </p:nvSpPr>
        <p:spPr>
          <a:xfrm>
            <a:off x="7519582" y="2880754"/>
            <a:ext cx="13572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Подсборка</a:t>
            </a:r>
            <a:endParaRPr lang="en-US" sz="1200" spc="-19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ADA286-6787-411B-85E7-D8649F2D5DF9}"/>
              </a:ext>
            </a:extLst>
          </p:cNvPr>
          <p:cNvSpPr txBox="1"/>
          <p:nvPr/>
        </p:nvSpPr>
        <p:spPr>
          <a:xfrm>
            <a:off x="9065128" y="2801792"/>
            <a:ext cx="1095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Основная сборка</a:t>
            </a:r>
            <a:endParaRPr lang="en-US" sz="1200" spc="-19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751785-53E0-4D2E-9000-341CAF40FCAE}"/>
              </a:ext>
            </a:extLst>
          </p:cNvPr>
          <p:cNvSpPr txBox="1"/>
          <p:nvPr/>
        </p:nvSpPr>
        <p:spPr>
          <a:xfrm>
            <a:off x="10302895" y="2798035"/>
            <a:ext cx="1325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Тестирование и контроль качества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Печень ">
            <a:extLst>
              <a:ext uri="{FF2B5EF4-FFF2-40B4-BE49-F238E27FC236}">
                <a16:creationId xmlns:a16="http://schemas.microsoft.com/office/drawing/2014/main" id="{69F6EE6F-574A-4AA6-9714-1365F3E0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03" y="6041979"/>
            <a:ext cx="405188" cy="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efribillator ">
            <a:extLst>
              <a:ext uri="{FF2B5EF4-FFF2-40B4-BE49-F238E27FC236}">
                <a16:creationId xmlns:a16="http://schemas.microsoft.com/office/drawing/2014/main" id="{EEB509EB-51F4-4349-8DF5-B4DF2671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65" y="4476807"/>
            <a:ext cx="509210" cy="5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bject 24">
            <a:extLst>
              <a:ext uri="{FF2B5EF4-FFF2-40B4-BE49-F238E27FC236}">
                <a16:creationId xmlns:a16="http://schemas.microsoft.com/office/drawing/2014/main" id="{568DA612-BDF2-4C15-AAE5-1DDE7A8553BD}"/>
              </a:ext>
            </a:extLst>
          </p:cNvPr>
          <p:cNvSpPr txBox="1"/>
          <p:nvPr/>
        </p:nvSpPr>
        <p:spPr>
          <a:xfrm>
            <a:off x="694188" y="565534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2" name="object 24">
            <a:extLst>
              <a:ext uri="{FF2B5EF4-FFF2-40B4-BE49-F238E27FC236}">
                <a16:creationId xmlns:a16="http://schemas.microsoft.com/office/drawing/2014/main" id="{82FE3CC9-9FCC-4964-9A0D-BF52F0AEC389}"/>
              </a:ext>
            </a:extLst>
          </p:cNvPr>
          <p:cNvSpPr txBox="1"/>
          <p:nvPr/>
        </p:nvSpPr>
        <p:spPr>
          <a:xfrm>
            <a:off x="221131" y="2129476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1" name="Схема 70">
            <a:extLst>
              <a:ext uri="{FF2B5EF4-FFF2-40B4-BE49-F238E27FC236}">
                <a16:creationId xmlns:a16="http://schemas.microsoft.com/office/drawing/2014/main" id="{72D2F855-20EC-4CFA-A191-5D0D2AD02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283560"/>
              </p:ext>
            </p:extLst>
          </p:nvPr>
        </p:nvGraphicFramePr>
        <p:xfrm>
          <a:off x="192837" y="3835854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3" name="Picture 2" descr="Fire ">
            <a:extLst>
              <a:ext uri="{FF2B5EF4-FFF2-40B4-BE49-F238E27FC236}">
                <a16:creationId xmlns:a16="http://schemas.microsoft.com/office/drawing/2014/main" id="{1C6E920A-9BEA-462B-9162-B63A8692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5" y="595035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E0B34E2-6509-4C8F-9F9E-D6DE1756088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85" y="6237698"/>
            <a:ext cx="252000" cy="252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4571F43-71A7-448F-9660-3DA5CE27F58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636" y="6533795"/>
            <a:ext cx="252000" cy="252000"/>
          </a:xfrm>
          <a:prstGeom prst="rect">
            <a:avLst/>
          </a:prstGeom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C85B7E29-7DA1-47E1-83DE-92C753BE1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4DAA9FB-B8D9-4BE6-AD1B-511D9C964452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SWS 4000A New Dialysis Machine, For Haemodialysis at Rs 575000 in Bengaluru">
            <a:extLst>
              <a:ext uri="{FF2B5EF4-FFF2-40B4-BE49-F238E27FC236}">
                <a16:creationId xmlns:a16="http://schemas.microsoft.com/office/drawing/2014/main" id="{D288706E-13EC-42A8-89F7-EC2D6F06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r="9388"/>
          <a:stretch/>
        </p:blipFill>
        <p:spPr bwMode="auto">
          <a:xfrm>
            <a:off x="1790665" y="2444346"/>
            <a:ext cx="1528763" cy="2038350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Jual Hemodialisa Toray TR-8000 Harga Terbaik - haryana.co.id">
            <a:extLst>
              <a:ext uri="{FF2B5EF4-FFF2-40B4-BE49-F238E27FC236}">
                <a16:creationId xmlns:a16="http://schemas.microsoft.com/office/drawing/2014/main" id="{1A1DEFFC-6CB4-4764-9E7D-A4C16055F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 bwMode="auto">
          <a:xfrm>
            <a:off x="3921084" y="1113821"/>
            <a:ext cx="1144021" cy="1697074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ingle Patient Dialysis Machine TQS-88 | Dialysis business | Products |  Toray Medical Co., Ltd.">
            <a:extLst>
              <a:ext uri="{FF2B5EF4-FFF2-40B4-BE49-F238E27FC236}">
                <a16:creationId xmlns:a16="http://schemas.microsoft.com/office/drawing/2014/main" id="{6F67F83B-84CE-4864-A0B1-0DF5B369E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t="10098" r="26179" b="27680"/>
          <a:stretch/>
        </p:blipFill>
        <p:spPr bwMode="auto">
          <a:xfrm>
            <a:off x="149047" y="1113821"/>
            <a:ext cx="1333500" cy="1778000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76763" y="108024"/>
            <a:ext cx="884100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диализных аппаратов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68680"/>
            <a:ext cx="6826775" cy="216168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фармацевтических препаратов могут получить выгоду от: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Высокий уровень заболеваемости в регионе и спрос на диализные аппараты в сельской местности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Возможность заполнить пустующую нишу на рынке CA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Развитие инфраструктуры за счет государства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Стимулы: Свободные экономические зоны предлагают налоговые льготы на землю, налог на прибыль предприятий, воду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125955" y="222304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223488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155059" y="4148816"/>
            <a:ext cx="4822841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медицинской сфере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159314" y="232601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7593"/>
              </p:ext>
            </p:extLst>
          </p:nvPr>
        </p:nvGraphicFramePr>
        <p:xfrm>
          <a:off x="7166248" y="341806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Наманганская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3 900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592976" y="2337806"/>
            <a:ext cx="1316348" cy="609139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</a:p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«</a:t>
            </a:r>
            <a:r>
              <a:rPr lang="ru-RU" sz="800" dirty="0" err="1">
                <a:solidFill>
                  <a:srgbClr val="00425F"/>
                </a:solidFill>
                <a:latin typeface="Montserrat" pitchFamily="2" charset="-52"/>
              </a:rPr>
              <a:t>Косонсой</a:t>
            </a: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-Фарм»</a:t>
            </a:r>
          </a:p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СЭЗ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2"/>
          </p:cNvCxnSpPr>
          <p:nvPr/>
        </p:nvCxnSpPr>
        <p:spPr>
          <a:xfrm rot="5400000">
            <a:off x="10921726" y="2985871"/>
            <a:ext cx="368351" cy="290498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3EDA2C9-AFF6-4F4C-AB48-CC1279E957E6}"/>
              </a:ext>
            </a:extLst>
          </p:cNvPr>
          <p:cNvSpPr txBox="1"/>
          <p:nvPr/>
        </p:nvSpPr>
        <p:spPr>
          <a:xfrm>
            <a:off x="202910" y="825617"/>
            <a:ext cx="6421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</a:rPr>
              <a:t>Машины, обычно используемые в местных больницах</a:t>
            </a:r>
            <a:endParaRPr lang="ru-RU" sz="1600" b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C80451C5-1FEC-482E-84FB-E136253BEF04}"/>
              </a:ext>
            </a:extLst>
          </p:cNvPr>
          <p:cNvSpPr txBox="1"/>
          <p:nvPr/>
        </p:nvSpPr>
        <p:spPr>
          <a:xfrm>
            <a:off x="1416651" y="1839126"/>
            <a:ext cx="1758014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</a:rPr>
              <a:t>Toray TQS-88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Розничная цена – 15 тыс. долл.</a:t>
            </a:r>
            <a:endParaRPr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id="{A89A63E8-8DEE-4478-9DB2-2A6271EFAB14}"/>
              </a:ext>
            </a:extLst>
          </p:cNvPr>
          <p:cNvSpPr txBox="1"/>
          <p:nvPr/>
        </p:nvSpPr>
        <p:spPr>
          <a:xfrm>
            <a:off x="5029931" y="1812223"/>
            <a:ext cx="1758014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</a:rPr>
              <a:t>Toray TR-8000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Розничная цена – 9 тыс. долл.</a:t>
            </a:r>
          </a:p>
        </p:txBody>
      </p:sp>
      <p:sp>
        <p:nvSpPr>
          <p:cNvPr id="65" name="object 31">
            <a:extLst>
              <a:ext uri="{FF2B5EF4-FFF2-40B4-BE49-F238E27FC236}">
                <a16:creationId xmlns:a16="http://schemas.microsoft.com/office/drawing/2014/main" id="{1D9BE058-B3B8-4162-B107-E41F9704C84C}"/>
              </a:ext>
            </a:extLst>
          </p:cNvPr>
          <p:cNvSpPr txBox="1"/>
          <p:nvPr/>
        </p:nvSpPr>
        <p:spPr>
          <a:xfrm>
            <a:off x="3067339" y="3635242"/>
            <a:ext cx="1758014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</a:rPr>
              <a:t>SWS-4000A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Розничная цена – 7,2 тыс. долл.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BF728B94-3E73-4E4E-9822-8D24FDCA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4392CB8-1505-49D4-871A-F48164BC628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7E6081-9ADA-42EE-B097-B648648BAF37}"/>
              </a:ext>
            </a:extLst>
          </p:cNvPr>
          <p:cNvSpPr txBox="1"/>
          <p:nvPr/>
        </p:nvSpPr>
        <p:spPr>
          <a:xfrm>
            <a:off x="6627719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D661794D-9EEF-4DAE-A6AB-F304405DB6C0}"/>
              </a:ext>
            </a:extLst>
          </p:cNvPr>
          <p:cNvSpPr/>
          <p:nvPr/>
        </p:nvSpPr>
        <p:spPr>
          <a:xfrm>
            <a:off x="9535583" y="1226625"/>
            <a:ext cx="648000" cy="6480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E205650E-81A4-4033-9572-7DB03CF7901E}"/>
              </a:ext>
            </a:extLst>
          </p:cNvPr>
          <p:cNvSpPr/>
          <p:nvPr/>
        </p:nvSpPr>
        <p:spPr>
          <a:xfrm>
            <a:off x="6831118" y="1226625"/>
            <a:ext cx="648000" cy="6480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A947298E-3FA3-49DC-83C7-1A94429D3A37}"/>
              </a:ext>
            </a:extLst>
          </p:cNvPr>
          <p:cNvSpPr txBox="1"/>
          <p:nvPr/>
        </p:nvSpPr>
        <p:spPr>
          <a:xfrm>
            <a:off x="7539844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0E7F32B-E835-4E4A-9644-01F90622020E}"/>
              </a:ext>
            </a:extLst>
          </p:cNvPr>
          <p:cNvSpPr txBox="1"/>
          <p:nvPr/>
        </p:nvSpPr>
        <p:spPr>
          <a:xfrm>
            <a:off x="10236115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76D1F8-0797-44BB-82FC-12439AD037A0}"/>
              </a:ext>
            </a:extLst>
          </p:cNvPr>
          <p:cNvSpPr txBox="1"/>
          <p:nvPr/>
        </p:nvSpPr>
        <p:spPr>
          <a:xfrm>
            <a:off x="6627719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531</Words>
  <Application>Microsoft Office PowerPoint</Application>
  <PresentationFormat>Широкоэкранный</PresentationFormat>
  <Paragraphs>128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187</cp:revision>
  <dcterms:created xsi:type="dcterms:W3CDTF">2024-07-25T07:55:13Z</dcterms:created>
  <dcterms:modified xsi:type="dcterms:W3CDTF">2025-04-27T13:08:10Z</dcterms:modified>
</cp:coreProperties>
</file>