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22" d="100"/>
          <a:sy n="122" d="100"/>
        </p:scale>
        <p:origin x="15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</a:t>
          </a:r>
          <a:r>
            <a:rPr lang="en-US" sz="1400" b="0" dirty="0">
              <a:latin typeface="Montserrat" pitchFamily="2" charset="0"/>
            </a:rPr>
            <a:t>6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28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8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</a:t>
          </a:r>
          <a:r>
            <a:rPr lang="en-US" sz="1400" b="0" kern="1200" dirty="0">
              <a:latin typeface="Montserrat" pitchFamily="2" charset="0"/>
            </a:rPr>
            <a:t>6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28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8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18" Type="http://schemas.openxmlformats.org/officeDocument/2006/relationships/image" Target="../media/image20.png"/><Relationship Id="rId3" Type="http://schemas.openxmlformats.org/officeDocument/2006/relationships/diagramData" Target="../diagrams/data2.xml"/><Relationship Id="rId21" Type="http://schemas.openxmlformats.org/officeDocument/2006/relationships/image" Target="../media/image22.png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19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278081" y="231388"/>
            <a:ext cx="705620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стоматологического оборудования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89159" y="1195575"/>
            <a:ext cx="2618164" cy="9169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завода по производству стоматологического оборудования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52365" y="1128900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164739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83399" y="4042837"/>
            <a:ext cx="195008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различного стоматологического оборудования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с производственной мощностью 4 тыс. шт.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7115527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стоматологического оборудования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17814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dental equipment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771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1532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349238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349238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61359" y="5349238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49238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09461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4418" y="526108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216602" y="2277706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6972598" y="2277706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Выбор материалов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459520" y="2280836"/>
            <a:ext cx="147184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Производственные процессы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56786" y="2342234"/>
            <a:ext cx="138003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E8342BD-57BF-4950-9AB1-4EA197739827}"/>
              </a:ext>
            </a:extLst>
          </p:cNvPr>
          <p:cNvGrpSpPr/>
          <p:nvPr/>
        </p:nvGrpSpPr>
        <p:grpSpPr>
          <a:xfrm>
            <a:off x="5185713" y="4184545"/>
            <a:ext cx="516251" cy="253167"/>
            <a:chOff x="5176091" y="4144764"/>
            <a:chExt cx="516251" cy="253167"/>
          </a:xfrm>
        </p:grpSpPr>
        <p:pic>
          <p:nvPicPr>
            <p:cNvPr id="82" name="Picture 4" descr="Стоматологическая дрель – Бесплатные иконки: медицинский">
              <a:extLst>
                <a:ext uri="{FF2B5EF4-FFF2-40B4-BE49-F238E27FC236}">
                  <a16:creationId xmlns:a16="http://schemas.microsoft.com/office/drawing/2014/main" id="{CC8A5D3E-B9D1-4197-B86B-A286509BD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091" y="4153290"/>
              <a:ext cx="244641" cy="24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6" descr="Инструменты стоматолога – Бесплатные иконки: здравоохранение и медицина">
              <a:extLst>
                <a:ext uri="{FF2B5EF4-FFF2-40B4-BE49-F238E27FC236}">
                  <a16:creationId xmlns:a16="http://schemas.microsoft.com/office/drawing/2014/main" id="{F2E45EA3-7FC6-4B8D-ABC7-F09CD3A25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7700" y="4144764"/>
              <a:ext cx="244642" cy="244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903D15C-D254-4DCB-B3D7-F098E8C132A1}"/>
              </a:ext>
            </a:extLst>
          </p:cNvPr>
          <p:cNvSpPr/>
          <p:nvPr/>
        </p:nvSpPr>
        <p:spPr>
          <a:xfrm>
            <a:off x="5676758" y="5849498"/>
            <a:ext cx="235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A3BE766-FE73-4BB9-BE38-88F9FC698C78}"/>
              </a:ext>
            </a:extLst>
          </p:cNvPr>
          <p:cNvSpPr/>
          <p:nvPr/>
        </p:nvSpPr>
        <p:spPr>
          <a:xfrm>
            <a:off x="6934969" y="5857774"/>
            <a:ext cx="235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7944206" y="5815942"/>
            <a:ext cx="869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3,3 </a:t>
            </a:r>
            <a:r>
              <a:rPr lang="ru-RU" sz="105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F4654F3-F23F-4B03-9EC5-D7C2E0EBBDA8}"/>
              </a:ext>
            </a:extLst>
          </p:cNvPr>
          <p:cNvSpPr/>
          <p:nvPr/>
        </p:nvSpPr>
        <p:spPr>
          <a:xfrm>
            <a:off x="9203285" y="5832720"/>
            <a:ext cx="869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3,3 </a:t>
            </a:r>
            <a:r>
              <a:rPr lang="ru-RU" sz="105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10636178" y="5841109"/>
            <a:ext cx="8274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10 </a:t>
            </a:r>
            <a:r>
              <a:rPr lang="ru-RU" sz="105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9" name="Picture 2" descr="Стул стоматолога – Бесплатные иконки: здравоохранение и медицина">
            <a:extLst>
              <a:ext uri="{FF2B5EF4-FFF2-40B4-BE49-F238E27FC236}">
                <a16:creationId xmlns:a16="http://schemas.microsoft.com/office/drawing/2014/main" id="{23E1EDEB-FA42-4407-B927-F407AA17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20" y="5871462"/>
            <a:ext cx="272518" cy="2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bject 24">
            <a:extLst>
              <a:ext uri="{FF2B5EF4-FFF2-40B4-BE49-F238E27FC236}">
                <a16:creationId xmlns:a16="http://schemas.microsoft.com/office/drawing/2014/main" id="{30197674-0891-49DA-9457-B2D42C31A433}"/>
              </a:ext>
            </a:extLst>
          </p:cNvPr>
          <p:cNvSpPr txBox="1"/>
          <p:nvPr/>
        </p:nvSpPr>
        <p:spPr>
          <a:xfrm>
            <a:off x="694188" y="565534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5F7004FC-8B6D-443D-B9C9-C945EE381FD8}"/>
              </a:ext>
            </a:extLst>
          </p:cNvPr>
          <p:cNvSpPr txBox="1"/>
          <p:nvPr/>
        </p:nvSpPr>
        <p:spPr>
          <a:xfrm>
            <a:off x="221131" y="2129476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5" name="Схема 74">
            <a:extLst>
              <a:ext uri="{FF2B5EF4-FFF2-40B4-BE49-F238E27FC236}">
                <a16:creationId xmlns:a16="http://schemas.microsoft.com/office/drawing/2014/main" id="{29398F1C-8EEB-4151-B0C2-2516B80E3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829219"/>
              </p:ext>
            </p:extLst>
          </p:nvPr>
        </p:nvGraphicFramePr>
        <p:xfrm>
          <a:off x="192837" y="3835854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6" name="Picture 2" descr="Fire ">
            <a:extLst>
              <a:ext uri="{FF2B5EF4-FFF2-40B4-BE49-F238E27FC236}">
                <a16:creationId xmlns:a16="http://schemas.microsoft.com/office/drawing/2014/main" id="{BDF3D599-57A2-4111-B4E5-25618289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5" y="595035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00DF99BF-8955-432E-A05F-4C793D866473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85" y="6237698"/>
            <a:ext cx="252000" cy="252000"/>
          </a:xfrm>
          <a:prstGeom prst="rect">
            <a:avLst/>
          </a:prstGeom>
          <a:noFill/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DFA8C5F-4EC2-4FAA-83DC-BD897603F2A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636" y="6533795"/>
            <a:ext cx="252000" cy="252000"/>
          </a:xfrm>
          <a:prstGeom prst="rect">
            <a:avLst/>
          </a:prstGeom>
        </p:spPr>
      </p:pic>
      <p:pic>
        <p:nvPicPr>
          <p:cNvPr id="81" name="Picture 6">
            <a:extLst>
              <a:ext uri="{FF2B5EF4-FFF2-40B4-BE49-F238E27FC236}">
                <a16:creationId xmlns:a16="http://schemas.microsoft.com/office/drawing/2014/main" id="{B950FA93-16DC-4031-A893-54531550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B154AD0-DAE5-48EC-ACB4-A5C4393F9351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5" y="79823"/>
            <a:ext cx="8902138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стоматологического оборудования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80419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73338"/>
            <a:ext cx="689983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218476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стоматологического оборудования могут получить выгоду от:</a:t>
            </a:r>
            <a:endParaRPr lang="ru-RU" sz="11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спрос на стоматологические услуги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Доступность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существующей инфраструктуры и распределительных сетей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Развитие инфраструктуры за счет государства*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Свободные экономические зоны предлагают налоговые льготы на землю, корпоративный подоходный налог, воду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416589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44339" y="4222934"/>
            <a:ext cx="561362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медицинской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26959"/>
              </p:ext>
            </p:extLst>
          </p:nvPr>
        </p:nvGraphicFramePr>
        <p:xfrm>
          <a:off x="272600" y="2128210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6,3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27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Швейцария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21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Корея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3,5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Китай 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25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28400" y="1551686"/>
            <a:ext cx="1531704" cy="516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стоматологического оборудования, млрд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194762" y="1530148"/>
            <a:ext cx="1055212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81490" y="1646340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м3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835160" y="1431647"/>
            <a:ext cx="1395567" cy="62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стоматологического оборудования в Узбекистан, 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626610" y="2200536"/>
            <a:ext cx="1080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626610" y="2489623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626610" y="2754981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626610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626610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622163" y="3580225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629623" y="384676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942884" y="2202364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C6709D8-0AA9-4B42-A5F4-74F0640929DD}"/>
              </a:ext>
            </a:extLst>
          </p:cNvPr>
          <p:cNvSpPr/>
          <p:nvPr/>
        </p:nvSpPr>
        <p:spPr>
          <a:xfrm>
            <a:off x="2942104" y="2482583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943845" y="2748923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DA402B1-4CCF-438A-8F51-37B1A851E2CC}"/>
              </a:ext>
            </a:extLst>
          </p:cNvPr>
          <p:cNvSpPr/>
          <p:nvPr/>
        </p:nvSpPr>
        <p:spPr>
          <a:xfrm>
            <a:off x="2942102" y="3040711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262042" y="2200535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262043" y="2747941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264930" y="248258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262042" y="303367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263343" y="3307956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265216" y="3583688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264540" y="3850224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548298" y="4078250"/>
            <a:ext cx="100165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579238" y="2205929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581674" y="2482583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580452" y="2747941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579238" y="3033671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579237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579237" y="3583688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579239" y="3850224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261754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579237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750D0C-71A3-48D9-868D-8C962440D6B9}"/>
              </a:ext>
            </a:extLst>
          </p:cNvPr>
          <p:cNvSpPr/>
          <p:nvPr/>
        </p:nvSpPr>
        <p:spPr>
          <a:xfrm>
            <a:off x="2943955" y="4126032"/>
            <a:ext cx="1001655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9B0E6621-45FA-4178-AE6C-A3FD110CB3BD}"/>
              </a:ext>
            </a:extLst>
          </p:cNvPr>
          <p:cNvSpPr/>
          <p:nvPr/>
        </p:nvSpPr>
        <p:spPr>
          <a:xfrm>
            <a:off x="2942102" y="3308120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D2FA7421-A1BD-44C9-98C3-6C24A1C9AD81}"/>
              </a:ext>
            </a:extLst>
          </p:cNvPr>
          <p:cNvSpPr/>
          <p:nvPr/>
        </p:nvSpPr>
        <p:spPr>
          <a:xfrm>
            <a:off x="2942104" y="358022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2E049BFA-631D-419E-91E5-7DE1E6971CB1}"/>
              </a:ext>
            </a:extLst>
          </p:cNvPr>
          <p:cNvSpPr/>
          <p:nvPr/>
        </p:nvSpPr>
        <p:spPr>
          <a:xfrm>
            <a:off x="2942104" y="3858623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410153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6" descr="Флаг США — Википедия">
            <a:extLst>
              <a:ext uri="{FF2B5EF4-FFF2-40B4-BE49-F238E27FC236}">
                <a16:creationId xmlns:a16="http://schemas.microsoft.com/office/drawing/2014/main" id="{BF3FB649-D4E6-4011-9920-723FC0C5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213236"/>
            <a:ext cx="169200" cy="1505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8" descr="Флаг Южной Кореи">
            <a:extLst>
              <a:ext uri="{FF2B5EF4-FFF2-40B4-BE49-F238E27FC236}">
                <a16:creationId xmlns:a16="http://schemas.microsoft.com/office/drawing/2014/main" id="{DA1F8924-BD2F-486D-B60E-8A667130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298459"/>
            <a:ext cx="169200" cy="153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Германия ">
            <a:extLst>
              <a:ext uri="{FF2B5EF4-FFF2-40B4-BE49-F238E27FC236}">
                <a16:creationId xmlns:a16="http://schemas.microsoft.com/office/drawing/2014/main" id="{E752252A-3D7A-42C2-9C3D-D1FADEEF7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4705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Швейцария ">
            <a:extLst>
              <a:ext uri="{FF2B5EF4-FFF2-40B4-BE49-F238E27FC236}">
                <a16:creationId xmlns:a16="http://schemas.microsoft.com/office/drawing/2014/main" id="{29BE8FD8-047C-4A11-8AEC-1C86FD0E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27465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 descr="Флаг Японии ">
            <a:extLst>
              <a:ext uri="{FF2B5EF4-FFF2-40B4-BE49-F238E27FC236}">
                <a16:creationId xmlns:a16="http://schemas.microsoft.com/office/drawing/2014/main" id="{64FA3E79-6701-44FC-909A-9524A7D5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02248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8" descr="Китай ">
            <a:extLst>
              <a:ext uri="{FF2B5EF4-FFF2-40B4-BE49-F238E27FC236}">
                <a16:creationId xmlns:a16="http://schemas.microsoft.com/office/drawing/2014/main" id="{5DA3F5B6-2B4E-4950-ADBE-712754AC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" y="38255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0" descr="Италия ">
            <a:extLst>
              <a:ext uri="{FF2B5EF4-FFF2-40B4-BE49-F238E27FC236}">
                <a16:creationId xmlns:a16="http://schemas.microsoft.com/office/drawing/2014/main" id="{4A9C27F2-CBA9-4076-BA7A-D5D8B9A1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9" y="3551999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38409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Ташкентская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586343" y="2815207"/>
            <a:ext cx="113550" cy="497797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6">
            <a:extLst>
              <a:ext uri="{FF2B5EF4-FFF2-40B4-BE49-F238E27FC236}">
                <a16:creationId xmlns:a16="http://schemas.microsoft.com/office/drawing/2014/main" id="{09F9A81C-ACD9-4D64-8996-263328E7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4503C49A-B9A5-42C4-A14A-4134FCBE505A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21F6C9-1F9C-4830-BE1E-85759FDC3230}"/>
              </a:ext>
            </a:extLst>
          </p:cNvPr>
          <p:cNvSpPr txBox="1"/>
          <p:nvPr/>
        </p:nvSpPr>
        <p:spPr>
          <a:xfrm>
            <a:off x="6627719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7828C9DA-70E5-4C01-8145-E8ED5D8AD111}"/>
              </a:ext>
            </a:extLst>
          </p:cNvPr>
          <p:cNvSpPr/>
          <p:nvPr/>
        </p:nvSpPr>
        <p:spPr>
          <a:xfrm>
            <a:off x="9535583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1ACEF499-F704-40B9-9E7F-CDDFC75D67C2}"/>
              </a:ext>
            </a:extLst>
          </p:cNvPr>
          <p:cNvSpPr/>
          <p:nvPr/>
        </p:nvSpPr>
        <p:spPr>
          <a:xfrm>
            <a:off x="6831118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bject 31">
            <a:extLst>
              <a:ext uri="{FF2B5EF4-FFF2-40B4-BE49-F238E27FC236}">
                <a16:creationId xmlns:a16="http://schemas.microsoft.com/office/drawing/2014/main" id="{25D7D585-603A-4F94-8810-2F41E55B3B54}"/>
              </a:ext>
            </a:extLst>
          </p:cNvPr>
          <p:cNvSpPr txBox="1"/>
          <p:nvPr/>
        </p:nvSpPr>
        <p:spPr>
          <a:xfrm>
            <a:off x="7539844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718689BF-5926-4294-B2A7-7466264BCE3B}"/>
              </a:ext>
            </a:extLst>
          </p:cNvPr>
          <p:cNvSpPr txBox="1"/>
          <p:nvPr/>
        </p:nvSpPr>
        <p:spPr>
          <a:xfrm>
            <a:off x="10236115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0DCE5EB-8AB1-4669-8E81-AD8196F8138B}"/>
              </a:ext>
            </a:extLst>
          </p:cNvPr>
          <p:cNvSpPr txBox="1"/>
          <p:nvPr/>
        </p:nvSpPr>
        <p:spPr>
          <a:xfrm>
            <a:off x="6627719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611</Words>
  <Application>Microsoft Office PowerPoint</Application>
  <PresentationFormat>Широкоэкранный</PresentationFormat>
  <Paragraphs>164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123</cp:revision>
  <dcterms:created xsi:type="dcterms:W3CDTF">2024-07-25T07:55:13Z</dcterms:created>
  <dcterms:modified xsi:type="dcterms:W3CDTF">2025-04-27T12:58:27Z</dcterms:modified>
</cp:coreProperties>
</file>