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147475106" r:id="rId2"/>
    <p:sldId id="214747510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6A6A6"/>
    <a:srgbClr val="81A7CB"/>
    <a:srgbClr val="F9F9F9"/>
    <a:srgbClr val="8FD7CD"/>
    <a:srgbClr val="7CD1CD"/>
    <a:srgbClr val="CCEBEE"/>
    <a:srgbClr val="B6E2E7"/>
    <a:srgbClr val="72CCC8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9" autoAdjust="0"/>
    <p:restoredTop sz="96349" autoAdjust="0"/>
  </p:normalViewPr>
  <p:slideViewPr>
    <p:cSldViewPr snapToGrid="0">
      <p:cViewPr varScale="1">
        <p:scale>
          <a:sx n="109" d="100"/>
          <a:sy n="109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28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36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3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28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36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3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4.png"/><Relationship Id="rId18" Type="http://schemas.openxmlformats.org/officeDocument/2006/relationships/image" Target="../media/image20.jpeg"/><Relationship Id="rId3" Type="http://schemas.openxmlformats.org/officeDocument/2006/relationships/image" Target="../media/image1.png"/><Relationship Id="rId21" Type="http://schemas.openxmlformats.org/officeDocument/2006/relationships/image" Target="../media/image23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5.pn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image" Target="../media/image17.jpeg"/><Relationship Id="rId10" Type="http://schemas.microsoft.com/office/2007/relationships/diagramDrawing" Target="../diagrams/drawing2.xml"/><Relationship Id="rId19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6.jpe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3">
            <a:extLst>
              <a:ext uri="{FF2B5EF4-FFF2-40B4-BE49-F238E27FC236}">
                <a16:creationId xmlns:a16="http://schemas.microsoft.com/office/drawing/2014/main" id="{8595A92A-793C-43B0-A39A-7C82745863C6}"/>
              </a:ext>
            </a:extLst>
          </p:cNvPr>
          <p:cNvSpPr/>
          <p:nvPr/>
        </p:nvSpPr>
        <p:spPr>
          <a:xfrm>
            <a:off x="4533263" y="878252"/>
            <a:ext cx="76111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634270" y="203212"/>
            <a:ext cx="408475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wallcoverings 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03302"/>
            <a:ext cx="2466275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2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wallcoverings</a:t>
            </a:r>
            <a:r>
              <a:rPr sz="12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manufacturing</a:t>
            </a:r>
            <a:r>
              <a:rPr sz="1200" spc="5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plant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02121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100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4969321" y="3742176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696717" y="4313786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9304441" y="4964819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Capability to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produce various sizes and design 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5725163" y="5056230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7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53682" y="4101053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4938222" y="4170775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96308" y="4140141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4961939" y="405400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4992700" y="477110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11757" y="403978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869437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b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rolls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wallcovering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873031" y="1560080"/>
            <a:ext cx="426813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wallcoverings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4971709" y="4832011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8513357" y="4856404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8423410" y="477672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66" y="4265112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змер ">
            <a:extLst>
              <a:ext uri="{FF2B5EF4-FFF2-40B4-BE49-F238E27FC236}">
                <a16:creationId xmlns:a16="http://schemas.microsoft.com/office/drawing/2014/main" id="{50B48A78-B522-4E36-848E-EC82D7AC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866" y="4905566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92" y="4914128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938" y="4187270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18748" y="551321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E9B6BBBA-641E-4319-85E5-CBD3BB9622A5}"/>
              </a:ext>
            </a:extLst>
          </p:cNvPr>
          <p:cNvSpPr txBox="1"/>
          <p:nvPr/>
        </p:nvSpPr>
        <p:spPr>
          <a:xfrm>
            <a:off x="266486" y="2035746"/>
            <a:ext cx="3821534" cy="165000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water,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sz="12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/>
        </p:nvGraphicFramePr>
        <p:xfrm>
          <a:off x="223226" y="3702013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2" name="TextBox 81">
            <a:extLst>
              <a:ext uri="{FF2B5EF4-FFF2-40B4-BE49-F238E27FC236}">
                <a16:creationId xmlns:a16="http://schemas.microsoft.com/office/drawing/2014/main" id="{FFACDA97-9B90-4AD5-AC75-BEA0B0424E0C}"/>
              </a:ext>
            </a:extLst>
          </p:cNvPr>
          <p:cNvSpPr txBox="1"/>
          <p:nvPr/>
        </p:nvSpPr>
        <p:spPr>
          <a:xfrm>
            <a:off x="5043965" y="6059116"/>
            <a:ext cx="6136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163" name="object 10">
            <a:extLst>
              <a:ext uri="{FF2B5EF4-FFF2-40B4-BE49-F238E27FC236}">
                <a16:creationId xmlns:a16="http://schemas.microsoft.com/office/drawing/2014/main" id="{63B19025-D65E-4888-9873-1FC0411DAFC0}"/>
              </a:ext>
            </a:extLst>
          </p:cNvPr>
          <p:cNvGrpSpPr/>
          <p:nvPr/>
        </p:nvGrpSpPr>
        <p:grpSpPr>
          <a:xfrm>
            <a:off x="4713200" y="1913661"/>
            <a:ext cx="6927156" cy="1060726"/>
            <a:chOff x="326153" y="5170251"/>
            <a:chExt cx="6232723" cy="887299"/>
          </a:xfrm>
        </p:grpSpPr>
        <p:pic>
          <p:nvPicPr>
            <p:cNvPr id="164" name="object 11">
              <a:extLst>
                <a:ext uri="{FF2B5EF4-FFF2-40B4-BE49-F238E27FC236}">
                  <a16:creationId xmlns:a16="http://schemas.microsoft.com/office/drawing/2014/main" id="{01DAF9D0-E73E-4213-8971-088380F358BB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68" r="13768"/>
            <a:stretch/>
          </p:blipFill>
          <p:spPr>
            <a:xfrm>
              <a:off x="326153" y="5170251"/>
              <a:ext cx="1230859" cy="887298"/>
            </a:xfrm>
            <a:prstGeom prst="flowChartOffpageConnector">
              <a:avLst/>
            </a:prstGeom>
          </p:spPr>
        </p:pic>
        <p:pic>
          <p:nvPicPr>
            <p:cNvPr id="165" name="object 12">
              <a:extLst>
                <a:ext uri="{FF2B5EF4-FFF2-40B4-BE49-F238E27FC236}">
                  <a16:creationId xmlns:a16="http://schemas.microsoft.com/office/drawing/2014/main" id="{6CDD86E0-C53D-451E-B182-7D27095FF644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6" b="2616"/>
            <a:stretch/>
          </p:blipFill>
          <p:spPr>
            <a:xfrm>
              <a:off x="1579218" y="5170253"/>
              <a:ext cx="1230859" cy="887294"/>
            </a:xfrm>
            <a:prstGeom prst="flowChartOffpageConnector">
              <a:avLst/>
            </a:prstGeom>
          </p:spPr>
        </p:pic>
        <p:pic>
          <p:nvPicPr>
            <p:cNvPr id="166" name="object 13">
              <a:extLst>
                <a:ext uri="{FF2B5EF4-FFF2-40B4-BE49-F238E27FC236}">
                  <a16:creationId xmlns:a16="http://schemas.microsoft.com/office/drawing/2014/main" id="{1C638121-1CAD-4F3D-92FB-782241035ECC}"/>
                </a:ext>
              </a:extLst>
            </p:cNvPr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0" r="11310"/>
            <a:stretch/>
          </p:blipFill>
          <p:spPr>
            <a:xfrm>
              <a:off x="2834655" y="5170251"/>
              <a:ext cx="1230859" cy="887298"/>
            </a:xfrm>
            <a:prstGeom prst="flowChartOffpageConnector">
              <a:avLst/>
            </a:prstGeom>
          </p:spPr>
        </p:pic>
        <p:pic>
          <p:nvPicPr>
            <p:cNvPr id="168" name="object 15">
              <a:extLst>
                <a:ext uri="{FF2B5EF4-FFF2-40B4-BE49-F238E27FC236}">
                  <a16:creationId xmlns:a16="http://schemas.microsoft.com/office/drawing/2014/main" id="{0E41CD97-4BF0-4022-B4A1-B3BC85D11284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1" b="1151"/>
            <a:stretch/>
          </p:blipFill>
          <p:spPr>
            <a:xfrm>
              <a:off x="5328017" y="5170252"/>
              <a:ext cx="1230859" cy="887298"/>
            </a:xfrm>
            <a:prstGeom prst="flowChartOffpageConnector">
              <a:avLst/>
            </a:prstGeom>
          </p:spPr>
        </p:pic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09BF1851-F46A-4669-B663-285923E0943E}"/>
              </a:ext>
            </a:extLst>
          </p:cNvPr>
          <p:cNvSpPr txBox="1"/>
          <p:nvPr/>
        </p:nvSpPr>
        <p:spPr>
          <a:xfrm>
            <a:off x="4589261" y="3021672"/>
            <a:ext cx="16223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20" dirty="0">
                <a:solidFill>
                  <a:srgbClr val="00425F"/>
                </a:solidFill>
                <a:latin typeface="Montserrat" pitchFamily="2" charset="-52"/>
              </a:rPr>
              <a:t>Design and Concept Development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D3ABBE0-E9A6-489E-8138-439BA3424B17}"/>
              </a:ext>
            </a:extLst>
          </p:cNvPr>
          <p:cNvSpPr txBox="1"/>
          <p:nvPr/>
        </p:nvSpPr>
        <p:spPr>
          <a:xfrm>
            <a:off x="5993209" y="3035502"/>
            <a:ext cx="1578555" cy="443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z="1100" spc="-20" dirty="0">
                <a:solidFill>
                  <a:srgbClr val="00425F"/>
                </a:solidFill>
                <a:latin typeface="Montserrat" pitchFamily="2" charset="-52"/>
              </a:rPr>
              <a:t>Material </a:t>
            </a:r>
          </a:p>
          <a:p>
            <a:pPr marL="12701" marR="5080" algn="ctr">
              <a:spcBef>
                <a:spcPts val="100"/>
              </a:spcBef>
            </a:pPr>
            <a:r>
              <a:rPr lang="en-US" sz="1100" spc="-20" dirty="0">
                <a:solidFill>
                  <a:srgbClr val="00425F"/>
                </a:solidFill>
                <a:latin typeface="Montserrat" pitchFamily="2" charset="-52"/>
              </a:rPr>
              <a:t>Selection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EC74D01D-E391-4C8A-9316-19354B084839}"/>
              </a:ext>
            </a:extLst>
          </p:cNvPr>
          <p:cNvSpPr txBox="1"/>
          <p:nvPr/>
        </p:nvSpPr>
        <p:spPr>
          <a:xfrm>
            <a:off x="7395668" y="3021607"/>
            <a:ext cx="15785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z="1100" spc="-20" dirty="0">
                <a:solidFill>
                  <a:srgbClr val="00425F"/>
                </a:solidFill>
                <a:latin typeface="Montserrat" pitchFamily="2" charset="-52"/>
              </a:rPr>
              <a:t>Ink and Coating Preparation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97140F4-7A85-4A52-B23E-BEBBB3BC3F72}"/>
              </a:ext>
            </a:extLst>
          </p:cNvPr>
          <p:cNvSpPr txBox="1"/>
          <p:nvPr/>
        </p:nvSpPr>
        <p:spPr>
          <a:xfrm>
            <a:off x="10497994" y="3101725"/>
            <a:ext cx="9379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20" dirty="0">
                <a:solidFill>
                  <a:srgbClr val="00425F"/>
                </a:solidFill>
                <a:latin typeface="Montserrat" pitchFamily="2" charset="-52"/>
              </a:rPr>
              <a:t>Finishing</a:t>
            </a:r>
          </a:p>
        </p:txBody>
      </p:sp>
      <p:sp>
        <p:nvSpPr>
          <p:cNvPr id="94" name="object 29">
            <a:extLst>
              <a:ext uri="{FF2B5EF4-FFF2-40B4-BE49-F238E27FC236}">
                <a16:creationId xmlns:a16="http://schemas.microsoft.com/office/drawing/2014/main" id="{ADC0ACC2-B04C-4930-BBBA-31066FD35B26}"/>
              </a:ext>
            </a:extLst>
          </p:cNvPr>
          <p:cNvSpPr txBox="1"/>
          <p:nvPr/>
        </p:nvSpPr>
        <p:spPr>
          <a:xfrm>
            <a:off x="4988871" y="5419554"/>
            <a:ext cx="587300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wallcoverings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57DC350F-34DE-40D3-AC33-AD2014F208F2}"/>
              </a:ext>
            </a:extLst>
          </p:cNvPr>
          <p:cNvCxnSpPr>
            <a:cxnSpLocks/>
          </p:cNvCxnSpPr>
          <p:nvPr/>
        </p:nvCxnSpPr>
        <p:spPr>
          <a:xfrm>
            <a:off x="5518685" y="6005172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FCC0A81A-E166-482A-83DD-89A432175A34}"/>
              </a:ext>
            </a:extLst>
          </p:cNvPr>
          <p:cNvCxnSpPr>
            <a:cxnSpLocks/>
          </p:cNvCxnSpPr>
          <p:nvPr/>
        </p:nvCxnSpPr>
        <p:spPr>
          <a:xfrm>
            <a:off x="5528210" y="6457704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C62AC559-E93B-4A5E-AA1C-FC8141206C14}"/>
              </a:ext>
            </a:extLst>
          </p:cNvPr>
          <p:cNvSpPr/>
          <p:nvPr/>
        </p:nvSpPr>
        <p:spPr>
          <a:xfrm>
            <a:off x="5537185" y="5752312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8E991D9C-67E0-4013-BA2C-4CE68A98D876}"/>
              </a:ext>
            </a:extLst>
          </p:cNvPr>
          <p:cNvSpPr/>
          <p:nvPr/>
        </p:nvSpPr>
        <p:spPr>
          <a:xfrm>
            <a:off x="5558719" y="6112193"/>
            <a:ext cx="10567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50 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thsd tons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20A603E6-BF0C-4058-BDF6-6D30366671BD}"/>
              </a:ext>
            </a:extLst>
          </p:cNvPr>
          <p:cNvSpPr/>
          <p:nvPr/>
        </p:nvSpPr>
        <p:spPr>
          <a:xfrm>
            <a:off x="6736892" y="6074240"/>
            <a:ext cx="1042273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2,6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hsd tons</a:t>
            </a:r>
          </a:p>
          <a:p>
            <a:pPr algn="ctr"/>
            <a:r>
              <a:rPr lang="en-US" sz="800" i="1" dirty="0">
                <a:solidFill>
                  <a:srgbClr val="00425F"/>
                </a:solidFill>
                <a:latin typeface="Montserrat" pitchFamily="2" charset="-52"/>
              </a:rPr>
              <a:t>(14</a:t>
            </a:r>
            <a:r>
              <a:rPr lang="uz-Cyrl-UZ" sz="800" i="1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800" i="1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  <a:endParaRPr lang="en-US" sz="1050" b="0" i="1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EB92A09-D809-4826-9E09-0A01DDCCB7F7}"/>
              </a:ext>
            </a:extLst>
          </p:cNvPr>
          <p:cNvSpPr/>
          <p:nvPr/>
        </p:nvSpPr>
        <p:spPr>
          <a:xfrm>
            <a:off x="7980842" y="6081957"/>
            <a:ext cx="1013419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26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tons</a:t>
            </a:r>
            <a:endParaRPr lang="en-US" sz="1050" baseline="30000" dirty="0">
              <a:solidFill>
                <a:srgbClr val="00425F"/>
              </a:solidFill>
              <a:latin typeface="Montserrat" pitchFamily="2" charset="-52"/>
            </a:endParaRPr>
          </a:p>
          <a:p>
            <a:pPr algn="ctr"/>
            <a:r>
              <a:rPr lang="en-US" sz="800" b="0" i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(</a:t>
            </a:r>
            <a:r>
              <a:rPr lang="en-US" sz="800" i="1" dirty="0">
                <a:solidFill>
                  <a:srgbClr val="00425F"/>
                </a:solidFill>
                <a:latin typeface="Montserrat" pitchFamily="2" charset="-52"/>
              </a:rPr>
              <a:t>7</a:t>
            </a:r>
            <a:r>
              <a:rPr lang="en-US" sz="800" b="0" i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5 </a:t>
            </a:r>
            <a:r>
              <a:rPr lang="uz-Cyrl-UZ" sz="800" b="0" i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r>
              <a:rPr lang="en-US" sz="800" b="0" i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USD)</a:t>
            </a:r>
            <a:endParaRPr lang="uz-Cyrl-UZ" sz="500" b="0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63A457AA-A038-462D-B88B-5CF691694F6C}"/>
              </a:ext>
            </a:extLst>
          </p:cNvPr>
          <p:cNvSpPr/>
          <p:nvPr/>
        </p:nvSpPr>
        <p:spPr>
          <a:xfrm>
            <a:off x="9209204" y="6112193"/>
            <a:ext cx="10454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75 thsd tons 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AA599085-6A51-4DBB-9ECA-0F37C2B15F26}"/>
              </a:ext>
            </a:extLst>
          </p:cNvPr>
          <p:cNvSpPr/>
          <p:nvPr/>
        </p:nvSpPr>
        <p:spPr>
          <a:xfrm>
            <a:off x="6931657" y="5752312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CAACE7C5-E306-4B4D-93F2-7204DA65BDDB}"/>
              </a:ext>
            </a:extLst>
          </p:cNvPr>
          <p:cNvSpPr/>
          <p:nvPr/>
        </p:nvSpPr>
        <p:spPr>
          <a:xfrm>
            <a:off x="8153165" y="5752312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11A2945B-A274-47B3-B77A-64348E186C50}"/>
              </a:ext>
            </a:extLst>
          </p:cNvPr>
          <p:cNvSpPr/>
          <p:nvPr/>
        </p:nvSpPr>
        <p:spPr>
          <a:xfrm>
            <a:off x="9137679" y="5752312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id="{0C65AD85-BA5D-47BB-89B4-792793E422FC}"/>
              </a:ext>
            </a:extLst>
          </p:cNvPr>
          <p:cNvSpPr/>
          <p:nvPr/>
        </p:nvSpPr>
        <p:spPr>
          <a:xfrm>
            <a:off x="4962157" y="6034345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DA9B5FF1-5B9F-4DC7-9AC2-928CC8239D58}"/>
              </a:ext>
            </a:extLst>
          </p:cNvPr>
          <p:cNvCxnSpPr>
            <a:cxnSpLocks/>
          </p:cNvCxnSpPr>
          <p:nvPr/>
        </p:nvCxnSpPr>
        <p:spPr>
          <a:xfrm>
            <a:off x="5494331" y="5696357"/>
            <a:ext cx="558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EFC68D1F-3661-46EA-A798-2182E04D955A}"/>
              </a:ext>
            </a:extLst>
          </p:cNvPr>
          <p:cNvSpPr/>
          <p:nvPr/>
        </p:nvSpPr>
        <p:spPr>
          <a:xfrm>
            <a:off x="10416285" y="5752312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9891AB47-7583-486B-8001-BEE33E33B425}"/>
              </a:ext>
            </a:extLst>
          </p:cNvPr>
          <p:cNvSpPr/>
          <p:nvPr/>
        </p:nvSpPr>
        <p:spPr>
          <a:xfrm>
            <a:off x="10576515" y="6112193"/>
            <a:ext cx="10695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210 thsd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10" name="Picture 2">
            <a:extLst>
              <a:ext uri="{FF2B5EF4-FFF2-40B4-BE49-F238E27FC236}">
                <a16:creationId xmlns:a16="http://schemas.microsoft.com/office/drawing/2014/main" id="{C4462F12-99D3-4AB0-BB82-7493CF90E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31227" y="6102778"/>
            <a:ext cx="314839" cy="31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42665A-6B31-4588-A321-57B8A39E1CD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" b="1530"/>
          <a:stretch/>
        </p:blipFill>
        <p:spPr>
          <a:xfrm>
            <a:off x="8880110" y="1916462"/>
            <a:ext cx="1371719" cy="1069120"/>
          </a:xfrm>
          <a:prstGeom prst="flowChartOffpageConnector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ABDB080A-FAED-4494-8ABD-CB8A487918B3}"/>
              </a:ext>
            </a:extLst>
          </p:cNvPr>
          <p:cNvSpPr txBox="1"/>
          <p:nvPr/>
        </p:nvSpPr>
        <p:spPr>
          <a:xfrm>
            <a:off x="8802737" y="3048392"/>
            <a:ext cx="15187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spc="-20" dirty="0">
                <a:solidFill>
                  <a:srgbClr val="00425F"/>
                </a:solidFill>
                <a:latin typeface="Montserrat" pitchFamily="2" charset="-52"/>
              </a:rPr>
              <a:t>Printing and Production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63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73920" y="189951"/>
            <a:ext cx="811759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wallcoverings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 rot="5400000">
            <a:off x="1521679" y="2614706"/>
            <a:ext cx="3637429" cy="5534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676596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wallcoverings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Growing residential construction sector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27066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944417" y="788809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417581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417581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7377" y="130591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8970" y="1296390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/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944417" y="4288088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building materials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Graphic 4">
            <a:extLst>
              <a:ext uri="{FF2B5EF4-FFF2-40B4-BE49-F238E27FC236}">
                <a16:creationId xmlns:a16="http://schemas.microsoft.com/office/drawing/2014/main" id="{592E21C0-2DAE-487F-AE19-095BBB6BD9DC}"/>
              </a:ext>
            </a:extLst>
          </p:cNvPr>
          <p:cNvGrpSpPr/>
          <p:nvPr/>
        </p:nvGrpSpPr>
        <p:grpSpPr>
          <a:xfrm>
            <a:off x="821859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90" name="Freeform: Shape 6">
              <a:extLst>
                <a:ext uri="{FF2B5EF4-FFF2-40B4-BE49-F238E27FC236}">
                  <a16:creationId xmlns:a16="http://schemas.microsoft.com/office/drawing/2014/main" id="{2DF67E02-4B8A-4C88-A567-EF3CC525580F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1" name="Freeform: Shape 7">
              <a:extLst>
                <a:ext uri="{FF2B5EF4-FFF2-40B4-BE49-F238E27FC236}">
                  <a16:creationId xmlns:a16="http://schemas.microsoft.com/office/drawing/2014/main" id="{A79EDB13-750F-4548-9033-CAF138451369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6" name="Freeform: Shape 8">
              <a:extLst>
                <a:ext uri="{FF2B5EF4-FFF2-40B4-BE49-F238E27FC236}">
                  <a16:creationId xmlns:a16="http://schemas.microsoft.com/office/drawing/2014/main" id="{DA675A31-BD61-401E-928D-9D84858E1C95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3" name="Freeform: Shape 9">
              <a:extLst>
                <a:ext uri="{FF2B5EF4-FFF2-40B4-BE49-F238E27FC236}">
                  <a16:creationId xmlns:a16="http://schemas.microsoft.com/office/drawing/2014/main" id="{03246A24-D805-4BC9-AD56-A8FF604BA5A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4" name="Freeform: Shape 10">
              <a:extLst>
                <a:ext uri="{FF2B5EF4-FFF2-40B4-BE49-F238E27FC236}">
                  <a16:creationId xmlns:a16="http://schemas.microsoft.com/office/drawing/2014/main" id="{380B46CA-BB3C-4AF4-AFAF-3B38D8E5661F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11">
              <a:extLst>
                <a:ext uri="{FF2B5EF4-FFF2-40B4-BE49-F238E27FC236}">
                  <a16:creationId xmlns:a16="http://schemas.microsoft.com/office/drawing/2014/main" id="{05D55053-A610-4ED5-AC15-C42B721631F8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6" name="Freeform: Shape 12">
              <a:extLst>
                <a:ext uri="{FF2B5EF4-FFF2-40B4-BE49-F238E27FC236}">
                  <a16:creationId xmlns:a16="http://schemas.microsoft.com/office/drawing/2014/main" id="{D9EEC042-9FD0-4249-A297-34425AD8619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13">
              <a:extLst>
                <a:ext uri="{FF2B5EF4-FFF2-40B4-BE49-F238E27FC236}">
                  <a16:creationId xmlns:a16="http://schemas.microsoft.com/office/drawing/2014/main" id="{62BC309E-7E36-4391-BDA9-5390A792D5EC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8" name="Freeform: Shape 14">
              <a:extLst>
                <a:ext uri="{FF2B5EF4-FFF2-40B4-BE49-F238E27FC236}">
                  <a16:creationId xmlns:a16="http://schemas.microsoft.com/office/drawing/2014/main" id="{572B345D-0D69-4564-AB90-1E2AEBD44502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5">
              <a:extLst>
                <a:ext uri="{FF2B5EF4-FFF2-40B4-BE49-F238E27FC236}">
                  <a16:creationId xmlns:a16="http://schemas.microsoft.com/office/drawing/2014/main" id="{5D561EE4-9253-4776-B87B-96ABA80C1FDA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1" name="Freeform: Shape 16">
              <a:extLst>
                <a:ext uri="{FF2B5EF4-FFF2-40B4-BE49-F238E27FC236}">
                  <a16:creationId xmlns:a16="http://schemas.microsoft.com/office/drawing/2014/main" id="{0A122D96-0504-4894-B45B-2F25DBF04239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2" name="Freeform: Shape 17">
              <a:extLst>
                <a:ext uri="{FF2B5EF4-FFF2-40B4-BE49-F238E27FC236}">
                  <a16:creationId xmlns:a16="http://schemas.microsoft.com/office/drawing/2014/main" id="{0A9BF809-782C-44A7-8DA1-C9B8C62CA7E0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8">
              <a:extLst>
                <a:ext uri="{FF2B5EF4-FFF2-40B4-BE49-F238E27FC236}">
                  <a16:creationId xmlns:a16="http://schemas.microsoft.com/office/drawing/2014/main" id="{8E5A1170-33A3-42D2-B191-BB6E6B1D6F29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9">
              <a:extLst>
                <a:ext uri="{FF2B5EF4-FFF2-40B4-BE49-F238E27FC236}">
                  <a16:creationId xmlns:a16="http://schemas.microsoft.com/office/drawing/2014/main" id="{321F5351-6851-4FF1-8208-7F51EFB9C9DA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20">
              <a:extLst>
                <a:ext uri="{FF2B5EF4-FFF2-40B4-BE49-F238E27FC236}">
                  <a16:creationId xmlns:a16="http://schemas.microsoft.com/office/drawing/2014/main" id="{2A973779-1E7F-485A-A8F3-C039B7EA43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6" name="Freeform: Shape 21">
              <a:extLst>
                <a:ext uri="{FF2B5EF4-FFF2-40B4-BE49-F238E27FC236}">
                  <a16:creationId xmlns:a16="http://schemas.microsoft.com/office/drawing/2014/main" id="{199BE084-1EBB-4624-A860-3F024F950A53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22">
              <a:extLst>
                <a:ext uri="{FF2B5EF4-FFF2-40B4-BE49-F238E27FC236}">
                  <a16:creationId xmlns:a16="http://schemas.microsoft.com/office/drawing/2014/main" id="{2A7C9AFB-CEB8-4C89-8B93-42AEF768541C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38" name="Table 24">
            <a:extLst>
              <a:ext uri="{FF2B5EF4-FFF2-40B4-BE49-F238E27FC236}">
                <a16:creationId xmlns:a16="http://schemas.microsoft.com/office/drawing/2014/main" id="{104FECB8-C018-4B7D-A56B-FF15D22B283F}"/>
              </a:ext>
            </a:extLst>
          </p:cNvPr>
          <p:cNvGraphicFramePr>
            <a:graphicFrameLocks noGrp="1"/>
          </p:cNvGraphicFramePr>
          <p:nvPr/>
        </p:nvGraphicFramePr>
        <p:xfrm>
          <a:off x="7225533" y="3465691"/>
          <a:ext cx="1494795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38673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Navoi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110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80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1,1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39" name="Rectangle 21">
            <a:extLst>
              <a:ext uri="{FF2B5EF4-FFF2-40B4-BE49-F238E27FC236}">
                <a16:creationId xmlns:a16="http://schemas.microsoft.com/office/drawing/2014/main" id="{044DA188-DA6B-4B9C-8AD5-90859B882A42}"/>
              </a:ext>
            </a:extLst>
          </p:cNvPr>
          <p:cNvSpPr/>
          <p:nvPr/>
        </p:nvSpPr>
        <p:spPr>
          <a:xfrm>
            <a:off x="10378681" y="2423591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uz-Cyrl-UZ" sz="800" dirty="0">
                <a:solidFill>
                  <a:srgbClr val="00425F"/>
                </a:solidFill>
                <a:latin typeface="Montserrat" pitchFamily="2" charset="-52"/>
              </a:rPr>
              <a:t>Navoi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140" name="Connector: Elbow 26">
            <a:extLst>
              <a:ext uri="{FF2B5EF4-FFF2-40B4-BE49-F238E27FC236}">
                <a16:creationId xmlns:a16="http://schemas.microsoft.com/office/drawing/2014/main" id="{6544F0C1-FE11-4B07-809E-B31828D15DFB}"/>
              </a:ext>
            </a:extLst>
          </p:cNvPr>
          <p:cNvCxnSpPr>
            <a:cxnSpLocks/>
            <a:stCxn id="139" idx="1"/>
          </p:cNvCxnSpPr>
          <p:nvPr/>
        </p:nvCxnSpPr>
        <p:spPr>
          <a:xfrm rot="10800000" flipV="1">
            <a:off x="9993001" y="2561315"/>
            <a:ext cx="385680" cy="361514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8A82FC8A-25DE-40DF-97A0-1C1589965786}"/>
              </a:ext>
            </a:extLst>
          </p:cNvPr>
          <p:cNvSpPr txBox="1"/>
          <p:nvPr/>
        </p:nvSpPr>
        <p:spPr>
          <a:xfrm>
            <a:off x="6944417" y="2179760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15" name="object 55">
            <a:extLst>
              <a:ext uri="{FF2B5EF4-FFF2-40B4-BE49-F238E27FC236}">
                <a16:creationId xmlns:a16="http://schemas.microsoft.com/office/drawing/2014/main" id="{02B48EA9-EC02-45B9-9820-FAFF0B69C7C6}"/>
              </a:ext>
            </a:extLst>
          </p:cNvPr>
          <p:cNvSpPr/>
          <p:nvPr/>
        </p:nvSpPr>
        <p:spPr>
          <a:xfrm>
            <a:off x="-10869" y="1267312"/>
            <a:ext cx="3492000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47" name="object 10">
            <a:extLst>
              <a:ext uri="{FF2B5EF4-FFF2-40B4-BE49-F238E27FC236}">
                <a16:creationId xmlns:a16="http://schemas.microsoft.com/office/drawing/2014/main" id="{85C05369-DE4C-4868-91FA-1F162FCF46E9}"/>
              </a:ext>
            </a:extLst>
          </p:cNvPr>
          <p:cNvSpPr txBox="1"/>
          <p:nvPr/>
        </p:nvSpPr>
        <p:spPr>
          <a:xfrm>
            <a:off x="3794359" y="8036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48" name="object 2">
            <a:extLst>
              <a:ext uri="{FF2B5EF4-FFF2-40B4-BE49-F238E27FC236}">
                <a16:creationId xmlns:a16="http://schemas.microsoft.com/office/drawing/2014/main" id="{A321855E-6BFD-4FEB-9D63-FF821D5C6C32}"/>
              </a:ext>
            </a:extLst>
          </p:cNvPr>
          <p:cNvSpPr/>
          <p:nvPr/>
        </p:nvSpPr>
        <p:spPr>
          <a:xfrm rot="5400000">
            <a:off x="5140096" y="2587852"/>
            <a:ext cx="3637429" cy="5534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BD8CE05-3D5D-42A3-AA60-028660FC7CA4}"/>
              </a:ext>
            </a:extLst>
          </p:cNvPr>
          <p:cNvSpPr txBox="1"/>
          <p:nvPr/>
        </p:nvSpPr>
        <p:spPr>
          <a:xfrm>
            <a:off x="3403870" y="859369"/>
            <a:ext cx="33399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Types of wallcoverings 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50" name="object 55">
            <a:extLst>
              <a:ext uri="{FF2B5EF4-FFF2-40B4-BE49-F238E27FC236}">
                <a16:creationId xmlns:a16="http://schemas.microsoft.com/office/drawing/2014/main" id="{9B2E1C93-E897-4E07-AA5F-E9DE21413E58}"/>
              </a:ext>
            </a:extLst>
          </p:cNvPr>
          <p:cNvSpPr/>
          <p:nvPr/>
        </p:nvSpPr>
        <p:spPr>
          <a:xfrm>
            <a:off x="3494331" y="1267312"/>
            <a:ext cx="3492000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0DD6BBCA-69AD-4ECB-AF2B-B26780B6B7FA}"/>
              </a:ext>
            </a:extLst>
          </p:cNvPr>
          <p:cNvSpPr txBox="1"/>
          <p:nvPr/>
        </p:nvSpPr>
        <p:spPr>
          <a:xfrm>
            <a:off x="4598756" y="1588653"/>
            <a:ext cx="24552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</a:rPr>
              <a:t>Wallpaper</a:t>
            </a:r>
            <a:endParaRPr lang="ru-RU" sz="12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C1AF200-B6D4-4477-909E-0BEDFC472E79}"/>
              </a:ext>
            </a:extLst>
          </p:cNvPr>
          <p:cNvSpPr txBox="1"/>
          <p:nvPr/>
        </p:nvSpPr>
        <p:spPr>
          <a:xfrm>
            <a:off x="4571250" y="2368035"/>
            <a:ext cx="18419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</a:rPr>
              <a:t>Vinyl</a:t>
            </a:r>
            <a:endParaRPr lang="ru-RU" sz="12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AEF65EE-067A-4D4C-AD25-646D4ED9167E}"/>
              </a:ext>
            </a:extLst>
          </p:cNvPr>
          <p:cNvSpPr txBox="1"/>
          <p:nvPr/>
        </p:nvSpPr>
        <p:spPr>
          <a:xfrm>
            <a:off x="4587875" y="3227709"/>
            <a:ext cx="1125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</a:rPr>
              <a:t>Fabric</a:t>
            </a:r>
            <a:endParaRPr lang="ru-RU" sz="12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70253BA-7D0B-41FF-9F5E-0BC6257C1C47}"/>
              </a:ext>
            </a:extLst>
          </p:cNvPr>
          <p:cNvSpPr txBox="1"/>
          <p:nvPr/>
        </p:nvSpPr>
        <p:spPr>
          <a:xfrm>
            <a:off x="4587876" y="4000151"/>
            <a:ext cx="17159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</a:rPr>
              <a:t>Metallic Foils</a:t>
            </a:r>
            <a:endParaRPr lang="ru-RU" sz="12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1A3783DE-6361-4CDC-9304-273AF230E153}"/>
              </a:ext>
            </a:extLst>
          </p:cNvPr>
          <p:cNvSpPr txBox="1"/>
          <p:nvPr/>
        </p:nvSpPr>
        <p:spPr>
          <a:xfrm>
            <a:off x="-4147" y="782425"/>
            <a:ext cx="36443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425F"/>
                </a:solidFill>
                <a:latin typeface="Montserrat" pitchFamily="2" charset="-52"/>
              </a:rPr>
              <a:t>Leading companies manufacturing wallcoverings </a:t>
            </a:r>
            <a:endParaRPr lang="ru-RU" sz="1200" b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9804EE-B252-4950-91EE-743BADAF0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48039" y="1305578"/>
            <a:ext cx="1130769" cy="78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B6EAFDD9-87D6-4278-B506-E58228FC8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46717" y="3699335"/>
            <a:ext cx="1133413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1F7914-FD13-400C-9156-BF45203E3E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6424" y="2910338"/>
            <a:ext cx="1133999" cy="756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98DFC6-BBA3-45F0-8A4E-C8BAE74F28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7027" y="2122146"/>
            <a:ext cx="1132792" cy="755195"/>
          </a:xfrm>
          <a:prstGeom prst="rect">
            <a:avLst/>
          </a:prstGeom>
        </p:spPr>
      </p:pic>
      <p:pic>
        <p:nvPicPr>
          <p:cNvPr id="63" name="Picture 2" descr="OOO Pergament Quality Exclusive, Ташкент, Узбекистан. Подробная информация  на Prom.uz">
            <a:extLst>
              <a:ext uri="{FF2B5EF4-FFF2-40B4-BE49-F238E27FC236}">
                <a16:creationId xmlns:a16="http://schemas.microsoft.com/office/drawing/2014/main" id="{1411082A-D4BA-4CBE-83A2-B1B53D85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0" y="1600415"/>
            <a:ext cx="1015197" cy="10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Max Decor">
            <a:extLst>
              <a:ext uri="{FF2B5EF4-FFF2-40B4-BE49-F238E27FC236}">
                <a16:creationId xmlns:a16="http://schemas.microsoft.com/office/drawing/2014/main" id="{4D5EA301-A94F-43CE-8166-37DE32784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6" b="26906"/>
          <a:stretch/>
        </p:blipFill>
        <p:spPr bwMode="auto">
          <a:xfrm>
            <a:off x="1289532" y="1640868"/>
            <a:ext cx="1918443" cy="93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AdaWall Wallcoverings &amp; More ™ (@adawallpaper) • Instagram photos and videos">
            <a:extLst>
              <a:ext uri="{FF2B5EF4-FFF2-40B4-BE49-F238E27FC236}">
                <a16:creationId xmlns:a16="http://schemas.microsoft.com/office/drawing/2014/main" id="{6A3A5B35-AAAE-4858-B8C7-32D6A7CE8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5" b="22879"/>
          <a:stretch/>
        </p:blipFill>
        <p:spPr bwMode="auto">
          <a:xfrm>
            <a:off x="88501" y="3023055"/>
            <a:ext cx="1284978" cy="7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0" descr="Carlisle and Co">
            <a:extLst>
              <a:ext uri="{FF2B5EF4-FFF2-40B4-BE49-F238E27FC236}">
                <a16:creationId xmlns:a16="http://schemas.microsoft.com/office/drawing/2014/main" id="{90E7ED59-D40F-4CA9-B495-CABA2B7A3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0" b="27936"/>
          <a:stretch/>
        </p:blipFill>
        <p:spPr bwMode="auto">
          <a:xfrm>
            <a:off x="1459809" y="2956151"/>
            <a:ext cx="1705399" cy="85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2" descr="New Walls - каталог обоев от A.S. Création">
            <a:extLst>
              <a:ext uri="{FF2B5EF4-FFF2-40B4-BE49-F238E27FC236}">
                <a16:creationId xmlns:a16="http://schemas.microsoft.com/office/drawing/2014/main" id="{F99FFBF1-D14C-4B2D-9B7A-DBA612FBF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6" b="28665"/>
          <a:stretch/>
        </p:blipFill>
        <p:spPr bwMode="auto">
          <a:xfrm>
            <a:off x="987538" y="3836300"/>
            <a:ext cx="1313157" cy="64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2FAB6DB1-65B9-4E91-A617-65FDAFE2633F}"/>
              </a:ext>
            </a:extLst>
          </p:cNvPr>
          <p:cNvSpPr txBox="1"/>
          <p:nvPr/>
        </p:nvSpPr>
        <p:spPr>
          <a:xfrm>
            <a:off x="1081718" y="1305193"/>
            <a:ext cx="13703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Montserrat" pitchFamily="2" charset="0"/>
              </a:rPr>
              <a:t>Local </a:t>
            </a:r>
            <a:r>
              <a:rPr lang="en-GB" sz="1100" i="1" dirty="0">
                <a:latin typeface="Montserrat" pitchFamily="2" charset="0"/>
              </a:rPr>
              <a:t>companies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3AB1D01-E4E2-4CC8-949C-E7A944F0ED4C}"/>
              </a:ext>
            </a:extLst>
          </p:cNvPr>
          <p:cNvSpPr txBox="1"/>
          <p:nvPr/>
        </p:nvSpPr>
        <p:spPr>
          <a:xfrm>
            <a:off x="986084" y="2749548"/>
            <a:ext cx="16195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Montserrat" pitchFamily="2" charset="0"/>
              </a:rPr>
              <a:t>Foreign companies</a:t>
            </a:r>
            <a:endParaRPr lang="en-GB" sz="1100" i="1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0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3631</TotalTime>
  <Words>532</Words>
  <Application>Microsoft Office PowerPoint</Application>
  <PresentationFormat>Широкоэкранный</PresentationFormat>
  <Paragraphs>136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179</cp:revision>
  <dcterms:created xsi:type="dcterms:W3CDTF">2024-07-25T07:55:13Z</dcterms:created>
  <dcterms:modified xsi:type="dcterms:W3CDTF">2025-04-26T12:17:00Z</dcterms:modified>
</cp:coreProperties>
</file>