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00425F"/>
    <a:srgbClr val="598497"/>
    <a:srgbClr val="3C6E85"/>
    <a:srgbClr val="2C637B"/>
    <a:srgbClr val="CCEBEE"/>
    <a:srgbClr val="8FD7CD"/>
    <a:srgbClr val="779FC4"/>
    <a:srgbClr val="31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19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object 2">
            <a:extLst>
              <a:ext uri="{FF2B5EF4-FFF2-40B4-BE49-F238E27FC236}">
                <a16:creationId xmlns:a16="http://schemas.microsoft.com/office/drawing/2014/main" id="{FB7BA114-5A0A-476F-9D6C-060CF93A47DF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64" name="object 3">
              <a:extLst>
                <a:ext uri="{FF2B5EF4-FFF2-40B4-BE49-F238E27FC236}">
                  <a16:creationId xmlns:a16="http://schemas.microsoft.com/office/drawing/2014/main" id="{5702D36D-1840-44A3-B890-4425C4648FAC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5" name="object 4">
              <a:extLst>
                <a:ext uri="{FF2B5EF4-FFF2-40B4-BE49-F238E27FC236}">
                  <a16:creationId xmlns:a16="http://schemas.microsoft.com/office/drawing/2014/main" id="{2B97CC7D-66B4-46C1-8118-DF648390B1D8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6" name="object 5">
            <a:extLst>
              <a:ext uri="{FF2B5EF4-FFF2-40B4-BE49-F238E27FC236}">
                <a16:creationId xmlns:a16="http://schemas.microsoft.com/office/drawing/2014/main" id="{F7A3060A-A476-43F7-918C-61FC8568755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05DA0671-97A2-47AF-8C93-18F7791670EE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051DD678-1FDE-415A-A99F-CDFB1F389C2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54967" y="198418"/>
            <a:ext cx="7907694" cy="3067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ru-RU" sz="1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8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геотекстильных</a:t>
            </a:r>
            <a:r>
              <a:rPr lang="ru-RU" sz="1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материалов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642738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геотекстильных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материалов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49959" y="2064180"/>
            <a:ext cx="1766135" cy="7950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0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</a:t>
            </a:r>
          </a:p>
          <a:p>
            <a:pPr marL="12701">
              <a:spcBef>
                <a:spcPts val="100"/>
              </a:spcBef>
            </a:pPr>
            <a:r>
              <a:rPr lang="ru-RU" sz="10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материалов (полипропиленовая смола, полиэфирные волокна, химикаты</a:t>
            </a:r>
            <a:endParaRPr sz="10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24338" y="2112652"/>
            <a:ext cx="1349324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05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Ткачество и производство нетканых материалов</a:t>
            </a:r>
            <a:endParaRPr lang="en-US" sz="105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3433" y="2273390"/>
            <a:ext cx="1265270" cy="3359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Ламинирование и покрытие</a:t>
            </a:r>
            <a:endParaRPr lang="en-US" sz="105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82981" y="2197916"/>
            <a:ext cx="1349324" cy="4975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Отделка, контроль качества и упаковка</a:t>
            </a:r>
            <a:endParaRPr lang="en-US" sz="105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555717"/>
            <a:ext cx="215096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8" y="4200709"/>
            <a:ext cx="213771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типов, плотностей и размеров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28534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6939" y="3344595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44595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15 тыс. тонн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геотекстильных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материалов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697005"/>
            <a:ext cx="606826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</a:t>
            </a:r>
            <a:r>
              <a:rPr lang="ru-RU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геотекстильных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материалов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13031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6939" y="4095031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2" y="4903539"/>
            <a:ext cx="686354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</a:t>
            </a:r>
            <a:r>
              <a:rPr lang="ru-RU" sz="1400" b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геотекстильными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материалами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00700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309422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56400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631176" y="5863551"/>
            <a:ext cx="9092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54922" y="5863551"/>
            <a:ext cx="9573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091269" y="5863551"/>
            <a:ext cx="9861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456400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9192" y="5456400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56400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854281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53" y="420821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56" y="3451784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434346"/>
            <a:ext cx="6662235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1009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533327" y="5863551"/>
            <a:ext cx="10038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60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7B701D-0C41-49DA-A6AD-F2009DABAF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04" y="3451378"/>
            <a:ext cx="396000" cy="396000"/>
          </a:xfrm>
          <a:prstGeom prst="rect">
            <a:avLst/>
          </a:prstGeom>
        </p:spPr>
      </p:pic>
      <p:pic>
        <p:nvPicPr>
          <p:cNvPr id="70" name="Picture 6" descr="Silk ">
            <a:extLst>
              <a:ext uri="{FF2B5EF4-FFF2-40B4-BE49-F238E27FC236}">
                <a16:creationId xmlns:a16="http://schemas.microsoft.com/office/drawing/2014/main" id="{1A22FE9B-60EF-4E39-BA60-864389DE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89" y="4208660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8429A0B-FD2C-4119-8425-BB2BA1FEAB51}"/>
              </a:ext>
            </a:extLst>
          </p:cNvPr>
          <p:cNvSpPr/>
          <p:nvPr/>
        </p:nvSpPr>
        <p:spPr>
          <a:xfrm>
            <a:off x="5413405" y="5863551"/>
            <a:ext cx="9573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9FCBB-31A4-4253-9F2B-F5F0075BAB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69" y="5929245"/>
            <a:ext cx="247390" cy="247390"/>
          </a:xfrm>
          <a:prstGeom prst="rect">
            <a:avLst/>
          </a:prstGeom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BF0E37E3-9486-44E7-A131-FDE8314B0B89}"/>
              </a:ext>
            </a:extLst>
          </p:cNvPr>
          <p:cNvSpPr txBox="1"/>
          <p:nvPr/>
        </p:nvSpPr>
        <p:spPr>
          <a:xfrm>
            <a:off x="711643" y="55538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2" name="object 24">
            <a:extLst>
              <a:ext uri="{FF2B5EF4-FFF2-40B4-BE49-F238E27FC236}">
                <a16:creationId xmlns:a16="http://schemas.microsoft.com/office/drawing/2014/main" id="{F7CEFF99-5F69-4015-817D-88F6BC40B225}"/>
              </a:ext>
            </a:extLst>
          </p:cNvPr>
          <p:cNvSpPr txBox="1"/>
          <p:nvPr/>
        </p:nvSpPr>
        <p:spPr>
          <a:xfrm>
            <a:off x="247605" y="2051617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3" name="Схема 72">
            <a:extLst>
              <a:ext uri="{FF2B5EF4-FFF2-40B4-BE49-F238E27FC236}">
                <a16:creationId xmlns:a16="http://schemas.microsoft.com/office/drawing/2014/main" id="{B20A231A-10B1-4148-ADBB-7C6E0B141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339708"/>
              </p:ext>
            </p:extLst>
          </p:nvPr>
        </p:nvGraphicFramePr>
        <p:xfrm>
          <a:off x="210292" y="3734375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4" name="Picture 2" descr="Fire ">
            <a:extLst>
              <a:ext uri="{FF2B5EF4-FFF2-40B4-BE49-F238E27FC236}">
                <a16:creationId xmlns:a16="http://schemas.microsoft.com/office/drawing/2014/main" id="{3A5B4A20-AE22-427A-8973-A31CC79E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584887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111587E-F125-4B25-82B1-B1CC37FCF41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40" y="6136219"/>
            <a:ext cx="252000" cy="252000"/>
          </a:xfrm>
          <a:prstGeom prst="rect">
            <a:avLst/>
          </a:prstGeom>
          <a:noFill/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EABC1-51E8-4218-ADF0-00EF5DC8140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91" y="6432316"/>
            <a:ext cx="252000" cy="252000"/>
          </a:xfrm>
          <a:prstGeom prst="rect">
            <a:avLst/>
          </a:prstGeom>
        </p:spPr>
      </p:pic>
      <p:sp>
        <p:nvSpPr>
          <p:cNvPr id="79" name="object 35">
            <a:extLst>
              <a:ext uri="{FF2B5EF4-FFF2-40B4-BE49-F238E27FC236}">
                <a16:creationId xmlns:a16="http://schemas.microsoft.com/office/drawing/2014/main" id="{E4BD443F-9F41-4916-8D7B-4B6E7C7E678D}"/>
              </a:ext>
            </a:extLst>
          </p:cNvPr>
          <p:cNvSpPr txBox="1"/>
          <p:nvPr/>
        </p:nvSpPr>
        <p:spPr>
          <a:xfrm>
            <a:off x="9276962" y="3381408"/>
            <a:ext cx="266305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pic>
        <p:nvPicPr>
          <p:cNvPr id="67" name="Picture 6">
            <a:extLst>
              <a:ext uri="{FF2B5EF4-FFF2-40B4-BE49-F238E27FC236}">
                <a16:creationId xmlns:a16="http://schemas.microsoft.com/office/drawing/2014/main" id="{4D04DFD8-488F-4B68-9987-7A2797DE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6">
            <a:extLst>
              <a:ext uri="{FF2B5EF4-FFF2-40B4-BE49-F238E27FC236}">
                <a16:creationId xmlns:a16="http://schemas.microsoft.com/office/drawing/2014/main" id="{6422C139-E1BC-4EE5-8784-F4A13FC0652B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5" y="218306"/>
            <a:ext cx="865971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36265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20532"/>
              </p:ext>
            </p:extLst>
          </p:nvPr>
        </p:nvGraphicFramePr>
        <p:xfrm>
          <a:off x="7116825" y="331543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Кашкадарьинская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28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3,1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5" y="2364541"/>
            <a:ext cx="1322099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Кашкадарьинская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</p:cNvCxnSpPr>
          <p:nvPr/>
        </p:nvCxnSpPr>
        <p:spPr>
          <a:xfrm rot="5400000">
            <a:off x="9850956" y="2839684"/>
            <a:ext cx="1027964" cy="705698"/>
          </a:xfrm>
          <a:prstGeom prst="bentConnector3">
            <a:avLst>
              <a:gd name="adj1" fmla="val 18829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6">
            <a:extLst>
              <a:ext uri="{FF2B5EF4-FFF2-40B4-BE49-F238E27FC236}">
                <a16:creationId xmlns:a16="http://schemas.microsoft.com/office/drawing/2014/main" id="{02E199FD-B85E-4C72-B151-266185F7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66">
            <a:extLst>
              <a:ext uri="{FF2B5EF4-FFF2-40B4-BE49-F238E27FC236}">
                <a16:creationId xmlns:a16="http://schemas.microsoft.com/office/drawing/2014/main" id="{B11ADA1E-6C2D-4F76-8BF5-1689DD441E8C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1BE9193B-FD6B-4128-A400-67D399DEF668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2">
            <a:extLst>
              <a:ext uri="{FF2B5EF4-FFF2-40B4-BE49-F238E27FC236}">
                <a16:creationId xmlns:a16="http://schemas.microsoft.com/office/drawing/2014/main" id="{4B7BECF0-AA8F-46C0-931D-8751B2024D26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D62BD695-8905-448A-B374-4D542150ABBC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89" name="Таблица 7">
            <a:extLst>
              <a:ext uri="{FF2B5EF4-FFF2-40B4-BE49-F238E27FC236}">
                <a16:creationId xmlns:a16="http://schemas.microsoft.com/office/drawing/2014/main" id="{7B6D23CC-4D71-4017-B586-9A79DC332D8B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90" name="object 43">
            <a:extLst>
              <a:ext uri="{FF2B5EF4-FFF2-40B4-BE49-F238E27FC236}">
                <a16:creationId xmlns:a16="http://schemas.microsoft.com/office/drawing/2014/main" id="{45627816-E6C0-4925-BB9F-2ACED24C9514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91" name="object 44">
              <a:extLst>
                <a:ext uri="{FF2B5EF4-FFF2-40B4-BE49-F238E27FC236}">
                  <a16:creationId xmlns:a16="http://schemas.microsoft.com/office/drawing/2014/main" id="{E9E15AA8-153C-4DC6-91E1-C0C18A2FEFA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1" name="object 45">
              <a:extLst>
                <a:ext uri="{FF2B5EF4-FFF2-40B4-BE49-F238E27FC236}">
                  <a16:creationId xmlns:a16="http://schemas.microsoft.com/office/drawing/2014/main" id="{C408FD25-2D7E-47DA-AE20-BECC13FC8149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5" name="object 46">
              <a:extLst>
                <a:ext uri="{FF2B5EF4-FFF2-40B4-BE49-F238E27FC236}">
                  <a16:creationId xmlns:a16="http://schemas.microsoft.com/office/drawing/2014/main" id="{B56D4CF1-9DB1-4CCB-B63B-16C8A041EF32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6" name="object 47">
              <a:extLst>
                <a:ext uri="{FF2B5EF4-FFF2-40B4-BE49-F238E27FC236}">
                  <a16:creationId xmlns:a16="http://schemas.microsoft.com/office/drawing/2014/main" id="{618937E9-5EB7-42F7-88D1-ADBCD67AA6BC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17" name="object 48">
            <a:extLst>
              <a:ext uri="{FF2B5EF4-FFF2-40B4-BE49-F238E27FC236}">
                <a16:creationId xmlns:a16="http://schemas.microsoft.com/office/drawing/2014/main" id="{8AB89FED-F0CF-48DE-A905-7A17C23623A1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8" name="object 49">
            <a:extLst>
              <a:ext uri="{FF2B5EF4-FFF2-40B4-BE49-F238E27FC236}">
                <a16:creationId xmlns:a16="http://schemas.microsoft.com/office/drawing/2014/main" id="{63A43AA9-86C5-4E39-A47E-AFDD9799CA38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9" name="object 50">
            <a:extLst>
              <a:ext uri="{FF2B5EF4-FFF2-40B4-BE49-F238E27FC236}">
                <a16:creationId xmlns:a16="http://schemas.microsoft.com/office/drawing/2014/main" id="{84878526-4973-4FF1-ABBE-8F19DAC524C4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0" name="object 49">
            <a:extLst>
              <a:ext uri="{FF2B5EF4-FFF2-40B4-BE49-F238E27FC236}">
                <a16:creationId xmlns:a16="http://schemas.microsoft.com/office/drawing/2014/main" id="{B0491316-C22E-470C-8969-CC4AA7AA71F4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0DE3047E-38DD-4518-B5EB-BA4F3F24B2AA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2" name="object 20">
            <a:extLst>
              <a:ext uri="{FF2B5EF4-FFF2-40B4-BE49-F238E27FC236}">
                <a16:creationId xmlns:a16="http://schemas.microsoft.com/office/drawing/2014/main" id="{813089AE-59C8-467F-97A1-A52AD9B4E33D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2770108A-CD26-4921-9727-6BE2B5C05174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F9C746A9-DCA8-49ED-8D6F-D0180DADFF8E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083F32ED-E4F7-4737-929B-785C56500FFF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FAC86203-B9A7-4222-A2CF-CBE258EF51C4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2CD38B79-5C4C-4C54-AEA9-0F5A14386AA4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311863FF-6D72-4160-80AD-9157B337328B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2678ADC4-33F6-4D08-AC9D-7053A50E0F3F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22E7E45F-5996-4327-91CB-C89999AC7DA5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ED160C7D-CB4D-4459-BF29-B164F8BBC0D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4" name="object 20">
            <a:extLst>
              <a:ext uri="{FF2B5EF4-FFF2-40B4-BE49-F238E27FC236}">
                <a16:creationId xmlns:a16="http://schemas.microsoft.com/office/drawing/2014/main" id="{637891DB-93CF-48A5-9F53-CCB7382E0A5D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12748564-7A51-4F75-9A65-A893C120535C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4DA1514D-BF50-4685-A368-C3D6B7FD3CE8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3983B14B-4DB5-46A2-95E3-E1DC3F0E7088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96F7DF25-A500-434A-9C85-81C824E34657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9" name="object 31">
            <a:extLst>
              <a:ext uri="{FF2B5EF4-FFF2-40B4-BE49-F238E27FC236}">
                <a16:creationId xmlns:a16="http://schemas.microsoft.com/office/drawing/2014/main" id="{7592124E-530B-4A2E-BEA6-D3F4679DBC25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0DAA0303-7BFF-45DE-BFCF-5EA22F639034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8D20B9D5-42B9-4E00-A56E-4E36F3F87BBF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24E7ECFE-21CE-4DC0-B534-E29D3EE27743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ABDEA078-EB67-4D00-9EDA-D1F624455C6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D3FA2114-EEFE-48A1-9A52-4FE6C8C97BB6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1BB0BEDF-8ACB-4F24-A58A-E0D7585AF815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F84729EF-F5A3-42E9-B157-1A3DB9FAD4CC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7" name="Picture 2" descr="Китай ">
            <a:extLst>
              <a:ext uri="{FF2B5EF4-FFF2-40B4-BE49-F238E27FC236}">
                <a16:creationId xmlns:a16="http://schemas.microsoft.com/office/drawing/2014/main" id="{33AFB4DF-A5CB-4E66-94B4-12740BBE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" descr="Узбекистан ">
            <a:extLst>
              <a:ext uri="{FF2B5EF4-FFF2-40B4-BE49-F238E27FC236}">
                <a16:creationId xmlns:a16="http://schemas.microsoft.com/office/drawing/2014/main" id="{AFCE1C64-9CF1-4BE4-8434-DAAD1D26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bject 20">
            <a:extLst>
              <a:ext uri="{FF2B5EF4-FFF2-40B4-BE49-F238E27FC236}">
                <a16:creationId xmlns:a16="http://schemas.microsoft.com/office/drawing/2014/main" id="{694DD448-44DB-4F20-B3A9-DC218F7992E8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5A9954F4-AAF4-4FAD-83CF-E3CFB8358114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8" name="Picture 12">
            <a:extLst>
              <a:ext uri="{FF2B5EF4-FFF2-40B4-BE49-F238E27FC236}">
                <a16:creationId xmlns:a16="http://schemas.microsoft.com/office/drawing/2014/main" id="{50E17A14-AF66-438B-95EE-0625812C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Round icon. Illustration of flag of Germany">
            <a:extLst>
              <a:ext uri="{FF2B5EF4-FFF2-40B4-BE49-F238E27FC236}">
                <a16:creationId xmlns:a16="http://schemas.microsoft.com/office/drawing/2014/main" id="{2B0EAAC8-8D1C-4DB8-AF19-111E900F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984D39C3-8439-433A-8523-0461FFE4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object 20">
            <a:extLst>
              <a:ext uri="{FF2B5EF4-FFF2-40B4-BE49-F238E27FC236}">
                <a16:creationId xmlns:a16="http://schemas.microsoft.com/office/drawing/2014/main" id="{73DBD683-BDA5-4656-ADD9-88A70A04EC12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2D1E7488-9001-4BB7-A8C4-91807968CE95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3" name="Picture 2">
            <a:extLst>
              <a:ext uri="{FF2B5EF4-FFF2-40B4-BE49-F238E27FC236}">
                <a16:creationId xmlns:a16="http://schemas.microsoft.com/office/drawing/2014/main" id="{030A08A1-CC4C-4043-8034-52204CB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>
            <a:extLst>
              <a:ext uri="{FF2B5EF4-FFF2-40B4-BE49-F238E27FC236}">
                <a16:creationId xmlns:a16="http://schemas.microsoft.com/office/drawing/2014/main" id="{C6DC3827-3956-4EC2-B887-81A0E28D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8">
            <a:extLst>
              <a:ext uri="{FF2B5EF4-FFF2-40B4-BE49-F238E27FC236}">
                <a16:creationId xmlns:a16="http://schemas.microsoft.com/office/drawing/2014/main" id="{A2AE0F0D-A33B-4184-B25C-09C66DAE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object 20">
            <a:extLst>
              <a:ext uri="{FF2B5EF4-FFF2-40B4-BE49-F238E27FC236}">
                <a16:creationId xmlns:a16="http://schemas.microsoft.com/office/drawing/2014/main" id="{A3D570D9-5D42-43A0-8C5A-95442E22A834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13">
            <a:extLst>
              <a:ext uri="{FF2B5EF4-FFF2-40B4-BE49-F238E27FC236}">
                <a16:creationId xmlns:a16="http://schemas.microsoft.com/office/drawing/2014/main" id="{877CDA30-ECE5-43E5-A7FF-997888BDFC34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9A85EDE-4B7A-4338-89B8-1623BCEB8DC5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id="{1656C6A1-D21B-480B-874A-5112A50FB7E6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id="{5D06FB6D-312D-4F6F-8D87-3E3B05268E61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bject 31">
            <a:extLst>
              <a:ext uri="{FF2B5EF4-FFF2-40B4-BE49-F238E27FC236}">
                <a16:creationId xmlns:a16="http://schemas.microsoft.com/office/drawing/2014/main" id="{CDFB9F9B-B5F9-4069-85BA-E89EAA35C43B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5" name="object 31">
            <a:extLst>
              <a:ext uri="{FF2B5EF4-FFF2-40B4-BE49-F238E27FC236}">
                <a16:creationId xmlns:a16="http://schemas.microsoft.com/office/drawing/2014/main" id="{A41A4DE5-5DAA-47CE-8F88-A2622F746824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97EB95C-4C7D-4D89-A76B-075DAF036D79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97" name="Схема 196">
            <a:extLst>
              <a:ext uri="{FF2B5EF4-FFF2-40B4-BE49-F238E27FC236}">
                <a16:creationId xmlns:a16="http://schemas.microsoft.com/office/drawing/2014/main" id="{B4B1991C-296C-40EA-AD9D-0E3F99AB80BD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8" name="TextBox 197">
            <a:extLst>
              <a:ext uri="{FF2B5EF4-FFF2-40B4-BE49-F238E27FC236}">
                <a16:creationId xmlns:a16="http://schemas.microsoft.com/office/drawing/2014/main" id="{6C87083E-058A-4E8E-907B-2AEB5F8E0016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60300603-7972-43BD-81BA-3413E0F8092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48CBBBD-52A7-4385-A4C8-0CF840D2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6" descr="Рабочие ">
            <a:extLst>
              <a:ext uri="{FF2B5EF4-FFF2-40B4-BE49-F238E27FC236}">
                <a16:creationId xmlns:a16="http://schemas.microsoft.com/office/drawing/2014/main" id="{AA886B97-406C-467D-9D61-9C213F9E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object 2">
            <a:extLst>
              <a:ext uri="{FF2B5EF4-FFF2-40B4-BE49-F238E27FC236}">
                <a16:creationId xmlns:a16="http://schemas.microsoft.com/office/drawing/2014/main" id="{D7923C17-50F9-4CBD-BE72-7B87E37690E8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927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628</Words>
  <Application>Microsoft Office PowerPoint</Application>
  <PresentationFormat>Широкоэкранный</PresentationFormat>
  <Paragraphs>164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207</cp:revision>
  <dcterms:created xsi:type="dcterms:W3CDTF">2024-07-25T07:55:13Z</dcterms:created>
  <dcterms:modified xsi:type="dcterms:W3CDTF">2025-04-27T12:11:00Z</dcterms:modified>
</cp:coreProperties>
</file>