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60" r:id="rId4"/>
    <p:sldId id="21474796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6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7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6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7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diagramData" Target="../diagrams/data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19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DFFE19E0-EE5A-43E1-B53A-29557FD28FE2}"/>
              </a:ext>
            </a:extLst>
          </p:cNvPr>
          <p:cNvSpPr/>
          <p:nvPr/>
        </p:nvSpPr>
        <p:spPr>
          <a:xfrm>
            <a:off x="4533263" y="897302"/>
            <a:ext cx="7506337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73" name="object 5">
            <a:extLst>
              <a:ext uri="{FF2B5EF4-FFF2-40B4-BE49-F238E27FC236}">
                <a16:creationId xmlns:a16="http://schemas.microsoft.com/office/drawing/2014/main" id="{46F865E5-ABF5-493B-8DDA-02CF6A8045E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74" name="object 6">
              <a:extLst>
                <a:ext uri="{FF2B5EF4-FFF2-40B4-BE49-F238E27FC236}">
                  <a16:creationId xmlns:a16="http://schemas.microsoft.com/office/drawing/2014/main" id="{D2DA0608-60F5-4002-9B29-D8D32280E64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C0316D21-5792-481D-84D2-FBE860A50BA6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827589" y="210645"/>
            <a:ext cx="563241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agricultural machinery production  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58673" y="1260218"/>
            <a:ext cx="2359577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Agricultural 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machinery production 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4974" y="1184755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071321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499" y="2091570"/>
            <a:ext cx="1311979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Development of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body design and determination of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materials for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0459" y="2248718"/>
            <a:ext cx="128869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Details with </a:t>
            </a:r>
            <a:b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exact dimensions are stamped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66616" y="2088841"/>
            <a:ext cx="1566931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Assembly and verification of all materials and components for compatibility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06514" y="2350921"/>
            <a:ext cx="122861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Testing and quality control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904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372065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37271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sizes and design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07754" y="4433793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16089" y="3650073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0" y="4181814"/>
            <a:ext cx="3165475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14635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46539"/>
            <a:ext cx="704664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facility with production capacity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15 000 pieces of agricultural machines and components per year 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3" y="1776515"/>
            <a:ext cx="647793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process of agricultural machines and components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26103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3742628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6137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C39F26-4C3F-4751-A2DD-DA09C28153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2000">
                        <a14:foregroundMark x1="51800" y1="29907" x2="52100" y2="30093"/>
                        <a14:foregroundMark x1="48600" y1="39630" x2="48600" y2="39630"/>
                        <a14:foregroundMark x1="23400" y1="41944" x2="23400" y2="41944"/>
                        <a14:foregroundMark x1="20800" y1="48519" x2="20800" y2="48519"/>
                        <a14:foregroundMark x1="12300" y1="50648" x2="12300" y2="50648"/>
                        <a14:foregroundMark x1="22000" y1="56574" x2="22000" y2="56574"/>
                        <a14:foregroundMark x1="32100" y1="47407" x2="32100" y2="47407"/>
                        <a14:foregroundMark x1="57000" y1="45833" x2="57000" y2="45833"/>
                        <a14:foregroundMark x1="79500" y1="40926" x2="79500" y2="40926"/>
                        <a14:foregroundMark x1="86400" y1="49537" x2="86400" y2="49537"/>
                        <a14:foregroundMark x1="92000" y1="49815" x2="92000" y2="49815"/>
                        <a14:foregroundMark x1="83000" y1="50463" x2="83000" y2="50463"/>
                        <a14:foregroundMark x1="80300" y1="57130" x2="80300" y2="57130"/>
                        <a14:foregroundMark x1="78200" y1="59444" x2="78200" y2="59444"/>
                        <a14:foregroundMark x1="75900" y1="53889" x2="75900" y2="53889"/>
                        <a14:foregroundMark x1="74700" y1="59630" x2="74700" y2="59630"/>
                        <a14:foregroundMark x1="71400" y1="59444" x2="71400" y2="59444"/>
                        <a14:foregroundMark x1="68200" y1="61667" x2="68200" y2="61667"/>
                        <a14:foregroundMark x1="64500" y1="59630" x2="64500" y2="59630"/>
                        <a14:foregroundMark x1="62300" y1="53704" x2="62300" y2="53704"/>
                        <a14:foregroundMark x1="61500" y1="61852" x2="61500" y2="61852"/>
                        <a14:foregroundMark x1="58300" y1="60185" x2="58300" y2="60185"/>
                        <a14:foregroundMark x1="52700" y1="58056" x2="52700" y2="58056"/>
                        <a14:foregroundMark x1="50300" y1="59907" x2="50300" y2="59907"/>
                        <a14:foregroundMark x1="45800" y1="57778" x2="45800" y2="57778"/>
                        <a14:foregroundMark x1="44100" y1="60185" x2="44100" y2="60185"/>
                        <a14:foregroundMark x1="38800" y1="58056" x2="38800" y2="58056"/>
                        <a14:foregroundMark x1="37800" y1="60278" x2="37800" y2="60278"/>
                        <a14:foregroundMark x1="32100" y1="58519" x2="32100" y2="58519"/>
                        <a14:foregroundMark x1="27800" y1="56944" x2="27800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29" y="4232137"/>
            <a:ext cx="497788" cy="637296"/>
          </a:xfrm>
          <a:prstGeom prst="rect">
            <a:avLst/>
          </a:prstGeom>
        </p:spPr>
      </p:pic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076473" y="50956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agricultural machines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C21B189-CD10-46B9-9872-856154B2A174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8716FF8-C867-4229-AF02-A4301EAF398E}"/>
              </a:ext>
            </a:extLst>
          </p:cNvPr>
          <p:cNvSpPr/>
          <p:nvPr/>
        </p:nvSpPr>
        <p:spPr>
          <a:xfrm>
            <a:off x="531808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85D64A1-AA4F-4EDC-9E65-4D26EB09E484}"/>
              </a:ext>
            </a:extLst>
          </p:cNvPr>
          <p:cNvSpPr/>
          <p:nvPr/>
        </p:nvSpPr>
        <p:spPr>
          <a:xfrm>
            <a:off x="5243010" y="6082512"/>
            <a:ext cx="12843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5</a:t>
            </a:r>
            <a:r>
              <a:rPr lang="ru-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,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0 </a:t>
            </a:r>
            <a:r>
              <a:rPr lang="en-US" sz="110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pieces</a:t>
            </a:r>
            <a:endParaRPr lang="uz-Cyrl-UZ" sz="11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6837462" y="6072988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211,8 USD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8286669" y="6069274"/>
            <a:ext cx="1130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72,5 USD </a:t>
            </a:r>
            <a:r>
              <a:rPr lang="en-US" sz="110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70269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845021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9741536" y="55677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24">
            <a:extLst>
              <a:ext uri="{FF2B5EF4-FFF2-40B4-BE49-F238E27FC236}">
                <a16:creationId xmlns:a16="http://schemas.microsoft.com/office/drawing/2014/main" id="{B6E378B5-CFB9-4FBE-8258-9EE0BCFE90F4}"/>
              </a:ext>
            </a:extLst>
          </p:cNvPr>
          <p:cNvSpPr txBox="1"/>
          <p:nvPr/>
        </p:nvSpPr>
        <p:spPr>
          <a:xfrm>
            <a:off x="318748" y="554369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7" name="Схема 66">
            <a:extLst>
              <a:ext uri="{FF2B5EF4-FFF2-40B4-BE49-F238E27FC236}">
                <a16:creationId xmlns:a16="http://schemas.microsoft.com/office/drawing/2014/main" id="{46A4A84F-501B-4EB1-9F3B-EC8946BDD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913916"/>
              </p:ext>
            </p:extLst>
          </p:nvPr>
        </p:nvGraphicFramePr>
        <p:xfrm>
          <a:off x="223226" y="3694393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8" name="object 38">
            <a:extLst>
              <a:ext uri="{FF2B5EF4-FFF2-40B4-BE49-F238E27FC236}">
                <a16:creationId xmlns:a16="http://schemas.microsoft.com/office/drawing/2014/main" id="{4D20DA4F-7D98-4E0B-9654-5690A270184F}"/>
              </a:ext>
            </a:extLst>
          </p:cNvPr>
          <p:cNvSpPr/>
          <p:nvPr/>
        </p:nvSpPr>
        <p:spPr>
          <a:xfrm>
            <a:off x="8424602" y="425517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0" name="Picture 6" descr="Рабочие ">
            <a:extLst>
              <a:ext uri="{FF2B5EF4-FFF2-40B4-BE49-F238E27FC236}">
                <a16:creationId xmlns:a16="http://schemas.microsoft.com/office/drawing/2014/main" id="{2356EFEA-8286-4FB1-8324-E5AA12C1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7054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38">
            <a:extLst>
              <a:ext uri="{FF2B5EF4-FFF2-40B4-BE49-F238E27FC236}">
                <a16:creationId xmlns:a16="http://schemas.microsoft.com/office/drawing/2014/main" id="{1F2F95B4-9588-4673-A544-557F714ACF9E}"/>
              </a:ext>
            </a:extLst>
          </p:cNvPr>
          <p:cNvSpPr/>
          <p:nvPr/>
        </p:nvSpPr>
        <p:spPr>
          <a:xfrm>
            <a:off x="8424602" y="3558126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1" name="Picture 8" descr="Рынок ">
            <a:extLst>
              <a:ext uri="{FF2B5EF4-FFF2-40B4-BE49-F238E27FC236}">
                <a16:creationId xmlns:a16="http://schemas.microsoft.com/office/drawing/2014/main" id="{9EB2F6EB-A6BE-4996-8CDD-04D72CE6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70" y="3577691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45A95897-96B5-4F4E-A663-F780600405F1}"/>
              </a:ext>
            </a:extLst>
          </p:cNvPr>
          <p:cNvSpPr txBox="1"/>
          <p:nvPr/>
        </p:nvSpPr>
        <p:spPr>
          <a:xfrm>
            <a:off x="300992" y="1984519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E449702-4055-4F80-BBE4-93133799022C}"/>
              </a:ext>
            </a:extLst>
          </p:cNvPr>
          <p:cNvSpPr/>
          <p:nvPr/>
        </p:nvSpPr>
        <p:spPr>
          <a:xfrm>
            <a:off x="9715950" y="6082512"/>
            <a:ext cx="12843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</a:t>
            </a:r>
            <a:r>
              <a:rPr lang="ru-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,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 </a:t>
            </a:r>
            <a:r>
              <a:rPr lang="en-US" sz="110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pieces</a:t>
            </a:r>
            <a:endParaRPr lang="uz-Cyrl-UZ" sz="11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11E4C1C-2A68-43E5-99BD-B3FD56AA179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71691"/>
              </p:ext>
            </p:extLst>
          </p:nvPr>
        </p:nvGraphicFramePr>
        <p:xfrm>
          <a:off x="184849" y="21558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1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Netherlands</a:t>
                      </a: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France</a:t>
                      </a: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20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12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561070" y="1663114"/>
            <a:ext cx="11890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agricultural </a:t>
            </a:r>
            <a:b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machines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78785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7622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lang="ru-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61730" y="1655934"/>
            <a:ext cx="131445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of agricultural machinery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7F199B-242C-4D7A-A1BA-C894E1E7D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5" y="3616028"/>
            <a:ext cx="142390" cy="124839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14129"/>
            <a:ext cx="970104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5130" y="2773294"/>
            <a:ext cx="454640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3" y="3046037"/>
            <a:ext cx="379681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5130" y="3588364"/>
            <a:ext cx="140066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3455" y="2213973"/>
            <a:ext cx="239945" cy="1332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3638" y="3045999"/>
            <a:ext cx="624713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1144" y="2214563"/>
            <a:ext cx="824230" cy="12761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1038" y="3566553"/>
            <a:ext cx="212450" cy="15605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020" y="4142854"/>
            <a:ext cx="142293" cy="136117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8631" y="2201274"/>
            <a:ext cx="365282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6942" y="3873098"/>
            <a:ext cx="210914" cy="1355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7441" y="3566512"/>
            <a:ext cx="435930" cy="156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532482"/>
            <a:ext cx="6561503" cy="2089867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agricultural machinery production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Incentives: Free economic  zones offer tax breaks on land, CIT, water.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Free Trade Agreements: CIS Free Trade Agreement, GSP+ 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4C17E0-1EEB-4267-8624-44505F077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0" y="3064286"/>
            <a:ext cx="165437" cy="137159"/>
          </a:xfrm>
          <a:prstGeom prst="rect">
            <a:avLst/>
          </a:prstGeom>
        </p:spPr>
      </p:pic>
      <p:sp>
        <p:nvSpPr>
          <p:cNvPr id="131" name="object 20">
            <a:extLst>
              <a:ext uri="{FF2B5EF4-FFF2-40B4-BE49-F238E27FC236}">
                <a16:creationId xmlns:a16="http://schemas.microsoft.com/office/drawing/2014/main" id="{7A72EEDE-8052-47C4-833C-717D41549CD2}"/>
              </a:ext>
            </a:extLst>
          </p:cNvPr>
          <p:cNvSpPr/>
          <p:nvPr/>
        </p:nvSpPr>
        <p:spPr>
          <a:xfrm>
            <a:off x="5468163" y="2773072"/>
            <a:ext cx="435930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F006B280-62B2-4649-85CC-B34ACDBB6152}"/>
              </a:ext>
            </a:extLst>
          </p:cNvPr>
          <p:cNvSpPr/>
          <p:nvPr/>
        </p:nvSpPr>
        <p:spPr>
          <a:xfrm>
            <a:off x="1517194" y="3313829"/>
            <a:ext cx="18501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4951A051-D282-4470-96C7-51F7E0C44DCD}"/>
              </a:ext>
            </a:extLst>
          </p:cNvPr>
          <p:cNvSpPr/>
          <p:nvPr/>
        </p:nvSpPr>
        <p:spPr>
          <a:xfrm>
            <a:off x="5467463" y="3306238"/>
            <a:ext cx="780937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8A87FC1E-52C9-4F28-8BC1-F2E9CFDB5DC2}"/>
              </a:ext>
            </a:extLst>
          </p:cNvPr>
          <p:cNvSpPr/>
          <p:nvPr/>
        </p:nvSpPr>
        <p:spPr>
          <a:xfrm>
            <a:off x="1517905" y="2488851"/>
            <a:ext cx="527569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329F2961-0BD9-4393-8A66-B6186C0F0924}"/>
              </a:ext>
            </a:extLst>
          </p:cNvPr>
          <p:cNvSpPr/>
          <p:nvPr/>
        </p:nvSpPr>
        <p:spPr>
          <a:xfrm>
            <a:off x="2833456" y="3588363"/>
            <a:ext cx="738420" cy="13272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A83D78DC-68C5-4279-9D9B-00D254604505}"/>
              </a:ext>
            </a:extLst>
          </p:cNvPr>
          <p:cNvSpPr/>
          <p:nvPr/>
        </p:nvSpPr>
        <p:spPr>
          <a:xfrm>
            <a:off x="4152340" y="3035069"/>
            <a:ext cx="578712" cy="1371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FE70162A-56F4-4777-BBD2-C9F429EFDA4E}"/>
              </a:ext>
            </a:extLst>
          </p:cNvPr>
          <p:cNvSpPr/>
          <p:nvPr/>
        </p:nvSpPr>
        <p:spPr>
          <a:xfrm>
            <a:off x="5468873" y="3045999"/>
            <a:ext cx="997042" cy="121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DF3738E8-E353-4325-B181-F445D6E74837}"/>
              </a:ext>
            </a:extLst>
          </p:cNvPr>
          <p:cNvSpPr/>
          <p:nvPr/>
        </p:nvSpPr>
        <p:spPr>
          <a:xfrm>
            <a:off x="1515130" y="3866685"/>
            <a:ext cx="103458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78AD1-5AB5-4FBF-B226-41B9BF55C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3" y="2196550"/>
            <a:ext cx="142293" cy="142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3FA9A0-FE84-417E-AE90-84B9F4EB5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2" y="3338728"/>
            <a:ext cx="142293" cy="142293"/>
          </a:xfrm>
          <a:prstGeom prst="rect">
            <a:avLst/>
          </a:prstGeom>
        </p:spPr>
      </p:pic>
      <p:sp>
        <p:nvSpPr>
          <p:cNvPr id="151" name="object 20">
            <a:extLst>
              <a:ext uri="{FF2B5EF4-FFF2-40B4-BE49-F238E27FC236}">
                <a16:creationId xmlns:a16="http://schemas.microsoft.com/office/drawing/2014/main" id="{9554E5F9-4667-4C75-8F6E-C7EC027DE4B7}"/>
              </a:ext>
            </a:extLst>
          </p:cNvPr>
          <p:cNvSpPr/>
          <p:nvPr/>
        </p:nvSpPr>
        <p:spPr>
          <a:xfrm>
            <a:off x="2833455" y="2778440"/>
            <a:ext cx="344537" cy="1244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8F157C7C-94F4-4E50-914F-7526D88ECDFB}"/>
              </a:ext>
            </a:extLst>
          </p:cNvPr>
          <p:cNvSpPr/>
          <p:nvPr/>
        </p:nvSpPr>
        <p:spPr>
          <a:xfrm>
            <a:off x="2833638" y="3320699"/>
            <a:ext cx="344537" cy="133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01605" y="219083"/>
            <a:ext cx="913683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ru-RU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agricultural machinery production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A8ED4-3C64-48A5-A558-A43F886DDB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" y="2497023"/>
            <a:ext cx="148249" cy="1482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155FE2-9832-43D5-9ED2-1795C6CFFF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9" y="2775759"/>
            <a:ext cx="142293" cy="136117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757F0B67-E3E9-4397-9729-BAA5A6EC7555}"/>
              </a:ext>
            </a:extLst>
          </p:cNvPr>
          <p:cNvSpPr/>
          <p:nvPr/>
        </p:nvSpPr>
        <p:spPr>
          <a:xfrm>
            <a:off x="2838792" y="2479247"/>
            <a:ext cx="107418" cy="14824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A125345D-8C2D-4519-BB88-6BF7EDEB627C}"/>
              </a:ext>
            </a:extLst>
          </p:cNvPr>
          <p:cNvSpPr/>
          <p:nvPr/>
        </p:nvSpPr>
        <p:spPr>
          <a:xfrm>
            <a:off x="2833455" y="3865677"/>
            <a:ext cx="792267" cy="1469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F18AF080-33D0-4604-99C4-83E5851F3270}"/>
              </a:ext>
            </a:extLst>
          </p:cNvPr>
          <p:cNvSpPr/>
          <p:nvPr/>
        </p:nvSpPr>
        <p:spPr>
          <a:xfrm>
            <a:off x="4148529" y="2489507"/>
            <a:ext cx="582523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1C48E5D-2CF6-4BC3-A605-6699369262B8}"/>
              </a:ext>
            </a:extLst>
          </p:cNvPr>
          <p:cNvSpPr/>
          <p:nvPr/>
        </p:nvSpPr>
        <p:spPr>
          <a:xfrm>
            <a:off x="4153338" y="2773294"/>
            <a:ext cx="463111" cy="1285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AAA97C71-D653-4333-9EF9-C4FD23845DF0}"/>
              </a:ext>
            </a:extLst>
          </p:cNvPr>
          <p:cNvSpPr/>
          <p:nvPr/>
        </p:nvSpPr>
        <p:spPr>
          <a:xfrm>
            <a:off x="4153339" y="3306512"/>
            <a:ext cx="361511" cy="1468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4E1CF696-BB45-4FDB-A2FA-2DAA6994466B}"/>
              </a:ext>
            </a:extLst>
          </p:cNvPr>
          <p:cNvSpPr/>
          <p:nvPr/>
        </p:nvSpPr>
        <p:spPr>
          <a:xfrm>
            <a:off x="4158657" y="3870930"/>
            <a:ext cx="14188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2FDB9FA5-8BE1-4D17-A338-A5956C6CB39F}"/>
              </a:ext>
            </a:extLst>
          </p:cNvPr>
          <p:cNvSpPr/>
          <p:nvPr/>
        </p:nvSpPr>
        <p:spPr>
          <a:xfrm>
            <a:off x="5465534" y="2491924"/>
            <a:ext cx="678091" cy="134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DDDFDBD3-8345-464B-B7C2-F67D3FAFD9F2}"/>
              </a:ext>
            </a:extLst>
          </p:cNvPr>
          <p:cNvSpPr/>
          <p:nvPr/>
        </p:nvSpPr>
        <p:spPr>
          <a:xfrm>
            <a:off x="4152626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EA765836-F045-4C4A-AA88-4F5D453F20C3}"/>
              </a:ext>
            </a:extLst>
          </p:cNvPr>
          <p:cNvSpPr/>
          <p:nvPr/>
        </p:nvSpPr>
        <p:spPr>
          <a:xfrm>
            <a:off x="5470749" y="4142855"/>
            <a:ext cx="210914" cy="1497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11" name="Схема 110">
            <a:extLst>
              <a:ext uri="{FF2B5EF4-FFF2-40B4-BE49-F238E27FC236}">
                <a16:creationId xmlns:a16="http://schemas.microsoft.com/office/drawing/2014/main" id="{CE295159-2EFD-47BB-8D5E-E195F0BF9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97360"/>
              </p:ext>
            </p:extLst>
          </p:nvPr>
        </p:nvGraphicFramePr>
        <p:xfrm>
          <a:off x="723858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C6B04C46-E5BD-46AF-B508-A5B69B6A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4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485C139C-0F8C-45A3-844C-FEC1CC5D11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6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3D4ADD2B-F748-4629-B448-C8F658AC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object 2">
            <a:extLst>
              <a:ext uri="{FF2B5EF4-FFF2-40B4-BE49-F238E27FC236}">
                <a16:creationId xmlns:a16="http://schemas.microsoft.com/office/drawing/2014/main" id="{CCD16EFA-34CC-463D-BC7D-D17C994DB641}"/>
              </a:ext>
            </a:extLst>
          </p:cNvPr>
          <p:cNvSpPr/>
          <p:nvPr/>
        </p:nvSpPr>
        <p:spPr>
          <a:xfrm>
            <a:off x="7079699" y="21198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9F37A53-DC3F-4C2B-B60E-A02F5EBCDFE0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id="{99ECC043-25BE-49B3-8478-B23E35D55818}"/>
              </a:ext>
            </a:extLst>
          </p:cNvPr>
          <p:cNvSpPr/>
          <p:nvPr/>
        </p:nvSpPr>
        <p:spPr>
          <a:xfrm>
            <a:off x="9552517" y="1306581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8D958D3A-392F-48D7-9C23-89EDBDE2C36D}"/>
              </a:ext>
            </a:extLst>
          </p:cNvPr>
          <p:cNvSpPr/>
          <p:nvPr/>
        </p:nvSpPr>
        <p:spPr>
          <a:xfrm>
            <a:off x="7029685" y="1306581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bject 31">
            <a:extLst>
              <a:ext uri="{FF2B5EF4-FFF2-40B4-BE49-F238E27FC236}">
                <a16:creationId xmlns:a16="http://schemas.microsoft.com/office/drawing/2014/main" id="{7175D9AC-75AC-4879-A777-D015AA726FF0}"/>
              </a:ext>
            </a:extLst>
          </p:cNvPr>
          <p:cNvSpPr txBox="1"/>
          <p:nvPr/>
        </p:nvSpPr>
        <p:spPr>
          <a:xfrm>
            <a:off x="7837377" y="119491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4" name="object 31">
            <a:extLst>
              <a:ext uri="{FF2B5EF4-FFF2-40B4-BE49-F238E27FC236}">
                <a16:creationId xmlns:a16="http://schemas.microsoft.com/office/drawing/2014/main" id="{2C06A37B-5E96-472D-83FD-339AA1B57CEE}"/>
              </a:ext>
            </a:extLst>
          </p:cNvPr>
          <p:cNvSpPr txBox="1"/>
          <p:nvPr/>
        </p:nvSpPr>
        <p:spPr>
          <a:xfrm>
            <a:off x="10398970" y="11853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2782A21-4842-4AAB-81EA-36FDC717FE2F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machinery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26" name="Graphic 4">
            <a:extLst>
              <a:ext uri="{FF2B5EF4-FFF2-40B4-BE49-F238E27FC236}">
                <a16:creationId xmlns:a16="http://schemas.microsoft.com/office/drawing/2014/main" id="{D099E512-07D9-473E-A00A-15A30ADBFE3B}"/>
              </a:ext>
            </a:extLst>
          </p:cNvPr>
          <p:cNvGrpSpPr/>
          <p:nvPr/>
        </p:nvGrpSpPr>
        <p:grpSpPr>
          <a:xfrm>
            <a:off x="8092639" y="226886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27" name="Freeform: Shape 6">
              <a:extLst>
                <a:ext uri="{FF2B5EF4-FFF2-40B4-BE49-F238E27FC236}">
                  <a16:creationId xmlns:a16="http://schemas.microsoft.com/office/drawing/2014/main" id="{49216ED2-A93B-450D-8F21-E665C4170FE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8" name="Freeform: Shape 7">
              <a:extLst>
                <a:ext uri="{FF2B5EF4-FFF2-40B4-BE49-F238E27FC236}">
                  <a16:creationId xmlns:a16="http://schemas.microsoft.com/office/drawing/2014/main" id="{EC240DD3-875B-4015-90E7-D1B1294273F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9" name="Freeform: Shape 8">
              <a:extLst>
                <a:ext uri="{FF2B5EF4-FFF2-40B4-BE49-F238E27FC236}">
                  <a16:creationId xmlns:a16="http://schemas.microsoft.com/office/drawing/2014/main" id="{B2F7ACDC-3A80-4412-9D77-B6E7D25FF0E7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0" name="Freeform: Shape 9">
              <a:extLst>
                <a:ext uri="{FF2B5EF4-FFF2-40B4-BE49-F238E27FC236}">
                  <a16:creationId xmlns:a16="http://schemas.microsoft.com/office/drawing/2014/main" id="{707CFB88-C31E-40A2-BE8F-A0BC43254FC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1" name="Freeform: Shape 10">
              <a:extLst>
                <a:ext uri="{FF2B5EF4-FFF2-40B4-BE49-F238E27FC236}">
                  <a16:creationId xmlns:a16="http://schemas.microsoft.com/office/drawing/2014/main" id="{A420588C-4E86-4C46-ADB4-B6498415AFB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2" name="Freeform: Shape 11">
              <a:extLst>
                <a:ext uri="{FF2B5EF4-FFF2-40B4-BE49-F238E27FC236}">
                  <a16:creationId xmlns:a16="http://schemas.microsoft.com/office/drawing/2014/main" id="{AA035DEE-085C-4B21-A881-FA572BECFF8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3" name="Freeform: Shape 12">
              <a:extLst>
                <a:ext uri="{FF2B5EF4-FFF2-40B4-BE49-F238E27FC236}">
                  <a16:creationId xmlns:a16="http://schemas.microsoft.com/office/drawing/2014/main" id="{1E75F573-5C3E-4199-8A8D-6A0BCA86FC53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4" name="Freeform: Shape 13">
              <a:extLst>
                <a:ext uri="{FF2B5EF4-FFF2-40B4-BE49-F238E27FC236}">
                  <a16:creationId xmlns:a16="http://schemas.microsoft.com/office/drawing/2014/main" id="{07C3D50D-3659-454C-A2FB-FAA614DE8B4A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5" name="Freeform: Shape 14">
              <a:extLst>
                <a:ext uri="{FF2B5EF4-FFF2-40B4-BE49-F238E27FC236}">
                  <a16:creationId xmlns:a16="http://schemas.microsoft.com/office/drawing/2014/main" id="{C32C6DB7-FF1D-4F4C-9B94-EA9C43832A3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6" name="Freeform: Shape 15">
              <a:extLst>
                <a:ext uri="{FF2B5EF4-FFF2-40B4-BE49-F238E27FC236}">
                  <a16:creationId xmlns:a16="http://schemas.microsoft.com/office/drawing/2014/main" id="{6641CE92-FA44-4F69-9F33-B5728917FA3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7" name="Freeform: Shape 16">
              <a:extLst>
                <a:ext uri="{FF2B5EF4-FFF2-40B4-BE49-F238E27FC236}">
                  <a16:creationId xmlns:a16="http://schemas.microsoft.com/office/drawing/2014/main" id="{7B53EE7D-8551-40E4-B4B3-6A85018C5C9D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8" name="Freeform: Shape 17">
              <a:extLst>
                <a:ext uri="{FF2B5EF4-FFF2-40B4-BE49-F238E27FC236}">
                  <a16:creationId xmlns:a16="http://schemas.microsoft.com/office/drawing/2014/main" id="{B6B75838-FD62-43D0-9966-EB310CB2457F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9" name="Freeform: Shape 18">
              <a:extLst>
                <a:ext uri="{FF2B5EF4-FFF2-40B4-BE49-F238E27FC236}">
                  <a16:creationId xmlns:a16="http://schemas.microsoft.com/office/drawing/2014/main" id="{1EE228E5-B703-40AB-8476-11F90A1A63CD}"/>
                </a:ext>
              </a:extLst>
            </p:cNvPr>
            <p:cNvSpPr/>
            <p:nvPr/>
          </p:nvSpPr>
          <p:spPr>
            <a:xfrm>
              <a:off x="8358187" y="2885640"/>
              <a:ext cx="1441131" cy="1513004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40" name="Freeform: Shape 19">
              <a:extLst>
                <a:ext uri="{FF2B5EF4-FFF2-40B4-BE49-F238E27FC236}">
                  <a16:creationId xmlns:a16="http://schemas.microsoft.com/office/drawing/2014/main" id="{09B748B9-294B-40E0-A5C3-22DE9538EDA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1" name="Freeform: Shape 20">
              <a:extLst>
                <a:ext uri="{FF2B5EF4-FFF2-40B4-BE49-F238E27FC236}">
                  <a16:creationId xmlns:a16="http://schemas.microsoft.com/office/drawing/2014/main" id="{F4DA6E85-40E8-4224-BBE0-EC68849AF339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2" name="Freeform: Shape 21">
              <a:extLst>
                <a:ext uri="{FF2B5EF4-FFF2-40B4-BE49-F238E27FC236}">
                  <a16:creationId xmlns:a16="http://schemas.microsoft.com/office/drawing/2014/main" id="{D83EE2E9-A118-4C57-8622-133898D34B7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3" name="Freeform: Shape 22">
              <a:extLst>
                <a:ext uri="{FF2B5EF4-FFF2-40B4-BE49-F238E27FC236}">
                  <a16:creationId xmlns:a16="http://schemas.microsoft.com/office/drawing/2014/main" id="{DCB34720-1E68-49CB-9E53-6E6903D459AB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44" name="Table 24">
            <a:extLst>
              <a:ext uri="{FF2B5EF4-FFF2-40B4-BE49-F238E27FC236}">
                <a16:creationId xmlns:a16="http://schemas.microsoft.com/office/drawing/2014/main" id="{1EDD0D01-D448-4F4D-B5FE-677CCB93D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9120"/>
              </p:ext>
            </p:extLst>
          </p:nvPr>
        </p:nvGraphicFramePr>
        <p:xfrm>
          <a:off x="7099573" y="336091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Kashkadarya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28 570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3,08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45" name="Rectangle 21">
            <a:extLst>
              <a:ext uri="{FF2B5EF4-FFF2-40B4-BE49-F238E27FC236}">
                <a16:creationId xmlns:a16="http://schemas.microsoft.com/office/drawing/2014/main" id="{DC7FD8DD-9927-444D-9F28-7F07C35781CD}"/>
              </a:ext>
            </a:extLst>
          </p:cNvPr>
          <p:cNvSpPr/>
          <p:nvPr/>
        </p:nvSpPr>
        <p:spPr>
          <a:xfrm>
            <a:off x="10174232" y="245156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noProof="1">
                <a:solidFill>
                  <a:srgbClr val="00425F"/>
                </a:solidFill>
                <a:latin typeface="Montserrat" pitchFamily="2" charset="-52"/>
              </a:rPr>
              <a:t>Kashkadarya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246" name="Connector: Elbow 26">
            <a:extLst>
              <a:ext uri="{FF2B5EF4-FFF2-40B4-BE49-F238E27FC236}">
                <a16:creationId xmlns:a16="http://schemas.microsoft.com/office/drawing/2014/main" id="{17CA6705-A0D4-478D-8C50-A61265D20A0F}"/>
              </a:ext>
            </a:extLst>
          </p:cNvPr>
          <p:cNvCxnSpPr>
            <a:cxnSpLocks/>
          </p:cNvCxnSpPr>
          <p:nvPr/>
        </p:nvCxnSpPr>
        <p:spPr>
          <a:xfrm rot="5400000">
            <a:off x="9642131" y="3031865"/>
            <a:ext cx="962543" cy="352847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object 2">
            <a:extLst>
              <a:ext uri="{FF2B5EF4-FFF2-40B4-BE49-F238E27FC236}">
                <a16:creationId xmlns:a16="http://schemas.microsoft.com/office/drawing/2014/main" id="{52A67904-E2D2-4534-867B-8F3ECF1D7715}"/>
              </a:ext>
            </a:extLst>
          </p:cNvPr>
          <p:cNvSpPr/>
          <p:nvPr/>
        </p:nvSpPr>
        <p:spPr>
          <a:xfrm>
            <a:off x="7079699" y="42404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56F1614-80F9-4F9B-9226-BA7D6EEC8E51}"/>
              </a:ext>
            </a:extLst>
          </p:cNvPr>
          <p:cNvSpPr txBox="1"/>
          <p:nvPr/>
        </p:nvSpPr>
        <p:spPr>
          <a:xfrm>
            <a:off x="6846450" y="207498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52D433F-0B68-4AD4-B552-8A79AA791A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5" y="3873098"/>
            <a:ext cx="140400" cy="1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347187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4542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649</Words>
  <Application>Microsoft Office PowerPoint</Application>
  <PresentationFormat>Широкоэкранный</PresentationFormat>
  <Paragraphs>164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124</cp:revision>
  <dcterms:created xsi:type="dcterms:W3CDTF">2024-07-25T07:55:13Z</dcterms:created>
  <dcterms:modified xsi:type="dcterms:W3CDTF">2025-04-26T12:19:28Z</dcterms:modified>
</cp:coreProperties>
</file>