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26.jpg" ContentType="image/jpeg"/>
  <Override PartName="/ppt/media/image187.jpg" ContentType="image/jpeg"/>
  <Override PartName="/ppt/media/image34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2" r:id="rId4"/>
    <p:sldMasterId id="2147483678" r:id="rId5"/>
    <p:sldMasterId id="2147483684" r:id="rId6"/>
    <p:sldMasterId id="2147483690" r:id="rId7"/>
    <p:sldMasterId id="2147483708" r:id="rId8"/>
    <p:sldMasterId id="2147483720" r:id="rId9"/>
    <p:sldMasterId id="2147483726" r:id="rId10"/>
    <p:sldMasterId id="2147483741" r:id="rId11"/>
    <p:sldMasterId id="2147483747" r:id="rId12"/>
  </p:sldMasterIdLst>
  <p:notesMasterIdLst>
    <p:notesMasterId r:id="rId30"/>
  </p:notesMasterIdLst>
  <p:sldIdLst>
    <p:sldId id="2147479694" r:id="rId13"/>
    <p:sldId id="2147479664" r:id="rId14"/>
    <p:sldId id="1036" r:id="rId15"/>
    <p:sldId id="2147479665" r:id="rId16"/>
    <p:sldId id="257" r:id="rId17"/>
    <p:sldId id="2147479673" r:id="rId18"/>
    <p:sldId id="2147479676" r:id="rId19"/>
    <p:sldId id="2147479679" r:id="rId20"/>
    <p:sldId id="2147479684" r:id="rId21"/>
    <p:sldId id="2147479687" r:id="rId22"/>
    <p:sldId id="281" r:id="rId23"/>
    <p:sldId id="287" r:id="rId24"/>
    <p:sldId id="2147479692" r:id="rId25"/>
    <p:sldId id="2147479669" r:id="rId26"/>
    <p:sldId id="2147479700" r:id="rId27"/>
    <p:sldId id="2147479701" r:id="rId28"/>
    <p:sldId id="2147479704"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42061-5BEC-47D5-BA30-A84020DEA96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6B79785-6FEA-44E9-8009-3A5015B36541}">
      <dgm:prSet phldrT="[Текст]" custT="1"/>
      <dgm:spPr>
        <a:solidFill>
          <a:srgbClr val="59BDCF"/>
        </a:solidFill>
      </dgm:spPr>
      <dgm:t>
        <a:bodyPr/>
        <a:lstStyle/>
        <a:p>
          <a:r>
            <a:rPr lang="uz-Cyrl-UZ" sz="1200" dirty="0">
              <a:solidFill>
                <a:schemeClr val="bg1"/>
              </a:solidFill>
              <a:latin typeface="Times New Roman" panose="02020603050405020304" pitchFamily="18" charset="0"/>
              <a:cs typeface="Times New Roman" panose="02020603050405020304" pitchFamily="18" charset="0"/>
            </a:rPr>
            <a:t>Солиқ имтеёзлари</a:t>
          </a:r>
          <a:endParaRPr lang="en-US" sz="1200" dirty="0">
            <a:solidFill>
              <a:schemeClr val="bg1"/>
            </a:solidFill>
            <a:latin typeface="Times New Roman" panose="02020603050405020304" pitchFamily="18" charset="0"/>
            <a:cs typeface="Times New Roman" panose="02020603050405020304" pitchFamily="18" charset="0"/>
          </a:endParaRPr>
        </a:p>
      </dgm:t>
    </dgm:pt>
    <dgm:pt modelId="{C2CAE0D2-F976-4FB1-9BDB-E82FABF9BE8B}" type="parTrans" cxnId="{2F1C375A-A050-423C-86E3-32C72EC0E32E}">
      <dgm:prSet/>
      <dgm:spPr/>
      <dgm:t>
        <a:bodyPr/>
        <a:lstStyle/>
        <a:p>
          <a:endParaRPr lang="en-US"/>
        </a:p>
      </dgm:t>
    </dgm:pt>
    <dgm:pt modelId="{974B8F99-FEA9-44DF-8DAE-70B2DBE65315}" type="sibTrans" cxnId="{2F1C375A-A050-423C-86E3-32C72EC0E32E}">
      <dgm:prSet/>
      <dgm:spPr/>
      <dgm:t>
        <a:bodyPr/>
        <a:lstStyle/>
        <a:p>
          <a:endParaRPr lang="en-US"/>
        </a:p>
      </dgm:t>
    </dgm:pt>
    <dgm:pt modelId="{795C57D0-9253-4CCD-9273-5FF3A6C5D9A6}">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3 years</a:t>
          </a:r>
          <a:br>
            <a:rPr lang="en-US" altLang="en-US" sz="1000" b="0" kern="1200" dirty="0">
              <a:solidFill>
                <a:srgbClr val="00425F"/>
              </a:solidFill>
              <a:latin typeface="Montserrat" pitchFamily="2" charset="-52"/>
              <a:ea typeface="+mn-ea"/>
              <a:cs typeface="+mn-cs"/>
            </a:rPr>
          </a:br>
          <a:r>
            <a:rPr lang="uz-Cyrl-UZ" altLang="en-US" sz="1000" b="0" kern="1200" dirty="0">
              <a:solidFill>
                <a:srgbClr val="00425F"/>
              </a:solidFill>
              <a:latin typeface="Montserrat" pitchFamily="2" charset="-52"/>
              <a:ea typeface="+mn-ea"/>
              <a:cs typeface="+mn-cs"/>
            </a:rPr>
            <a:t>(</a:t>
          </a:r>
          <a:r>
            <a:rPr lang="en-US" altLang="en-US" sz="1000" b="0" kern="1200" dirty="0">
              <a:solidFill>
                <a:srgbClr val="00425F"/>
              </a:solidFill>
              <a:latin typeface="Montserrat" pitchFamily="2" charset="-52"/>
              <a:ea typeface="+mn-ea"/>
              <a:cs typeface="+mn-cs"/>
            </a:rPr>
            <a:t>Investment</a:t>
          </a:r>
          <a:endParaRPr lang="uz-Cyrl-UZ" altLang="en-US" sz="1000" b="0" kern="1200" dirty="0">
            <a:solidFill>
              <a:srgbClr val="00425F"/>
            </a:solidFill>
            <a:latin typeface="Montserrat" pitchFamily="2" charset="-52"/>
            <a:ea typeface="+mn-ea"/>
            <a:cs typeface="+mn-cs"/>
          </a:endParaRP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0,3 – </a:t>
          </a:r>
          <a:r>
            <a:rPr lang="uz-Cyrl-UZ" altLang="en-US" sz="1000" b="1" kern="1200" noProof="0" dirty="0">
              <a:solidFill>
                <a:srgbClr val="00425F"/>
              </a:solidFill>
              <a:latin typeface="Montserrat" pitchFamily="2" charset="-52"/>
              <a:ea typeface="+mn-ea"/>
              <a:cs typeface="+mn-cs"/>
            </a:rPr>
            <a:t>3 </a:t>
          </a:r>
          <a:r>
            <a:rPr lang="en-US" altLang="en-US" sz="1000" b="1" kern="1200" noProof="0" dirty="0" err="1">
              <a:solidFill>
                <a:srgbClr val="00425F"/>
              </a:solidFill>
              <a:latin typeface="Montserrat" pitchFamily="2" charset="-52"/>
              <a:ea typeface="+mn-ea"/>
              <a:cs typeface="+mn-cs"/>
            </a:rPr>
            <a:t>mln</a:t>
          </a:r>
          <a:r>
            <a:rPr lang="uz-Cyrl-UZ" altLang="en-US" sz="1000" b="1" kern="1200" noProof="0" dirty="0">
              <a:solidFill>
                <a:srgbClr val="00425F"/>
              </a:solidFill>
              <a:latin typeface="Montserrat" pitchFamily="2" charset="-52"/>
              <a:ea typeface="+mn-ea"/>
              <a:cs typeface="+mn-cs"/>
            </a:rPr>
            <a:t>. </a:t>
          </a:r>
          <a:r>
            <a:rPr lang="en-US" altLang="en-US" sz="1000" kern="1200" dirty="0">
              <a:solidFill>
                <a:srgbClr val="00425F"/>
              </a:solidFill>
              <a:latin typeface="Montserrat" pitchFamily="2" charset="-52"/>
            </a:rPr>
            <a:t>USD</a:t>
          </a:r>
          <a:r>
            <a:rPr lang="uz-Cyrl-UZ" altLang="en-US" sz="1000" kern="1200" dirty="0">
              <a:solidFill>
                <a:srgbClr val="00425F"/>
              </a:solidFill>
              <a:latin typeface="Montserrat" pitchFamily="2" charset="-52"/>
            </a:rPr>
            <a:t>)</a:t>
          </a:r>
          <a:endParaRPr lang="en-US" sz="1000" b="0" kern="1200" dirty="0">
            <a:solidFill>
              <a:srgbClr val="00425F"/>
            </a:solidFill>
            <a:latin typeface="Montserrat" pitchFamily="2" charset="-52"/>
            <a:ea typeface="+mn-ea"/>
            <a:cs typeface="+mn-cs"/>
          </a:endParaRPr>
        </a:p>
      </dgm:t>
    </dgm:pt>
    <dgm:pt modelId="{61AABA27-661C-4B97-97C7-B2F7A446DCE2}" type="parTrans" cxnId="{AE4CB8CF-0366-4868-8E7F-A418AAF4B8B5}">
      <dgm:prSet/>
      <dgm:spPr/>
      <dgm:t>
        <a:bodyPr/>
        <a:lstStyle/>
        <a:p>
          <a:endParaRPr lang="en-US"/>
        </a:p>
      </dgm:t>
    </dgm:pt>
    <dgm:pt modelId="{4231D4F3-E390-4111-B66B-2A1D6BD9D2AF}" type="sibTrans" cxnId="{AE4CB8CF-0366-4868-8E7F-A418AAF4B8B5}">
      <dgm:prSet/>
      <dgm:spPr/>
      <dgm:t>
        <a:bodyPr/>
        <a:lstStyle/>
        <a:p>
          <a:endParaRPr lang="en-US"/>
        </a:p>
      </dgm:t>
    </dgm:pt>
    <dgm:pt modelId="{98969DB6-221D-42C7-BAD1-5D5FE6BDD7AB}">
      <dgm:prSet phldrT="[Текст]" custT="1"/>
      <dgm:spPr>
        <a:solidFill>
          <a:schemeClr val="accent5">
            <a:lumMod val="20000"/>
            <a:lumOff val="80000"/>
          </a:schemeClr>
        </a:solidFill>
      </dgm:spPr>
      <dgm:t>
        <a:bodyPr/>
        <a:lstStyle/>
        <a:p>
          <a:pPr>
            <a:spcAft>
              <a:spcPts val="0"/>
            </a:spcAft>
          </a:pPr>
          <a:r>
            <a:rPr lang="en-US" altLang="en-US" sz="1000" b="1" dirty="0">
              <a:solidFill>
                <a:srgbClr val="00425F"/>
              </a:solidFill>
              <a:latin typeface="Montserrat" pitchFamily="2" charset="-52"/>
            </a:rPr>
            <a:t>5 </a:t>
          </a:r>
          <a:r>
            <a:rPr lang="en-US" altLang="en-US" sz="1000" b="1" dirty="0">
              <a:solidFill>
                <a:srgbClr val="00425F"/>
              </a:solidFill>
              <a:latin typeface="Montserrat" pitchFamily="2" charset="-52"/>
              <a:ea typeface="+mn-ea"/>
              <a:cs typeface="+mn-cs"/>
            </a:rPr>
            <a:t>years</a:t>
          </a:r>
          <a:endParaRPr lang="uz-Cyrl-UZ" altLang="en-US" sz="1000" b="1" dirty="0">
            <a:solidFill>
              <a:srgbClr val="00425F"/>
            </a:solidFill>
            <a:latin typeface="Montserrat" pitchFamily="2" charset="-52"/>
          </a:endParaRPr>
        </a:p>
        <a:p>
          <a:pPr>
            <a:spcAft>
              <a:spcPts val="0"/>
            </a:spcAft>
          </a:pPr>
          <a:r>
            <a:rPr lang="en-US" altLang="en-US" sz="1000" dirty="0">
              <a:solidFill>
                <a:srgbClr val="00425F"/>
              </a:solidFill>
              <a:latin typeface="Montserrat" pitchFamily="2" charset="-52"/>
            </a:rPr>
            <a:t> </a:t>
          </a:r>
          <a:r>
            <a:rPr lang="uz-Cyrl-UZ" altLang="en-US" sz="1000" dirty="0">
              <a:solidFill>
                <a:srgbClr val="00425F"/>
              </a:solidFill>
              <a:latin typeface="Montserrat" pitchFamily="2" charset="-52"/>
            </a:rPr>
            <a:t>(</a:t>
          </a:r>
          <a:r>
            <a:rPr lang="en-US" altLang="en-US" sz="1000" b="0" dirty="0">
              <a:solidFill>
                <a:srgbClr val="00425F"/>
              </a:solidFill>
              <a:latin typeface="Montserrat" pitchFamily="2" charset="-52"/>
              <a:ea typeface="+mn-ea"/>
              <a:cs typeface="+mn-cs"/>
            </a:rPr>
            <a:t>Investment</a:t>
          </a:r>
          <a:r>
            <a:rPr lang="uz-Cyrl-UZ" altLang="en-US" sz="1000" dirty="0">
              <a:solidFill>
                <a:srgbClr val="00425F"/>
              </a:solidFill>
              <a:latin typeface="Montserrat" pitchFamily="2" charset="-52"/>
            </a:rPr>
            <a:t> </a:t>
          </a:r>
        </a:p>
        <a:p>
          <a:pPr>
            <a:spcAft>
              <a:spcPts val="0"/>
            </a:spcAft>
          </a:pPr>
          <a:r>
            <a:rPr lang="en-US" altLang="en-US" sz="1000" b="1" dirty="0">
              <a:solidFill>
                <a:srgbClr val="00425F"/>
              </a:solidFill>
              <a:latin typeface="Montserrat" pitchFamily="2" charset="-52"/>
            </a:rPr>
            <a:t>3</a:t>
          </a:r>
          <a:r>
            <a:rPr lang="en-US" altLang="en-US" sz="1000" dirty="0">
              <a:solidFill>
                <a:srgbClr val="00425F"/>
              </a:solidFill>
              <a:latin typeface="Montserrat" pitchFamily="2" charset="-52"/>
            </a:rPr>
            <a:t> – </a:t>
          </a:r>
          <a:r>
            <a:rPr lang="en-US" altLang="en-US" sz="1000" b="1" dirty="0">
              <a:solidFill>
                <a:srgbClr val="00425F"/>
              </a:solidFill>
              <a:latin typeface="Montserrat" pitchFamily="2" charset="-52"/>
            </a:rPr>
            <a:t>5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a:t>
          </a:r>
          <a:r>
            <a:rPr lang="en-US" altLang="en-US" sz="1000" dirty="0">
              <a:solidFill>
                <a:srgbClr val="00425F"/>
              </a:solidFill>
              <a:latin typeface="Montserrat" pitchFamily="2" charset="-52"/>
            </a:rPr>
            <a:t> USD</a:t>
          </a:r>
          <a:r>
            <a:rPr lang="uz-Cyrl-UZ" altLang="en-US" sz="1000" dirty="0">
              <a:solidFill>
                <a:srgbClr val="00425F"/>
              </a:solidFill>
              <a:latin typeface="Montserrat" pitchFamily="2" charset="-52"/>
            </a:rPr>
            <a:t>)</a:t>
          </a:r>
          <a:endParaRPr lang="en-US" sz="1000" b="0" dirty="0"/>
        </a:p>
      </dgm:t>
    </dgm:pt>
    <dgm:pt modelId="{2E342CCF-5578-42AF-957C-0BE351808316}" type="parTrans" cxnId="{4DFE9435-B0BD-40F0-9CCE-BC06C549169E}">
      <dgm:prSet/>
      <dgm:spPr/>
      <dgm:t>
        <a:bodyPr/>
        <a:lstStyle/>
        <a:p>
          <a:endParaRPr lang="en-US"/>
        </a:p>
      </dgm:t>
    </dgm:pt>
    <dgm:pt modelId="{7BDC31EE-98AF-4369-865F-1A652BD8CFC5}" type="sibTrans" cxnId="{4DFE9435-B0BD-40F0-9CCE-BC06C549169E}">
      <dgm:prSet/>
      <dgm:spPr/>
      <dgm:t>
        <a:bodyPr/>
        <a:lstStyle/>
        <a:p>
          <a:endParaRPr lang="en-US"/>
        </a:p>
      </dgm:t>
    </dgm:pt>
    <dgm:pt modelId="{F0B696D2-904F-4BCC-AF3B-B135758869A2}">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dirty="0">
              <a:solidFill>
                <a:srgbClr val="00425F"/>
              </a:solidFill>
              <a:latin typeface="Montserrat" pitchFamily="2" charset="-52"/>
            </a:rPr>
            <a:t>7 </a:t>
          </a:r>
          <a:r>
            <a:rPr lang="en-US" altLang="en-US" sz="1000" b="1" dirty="0">
              <a:solidFill>
                <a:srgbClr val="00425F"/>
              </a:solidFill>
              <a:latin typeface="Montserrat" pitchFamily="2" charset="-52"/>
              <a:ea typeface="+mn-ea"/>
              <a:cs typeface="+mn-cs"/>
            </a:rPr>
            <a:t>years</a:t>
          </a:r>
          <a:r>
            <a:rPr lang="en-US" altLang="en-US" sz="1000" dirty="0">
              <a:solidFill>
                <a:srgbClr val="00425F"/>
              </a:solidFill>
              <a:latin typeface="Montserrat" pitchFamily="2" charset="-52"/>
            </a:rPr>
            <a:t> </a:t>
          </a:r>
          <a:endParaRPr lang="uz-Cyrl-UZ" altLang="en-US" sz="1000" dirty="0">
            <a:solidFill>
              <a:srgbClr val="00425F"/>
            </a:solidFill>
            <a:latin typeface="Montserrat" pitchFamily="2" charset="-52"/>
          </a:endParaRPr>
        </a:p>
        <a:p>
          <a:pPr>
            <a:spcAft>
              <a:spcPts val="0"/>
            </a:spcAft>
          </a:pPr>
          <a:r>
            <a:rPr lang="uz-Cyrl-UZ" altLang="en-US" sz="1000" dirty="0">
              <a:solidFill>
                <a:srgbClr val="00425F"/>
              </a:solidFill>
              <a:latin typeface="Montserrat" pitchFamily="2" charset="-52"/>
            </a:rPr>
            <a:t>(</a:t>
          </a:r>
          <a:r>
            <a:rPr lang="en-US" altLang="en-US" sz="1000" b="0" dirty="0">
              <a:solidFill>
                <a:srgbClr val="00425F"/>
              </a:solidFill>
              <a:latin typeface="Montserrat" pitchFamily="2" charset="-52"/>
              <a:ea typeface="+mn-ea"/>
              <a:cs typeface="+mn-cs"/>
            </a:rPr>
            <a:t>Investment</a:t>
          </a:r>
          <a:endParaRPr lang="uz-Cyrl-UZ" altLang="en-US" sz="1000" dirty="0">
            <a:solidFill>
              <a:srgbClr val="00425F"/>
            </a:solidFill>
            <a:latin typeface="Montserrat" pitchFamily="2" charset="-52"/>
          </a:endParaRPr>
        </a:p>
        <a:p>
          <a:pPr>
            <a:spcAft>
              <a:spcPts val="0"/>
            </a:spcAft>
          </a:pPr>
          <a:r>
            <a:rPr lang="en-US" altLang="en-US" sz="1000" dirty="0">
              <a:solidFill>
                <a:srgbClr val="00425F"/>
              </a:solidFill>
              <a:latin typeface="Montserrat" pitchFamily="2" charset="-52"/>
            </a:rPr>
            <a:t> </a:t>
          </a:r>
          <a:r>
            <a:rPr lang="en-US" altLang="en-US" sz="1000" b="1" dirty="0">
              <a:solidFill>
                <a:srgbClr val="00425F"/>
              </a:solidFill>
              <a:latin typeface="Montserrat" pitchFamily="2" charset="-52"/>
            </a:rPr>
            <a:t>5</a:t>
          </a:r>
          <a:r>
            <a:rPr lang="en-US" altLang="en-US" sz="1000" dirty="0">
              <a:solidFill>
                <a:srgbClr val="00425F"/>
              </a:solidFill>
              <a:latin typeface="Montserrat" pitchFamily="2" charset="-52"/>
            </a:rPr>
            <a:t> – </a:t>
          </a:r>
          <a:r>
            <a:rPr lang="en-US" altLang="en-US" sz="1000" b="1" dirty="0">
              <a:solidFill>
                <a:srgbClr val="00425F"/>
              </a:solidFill>
              <a:latin typeface="Montserrat" pitchFamily="2" charset="-52"/>
            </a:rPr>
            <a:t>10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 </a:t>
          </a:r>
          <a:r>
            <a:rPr lang="en-US" altLang="en-US" sz="1100" dirty="0">
              <a:solidFill>
                <a:srgbClr val="00425F"/>
              </a:solidFill>
              <a:latin typeface="Montserrat" pitchFamily="2" charset="-52"/>
            </a:rPr>
            <a:t>USD</a:t>
          </a:r>
          <a:r>
            <a:rPr lang="uz-Cyrl-UZ" altLang="en-US" sz="1100" dirty="0">
              <a:solidFill>
                <a:srgbClr val="00425F"/>
              </a:solidFill>
              <a:latin typeface="Montserrat" pitchFamily="2" charset="-52"/>
            </a:rPr>
            <a:t>)</a:t>
          </a:r>
          <a:endParaRPr lang="en-US" sz="1100" dirty="0"/>
        </a:p>
      </dgm:t>
    </dgm:pt>
    <dgm:pt modelId="{6DBB6DF5-0AFB-4F1C-BBC2-31703E49E1A9}" type="parTrans" cxnId="{DB99AC75-4A2A-4B34-A1A0-5948F4A18307}">
      <dgm:prSet/>
      <dgm:spPr/>
      <dgm:t>
        <a:bodyPr/>
        <a:lstStyle/>
        <a:p>
          <a:endParaRPr lang="en-US"/>
        </a:p>
      </dgm:t>
    </dgm:pt>
    <dgm:pt modelId="{B9000015-BB4C-476C-AD76-6D6A1919B721}" type="sibTrans" cxnId="{DB99AC75-4A2A-4B34-A1A0-5948F4A18307}">
      <dgm:prSet/>
      <dgm:spPr/>
      <dgm:t>
        <a:bodyPr/>
        <a:lstStyle/>
        <a:p>
          <a:endParaRPr lang="en-US"/>
        </a:p>
      </dgm:t>
    </dgm:pt>
    <dgm:pt modelId="{23455BE8-05A7-40FB-801E-2ECBCD00B469}">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dirty="0">
              <a:solidFill>
                <a:srgbClr val="00425F"/>
              </a:solidFill>
              <a:latin typeface="Montserrat" pitchFamily="2" charset="-52"/>
            </a:rPr>
            <a:t>10 </a:t>
          </a:r>
          <a:r>
            <a:rPr lang="en-US" altLang="en-US" sz="1000" b="1" dirty="0">
              <a:solidFill>
                <a:srgbClr val="00425F"/>
              </a:solidFill>
              <a:latin typeface="Montserrat" pitchFamily="2" charset="-52"/>
              <a:ea typeface="+mn-ea"/>
              <a:cs typeface="+mn-cs"/>
            </a:rPr>
            <a:t>years</a:t>
          </a:r>
          <a:r>
            <a:rPr lang="en-US" altLang="en-US" sz="1000" dirty="0">
              <a:solidFill>
                <a:srgbClr val="00425F"/>
              </a:solidFill>
              <a:latin typeface="Montserrat" pitchFamily="2" charset="-52"/>
            </a:rPr>
            <a:t> </a:t>
          </a:r>
          <a:endParaRPr lang="uz-Cyrl-UZ" altLang="en-US" sz="1000" dirty="0">
            <a:solidFill>
              <a:srgbClr val="00425F"/>
            </a:solidFill>
            <a:latin typeface="Montserrat" pitchFamily="2" charset="-52"/>
          </a:endParaRPr>
        </a:p>
        <a:p>
          <a:pPr>
            <a:spcAft>
              <a:spcPts val="0"/>
            </a:spcAft>
          </a:pPr>
          <a:r>
            <a:rPr lang="uz-Cyrl-UZ" altLang="en-US" sz="1000" dirty="0">
              <a:solidFill>
                <a:srgbClr val="00425F"/>
              </a:solidFill>
              <a:latin typeface="Montserrat" pitchFamily="2" charset="-52"/>
            </a:rPr>
            <a:t>(</a:t>
          </a:r>
          <a:r>
            <a:rPr lang="en-US" altLang="en-US" sz="1000" b="0" dirty="0">
              <a:solidFill>
                <a:srgbClr val="00425F"/>
              </a:solidFill>
              <a:latin typeface="Montserrat" pitchFamily="2" charset="-52"/>
              <a:ea typeface="+mn-ea"/>
              <a:cs typeface="+mn-cs"/>
            </a:rPr>
            <a:t>Investment</a:t>
          </a:r>
          <a:r>
            <a:rPr lang="uz-Cyrl-UZ" altLang="en-US" sz="1000" dirty="0">
              <a:solidFill>
                <a:srgbClr val="00425F"/>
              </a:solidFill>
              <a:latin typeface="Montserrat" pitchFamily="2" charset="-52"/>
            </a:rPr>
            <a:t> </a:t>
          </a:r>
        </a:p>
        <a:p>
          <a:pPr>
            <a:spcAft>
              <a:spcPts val="0"/>
            </a:spcAft>
          </a:pPr>
          <a:r>
            <a:rPr lang="en-US" altLang="en-US" sz="1000" b="1" dirty="0">
              <a:solidFill>
                <a:srgbClr val="00425F"/>
              </a:solidFill>
              <a:latin typeface="Montserrat" pitchFamily="2" charset="-52"/>
            </a:rPr>
            <a:t>10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 </a:t>
          </a:r>
          <a:r>
            <a:rPr lang="en-US" altLang="en-US" sz="1000" dirty="0">
              <a:solidFill>
                <a:srgbClr val="00425F"/>
              </a:solidFill>
              <a:latin typeface="Montserrat" pitchFamily="2" charset="-52"/>
            </a:rPr>
            <a:t>USD</a:t>
          </a:r>
          <a:r>
            <a:rPr lang="uz-Cyrl-UZ" altLang="en-US" sz="1000" dirty="0">
              <a:solidFill>
                <a:srgbClr val="00425F"/>
              </a:solidFill>
              <a:latin typeface="Montserrat" pitchFamily="2" charset="-52"/>
            </a:rPr>
            <a:t>)</a:t>
          </a:r>
          <a:endParaRPr lang="en-US" sz="1000" b="0" dirty="0"/>
        </a:p>
      </dgm:t>
    </dgm:pt>
    <dgm:pt modelId="{67F71C27-347E-4FDD-ACAD-23A0D80B3D79}" type="parTrans" cxnId="{66191EB4-71AC-4BCC-A165-37F75AD28D13}">
      <dgm:prSet/>
      <dgm:spPr/>
      <dgm:t>
        <a:bodyPr/>
        <a:lstStyle/>
        <a:p>
          <a:endParaRPr lang="en-US"/>
        </a:p>
      </dgm:t>
    </dgm:pt>
    <dgm:pt modelId="{9009592E-471B-48E1-9218-DAD9996BD927}" type="sibTrans" cxnId="{66191EB4-71AC-4BCC-A165-37F75AD28D13}">
      <dgm:prSet/>
      <dgm:spPr/>
      <dgm:t>
        <a:bodyPr/>
        <a:lstStyle/>
        <a:p>
          <a:endParaRPr lang="en-US"/>
        </a:p>
      </dgm:t>
    </dgm:pt>
    <dgm:pt modelId="{97F5D52F-9296-4440-B591-EB5EF92FF65F}" type="pres">
      <dgm:prSet presAssocID="{A5542061-5BEC-47D5-BA30-A84020DEA960}" presName="diagram" presStyleCnt="0">
        <dgm:presLayoutVars>
          <dgm:chMax val="1"/>
          <dgm:dir/>
          <dgm:animLvl val="ctr"/>
          <dgm:resizeHandles val="exact"/>
        </dgm:presLayoutVars>
      </dgm:prSet>
      <dgm:spPr/>
    </dgm:pt>
    <dgm:pt modelId="{B606B4EE-7B9F-4188-9E8E-4F154FBC7412}" type="pres">
      <dgm:prSet presAssocID="{A5542061-5BEC-47D5-BA30-A84020DEA960}" presName="matrix" presStyleCnt="0"/>
      <dgm:spPr/>
    </dgm:pt>
    <dgm:pt modelId="{E1A643D9-C8B2-4BB8-ACB9-99D2DBA72391}" type="pres">
      <dgm:prSet presAssocID="{A5542061-5BEC-47D5-BA30-A84020DEA960}" presName="tile1" presStyleLbl="node1" presStyleIdx="0" presStyleCnt="4" custLinFactNeighborX="-261"/>
      <dgm:spPr>
        <a:xfrm rot="16200000">
          <a:off x="440138" y="-440138"/>
          <a:ext cx="715642" cy="1595919"/>
        </a:xfrm>
        <a:prstGeom prst="round1Rect">
          <a:avLst/>
        </a:prstGeom>
      </dgm:spPr>
    </dgm:pt>
    <dgm:pt modelId="{77F17806-7DD7-476E-A9AB-26200A8DA2AC}" type="pres">
      <dgm:prSet presAssocID="{A5542061-5BEC-47D5-BA30-A84020DEA960}" presName="tile1text" presStyleLbl="node1" presStyleIdx="0" presStyleCnt="4">
        <dgm:presLayoutVars>
          <dgm:chMax val="0"/>
          <dgm:chPref val="0"/>
          <dgm:bulletEnabled val="1"/>
        </dgm:presLayoutVars>
      </dgm:prSet>
      <dgm:spPr/>
    </dgm:pt>
    <dgm:pt modelId="{E7726BBB-A49C-4930-B363-0B32B57D7BC6}" type="pres">
      <dgm:prSet presAssocID="{A5542061-5BEC-47D5-BA30-A84020DEA960}" presName="tile2" presStyleLbl="node1" presStyleIdx="1" presStyleCnt="4" custLinFactNeighborX="1666" custLinFactNeighborY="-3694"/>
      <dgm:spPr/>
    </dgm:pt>
    <dgm:pt modelId="{D9FD8E4A-ABC3-4553-B9E2-1D9F1D34763C}" type="pres">
      <dgm:prSet presAssocID="{A5542061-5BEC-47D5-BA30-A84020DEA960}" presName="tile2text" presStyleLbl="node1" presStyleIdx="1" presStyleCnt="4">
        <dgm:presLayoutVars>
          <dgm:chMax val="0"/>
          <dgm:chPref val="0"/>
          <dgm:bulletEnabled val="1"/>
        </dgm:presLayoutVars>
      </dgm:prSet>
      <dgm:spPr/>
    </dgm:pt>
    <dgm:pt modelId="{43449363-4EDA-467E-B961-270B2D8631D9}" type="pres">
      <dgm:prSet presAssocID="{A5542061-5BEC-47D5-BA30-A84020DEA960}" presName="tile3" presStyleLbl="node1" presStyleIdx="2" presStyleCnt="4"/>
      <dgm:spPr>
        <a:xfrm rot="10800000">
          <a:off x="0" y="715642"/>
          <a:ext cx="1595919" cy="715642"/>
        </a:xfrm>
        <a:prstGeom prst="round1Rect">
          <a:avLst/>
        </a:prstGeom>
      </dgm:spPr>
    </dgm:pt>
    <dgm:pt modelId="{7B313741-FE8E-45AD-9C9D-FC542759B1BF}" type="pres">
      <dgm:prSet presAssocID="{A5542061-5BEC-47D5-BA30-A84020DEA960}" presName="tile3text" presStyleLbl="node1" presStyleIdx="2" presStyleCnt="4">
        <dgm:presLayoutVars>
          <dgm:chMax val="0"/>
          <dgm:chPref val="0"/>
          <dgm:bulletEnabled val="1"/>
        </dgm:presLayoutVars>
      </dgm:prSet>
      <dgm:spPr/>
    </dgm:pt>
    <dgm:pt modelId="{A0A23C6F-A844-46E1-88BE-F3410554CBA0}" type="pres">
      <dgm:prSet presAssocID="{A5542061-5BEC-47D5-BA30-A84020DEA960}" presName="tile4" presStyleLbl="node1" presStyleIdx="3" presStyleCnt="4" custLinFactNeighborY="1029"/>
      <dgm:spPr>
        <a:xfrm rot="5400000">
          <a:off x="2036057" y="275504"/>
          <a:ext cx="715642" cy="1595919"/>
        </a:xfrm>
        <a:prstGeom prst="round1Rect">
          <a:avLst/>
        </a:prstGeom>
      </dgm:spPr>
    </dgm:pt>
    <dgm:pt modelId="{09292C08-1968-44CB-BE17-57B869F8110E}" type="pres">
      <dgm:prSet presAssocID="{A5542061-5BEC-47D5-BA30-A84020DEA960}" presName="tile4text" presStyleLbl="node1" presStyleIdx="3" presStyleCnt="4">
        <dgm:presLayoutVars>
          <dgm:chMax val="0"/>
          <dgm:chPref val="0"/>
          <dgm:bulletEnabled val="1"/>
        </dgm:presLayoutVars>
      </dgm:prSet>
      <dgm:spPr/>
    </dgm:pt>
    <dgm:pt modelId="{A10CFAA8-7A06-484B-A328-27E6FE273152}" type="pres">
      <dgm:prSet presAssocID="{A5542061-5BEC-47D5-BA30-A84020DEA960}" presName="centerTile" presStyleLbl="fgShp" presStyleIdx="0" presStyleCnt="1" custScaleX="122509" custScaleY="111148">
        <dgm:presLayoutVars>
          <dgm:chMax val="0"/>
          <dgm:chPref val="0"/>
        </dgm:presLayoutVars>
      </dgm:prSet>
      <dgm:spPr/>
    </dgm:pt>
  </dgm:ptLst>
  <dgm:cxnLst>
    <dgm:cxn modelId="{6EF6F91D-C2C6-4137-8A72-C02A866CF1E1}" type="presOf" srcId="{F0B696D2-904F-4BCC-AF3B-B135758869A2}" destId="{7B313741-FE8E-45AD-9C9D-FC542759B1BF}" srcOrd="1" destOrd="0" presId="urn:microsoft.com/office/officeart/2005/8/layout/matrix1"/>
    <dgm:cxn modelId="{75415F28-DD55-4F75-9A46-21969785CBF3}" type="presOf" srcId="{F0B696D2-904F-4BCC-AF3B-B135758869A2}" destId="{43449363-4EDA-467E-B961-270B2D8631D9}" srcOrd="0" destOrd="0" presId="urn:microsoft.com/office/officeart/2005/8/layout/matrix1"/>
    <dgm:cxn modelId="{4DFE9435-B0BD-40F0-9CCE-BC06C549169E}" srcId="{26B79785-6FEA-44E9-8009-3A5015B36541}" destId="{98969DB6-221D-42C7-BAD1-5D5FE6BDD7AB}" srcOrd="1" destOrd="0" parTransId="{2E342CCF-5578-42AF-957C-0BE351808316}" sibTransId="{7BDC31EE-98AF-4369-865F-1A652BD8CFC5}"/>
    <dgm:cxn modelId="{72B03349-33C2-41E3-81BA-724762574B8D}" type="presOf" srcId="{98969DB6-221D-42C7-BAD1-5D5FE6BDD7AB}" destId="{D9FD8E4A-ABC3-4553-B9E2-1D9F1D34763C}" srcOrd="1" destOrd="0" presId="urn:microsoft.com/office/officeart/2005/8/layout/matrix1"/>
    <dgm:cxn modelId="{483CAD4C-5531-4561-B790-2C72F68F9ECA}" type="presOf" srcId="{795C57D0-9253-4CCD-9273-5FF3A6C5D9A6}" destId="{77F17806-7DD7-476E-A9AB-26200A8DA2AC}" srcOrd="1" destOrd="0" presId="urn:microsoft.com/office/officeart/2005/8/layout/matrix1"/>
    <dgm:cxn modelId="{B6F56E4F-EBC4-477C-ACA3-98962FA05135}" type="presOf" srcId="{A5542061-5BEC-47D5-BA30-A84020DEA960}" destId="{97F5D52F-9296-4440-B591-EB5EF92FF65F}" srcOrd="0" destOrd="0" presId="urn:microsoft.com/office/officeart/2005/8/layout/matrix1"/>
    <dgm:cxn modelId="{DB99AC75-4A2A-4B34-A1A0-5948F4A18307}" srcId="{26B79785-6FEA-44E9-8009-3A5015B36541}" destId="{F0B696D2-904F-4BCC-AF3B-B135758869A2}" srcOrd="2" destOrd="0" parTransId="{6DBB6DF5-0AFB-4F1C-BBC2-31703E49E1A9}" sibTransId="{B9000015-BB4C-476C-AD76-6D6A1919B721}"/>
    <dgm:cxn modelId="{2F1C375A-A050-423C-86E3-32C72EC0E32E}" srcId="{A5542061-5BEC-47D5-BA30-A84020DEA960}" destId="{26B79785-6FEA-44E9-8009-3A5015B36541}" srcOrd="0" destOrd="0" parTransId="{C2CAE0D2-F976-4FB1-9BDB-E82FABF9BE8B}" sibTransId="{974B8F99-FEA9-44DF-8DAE-70B2DBE65315}"/>
    <dgm:cxn modelId="{4EEE258E-B5E4-4ADF-B012-F2742B68377E}" type="presOf" srcId="{23455BE8-05A7-40FB-801E-2ECBCD00B469}" destId="{A0A23C6F-A844-46E1-88BE-F3410554CBA0}" srcOrd="0" destOrd="0" presId="urn:microsoft.com/office/officeart/2005/8/layout/matrix1"/>
    <dgm:cxn modelId="{265CE29A-EF13-44B6-9C04-2DB956C0AB1B}" type="presOf" srcId="{98969DB6-221D-42C7-BAD1-5D5FE6BDD7AB}" destId="{E7726BBB-A49C-4930-B363-0B32B57D7BC6}" srcOrd="0" destOrd="0" presId="urn:microsoft.com/office/officeart/2005/8/layout/matrix1"/>
    <dgm:cxn modelId="{953899B3-87A2-45D4-B728-ECAECDF04647}" type="presOf" srcId="{26B79785-6FEA-44E9-8009-3A5015B36541}" destId="{A10CFAA8-7A06-484B-A328-27E6FE273152}" srcOrd="0" destOrd="0" presId="urn:microsoft.com/office/officeart/2005/8/layout/matrix1"/>
    <dgm:cxn modelId="{66191EB4-71AC-4BCC-A165-37F75AD28D13}" srcId="{26B79785-6FEA-44E9-8009-3A5015B36541}" destId="{23455BE8-05A7-40FB-801E-2ECBCD00B469}" srcOrd="3" destOrd="0" parTransId="{67F71C27-347E-4FDD-ACAD-23A0D80B3D79}" sibTransId="{9009592E-471B-48E1-9218-DAD9996BD927}"/>
    <dgm:cxn modelId="{AE4CB8CF-0366-4868-8E7F-A418AAF4B8B5}" srcId="{26B79785-6FEA-44E9-8009-3A5015B36541}" destId="{795C57D0-9253-4CCD-9273-5FF3A6C5D9A6}" srcOrd="0" destOrd="0" parTransId="{61AABA27-661C-4B97-97C7-B2F7A446DCE2}" sibTransId="{4231D4F3-E390-4111-B66B-2A1D6BD9D2AF}"/>
    <dgm:cxn modelId="{8201C5E3-95DA-448C-9B69-4BF474933F4F}" type="presOf" srcId="{795C57D0-9253-4CCD-9273-5FF3A6C5D9A6}" destId="{E1A643D9-C8B2-4BB8-ACB9-99D2DBA72391}" srcOrd="0" destOrd="0" presId="urn:microsoft.com/office/officeart/2005/8/layout/matrix1"/>
    <dgm:cxn modelId="{BA8992E5-FB43-480B-833E-23EAE4048558}" type="presOf" srcId="{23455BE8-05A7-40FB-801E-2ECBCD00B469}" destId="{09292C08-1968-44CB-BE17-57B869F8110E}" srcOrd="1" destOrd="0" presId="urn:microsoft.com/office/officeart/2005/8/layout/matrix1"/>
    <dgm:cxn modelId="{335E1CE3-288E-4E75-8204-B03FAF84E56A}" type="presParOf" srcId="{97F5D52F-9296-4440-B591-EB5EF92FF65F}" destId="{B606B4EE-7B9F-4188-9E8E-4F154FBC7412}" srcOrd="0" destOrd="0" presId="urn:microsoft.com/office/officeart/2005/8/layout/matrix1"/>
    <dgm:cxn modelId="{3F4EBFBA-BC53-47CB-A8BB-6AB87E3D76F7}" type="presParOf" srcId="{B606B4EE-7B9F-4188-9E8E-4F154FBC7412}" destId="{E1A643D9-C8B2-4BB8-ACB9-99D2DBA72391}" srcOrd="0" destOrd="0" presId="urn:microsoft.com/office/officeart/2005/8/layout/matrix1"/>
    <dgm:cxn modelId="{A944CA7D-7336-48E5-8E3B-4F805465735F}" type="presParOf" srcId="{B606B4EE-7B9F-4188-9E8E-4F154FBC7412}" destId="{77F17806-7DD7-476E-A9AB-26200A8DA2AC}" srcOrd="1" destOrd="0" presId="urn:microsoft.com/office/officeart/2005/8/layout/matrix1"/>
    <dgm:cxn modelId="{CBC8650E-3432-4932-B640-E9FB52871216}" type="presParOf" srcId="{B606B4EE-7B9F-4188-9E8E-4F154FBC7412}" destId="{E7726BBB-A49C-4930-B363-0B32B57D7BC6}" srcOrd="2" destOrd="0" presId="urn:microsoft.com/office/officeart/2005/8/layout/matrix1"/>
    <dgm:cxn modelId="{7B1D6EEF-3104-472E-93F2-0F6E24CEF281}" type="presParOf" srcId="{B606B4EE-7B9F-4188-9E8E-4F154FBC7412}" destId="{D9FD8E4A-ABC3-4553-B9E2-1D9F1D34763C}" srcOrd="3" destOrd="0" presId="urn:microsoft.com/office/officeart/2005/8/layout/matrix1"/>
    <dgm:cxn modelId="{97723EEC-38B9-4400-942E-5BB8EF4E4BA1}" type="presParOf" srcId="{B606B4EE-7B9F-4188-9E8E-4F154FBC7412}" destId="{43449363-4EDA-467E-B961-270B2D8631D9}" srcOrd="4" destOrd="0" presId="urn:microsoft.com/office/officeart/2005/8/layout/matrix1"/>
    <dgm:cxn modelId="{8B7B695F-93EC-495D-8B57-7068F194861E}" type="presParOf" srcId="{B606B4EE-7B9F-4188-9E8E-4F154FBC7412}" destId="{7B313741-FE8E-45AD-9C9D-FC542759B1BF}" srcOrd="5" destOrd="0" presId="urn:microsoft.com/office/officeart/2005/8/layout/matrix1"/>
    <dgm:cxn modelId="{A100AFF8-8336-4F28-AE37-8D30B754BFDE}" type="presParOf" srcId="{B606B4EE-7B9F-4188-9E8E-4F154FBC7412}" destId="{A0A23C6F-A844-46E1-88BE-F3410554CBA0}" srcOrd="6" destOrd="0" presId="urn:microsoft.com/office/officeart/2005/8/layout/matrix1"/>
    <dgm:cxn modelId="{954E939C-7712-4833-BA14-52DE32D9B2B0}" type="presParOf" srcId="{B606B4EE-7B9F-4188-9E8E-4F154FBC7412}" destId="{09292C08-1968-44CB-BE17-57B869F8110E}" srcOrd="7" destOrd="0" presId="urn:microsoft.com/office/officeart/2005/8/layout/matrix1"/>
    <dgm:cxn modelId="{BB24B9B8-D034-4D92-A096-A743BA106941}" type="presParOf" srcId="{97F5D52F-9296-4440-B591-EB5EF92FF65F}" destId="{A10CFAA8-7A06-484B-A328-27E6FE273152}"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643D9-C8B2-4BB8-ACB9-99D2DBA72391}">
      <dsp:nvSpPr>
        <dsp:cNvPr id="0" name=""/>
        <dsp:cNvSpPr/>
      </dsp:nvSpPr>
      <dsp:spPr>
        <a:xfrm rot="16200000">
          <a:off x="363889" y="-363889"/>
          <a:ext cx="819845" cy="1547624"/>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3 years</a:t>
          </a:r>
          <a:br>
            <a:rPr lang="en-US" altLang="en-US" sz="1000" b="0" kern="1200" dirty="0">
              <a:solidFill>
                <a:srgbClr val="00425F"/>
              </a:solidFill>
              <a:latin typeface="Montserrat" pitchFamily="2" charset="-52"/>
              <a:ea typeface="+mn-ea"/>
              <a:cs typeface="+mn-cs"/>
            </a:rPr>
          </a:br>
          <a:r>
            <a:rPr lang="uz-Cyrl-UZ" altLang="en-US" sz="1000" b="0" kern="1200" dirty="0">
              <a:solidFill>
                <a:srgbClr val="00425F"/>
              </a:solidFill>
              <a:latin typeface="Montserrat" pitchFamily="2" charset="-52"/>
              <a:ea typeface="+mn-ea"/>
              <a:cs typeface="+mn-cs"/>
            </a:rPr>
            <a:t>(</a:t>
          </a:r>
          <a:r>
            <a:rPr lang="en-US" altLang="en-US" sz="1000" b="0" kern="1200" dirty="0">
              <a:solidFill>
                <a:srgbClr val="00425F"/>
              </a:solidFill>
              <a:latin typeface="Montserrat" pitchFamily="2" charset="-52"/>
              <a:ea typeface="+mn-ea"/>
              <a:cs typeface="+mn-cs"/>
            </a:rPr>
            <a:t>Investment</a:t>
          </a:r>
          <a:endParaRPr lang="uz-Cyrl-UZ" altLang="en-US" sz="1000" b="0" kern="1200" dirty="0">
            <a:solidFill>
              <a:srgbClr val="00425F"/>
            </a:solidFill>
            <a:latin typeface="Montserrat" pitchFamily="2" charset="-52"/>
            <a:ea typeface="+mn-ea"/>
            <a:cs typeface="+mn-cs"/>
          </a:endParaRP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0,3 – </a:t>
          </a:r>
          <a:r>
            <a:rPr lang="uz-Cyrl-UZ" altLang="en-US" sz="1000" b="1" kern="1200" noProof="0" dirty="0">
              <a:solidFill>
                <a:srgbClr val="00425F"/>
              </a:solidFill>
              <a:latin typeface="Montserrat" pitchFamily="2" charset="-52"/>
              <a:ea typeface="+mn-ea"/>
              <a:cs typeface="+mn-cs"/>
            </a:rPr>
            <a:t>3 </a:t>
          </a:r>
          <a:r>
            <a:rPr lang="en-US" altLang="en-US" sz="1000" b="1" kern="1200" noProof="0" dirty="0" err="1">
              <a:solidFill>
                <a:srgbClr val="00425F"/>
              </a:solidFill>
              <a:latin typeface="Montserrat" pitchFamily="2" charset="-52"/>
              <a:ea typeface="+mn-ea"/>
              <a:cs typeface="+mn-cs"/>
            </a:rPr>
            <a:t>mln</a:t>
          </a:r>
          <a:r>
            <a:rPr lang="uz-Cyrl-UZ" altLang="en-US" sz="1000" b="1" kern="1200" noProof="0" dirty="0">
              <a:solidFill>
                <a:srgbClr val="00425F"/>
              </a:solidFill>
              <a:latin typeface="Montserrat" pitchFamily="2" charset="-52"/>
              <a:ea typeface="+mn-ea"/>
              <a:cs typeface="+mn-cs"/>
            </a:rPr>
            <a:t>. </a:t>
          </a:r>
          <a:r>
            <a:rPr lang="en-US" altLang="en-US" sz="1000" kern="1200" dirty="0">
              <a:solidFill>
                <a:srgbClr val="00425F"/>
              </a:solidFill>
              <a:latin typeface="Montserrat" pitchFamily="2" charset="-52"/>
            </a:rPr>
            <a:t>USD</a:t>
          </a:r>
          <a:r>
            <a:rPr lang="uz-Cyrl-UZ" altLang="en-US" sz="1000" kern="1200" dirty="0">
              <a:solidFill>
                <a:srgbClr val="00425F"/>
              </a:solidFill>
              <a:latin typeface="Montserrat" pitchFamily="2" charset="-52"/>
            </a:rPr>
            <a:t>)</a:t>
          </a:r>
          <a:endParaRPr lang="en-US" sz="1000" b="0" kern="1200" dirty="0">
            <a:solidFill>
              <a:srgbClr val="00425F"/>
            </a:solidFill>
            <a:latin typeface="Montserrat" pitchFamily="2" charset="-52"/>
            <a:ea typeface="+mn-ea"/>
            <a:cs typeface="+mn-cs"/>
          </a:endParaRPr>
        </a:p>
      </dsp:txBody>
      <dsp:txXfrm rot="5400000">
        <a:off x="0" y="0"/>
        <a:ext cx="1547624" cy="614883"/>
      </dsp:txXfrm>
    </dsp:sp>
    <dsp:sp modelId="{E7726BBB-A49C-4930-B363-0B32B57D7BC6}">
      <dsp:nvSpPr>
        <dsp:cNvPr id="0" name=""/>
        <dsp:cNvSpPr/>
      </dsp:nvSpPr>
      <dsp:spPr>
        <a:xfrm>
          <a:off x="1547624" y="0"/>
          <a:ext cx="1547624" cy="819845"/>
        </a:xfrm>
        <a:prstGeom prst="round1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5 </a:t>
          </a:r>
          <a:r>
            <a:rPr lang="en-US" altLang="en-US" sz="1000" b="1" kern="1200" dirty="0">
              <a:solidFill>
                <a:srgbClr val="00425F"/>
              </a:solidFill>
              <a:latin typeface="Montserrat" pitchFamily="2" charset="-52"/>
              <a:ea typeface="+mn-ea"/>
              <a:cs typeface="+mn-cs"/>
            </a:rPr>
            <a:t>years</a:t>
          </a:r>
          <a:endParaRPr lang="uz-Cyrl-UZ" altLang="en-US" sz="1000" b="1"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en-US" altLang="en-US" sz="1000" kern="1200" dirty="0">
              <a:solidFill>
                <a:srgbClr val="00425F"/>
              </a:solidFill>
              <a:latin typeface="Montserrat" pitchFamily="2" charset="-52"/>
            </a:rPr>
            <a:t> </a:t>
          </a:r>
          <a:r>
            <a:rPr lang="uz-Cyrl-UZ" altLang="en-US" sz="1000" kern="1200" dirty="0">
              <a:solidFill>
                <a:srgbClr val="00425F"/>
              </a:solidFill>
              <a:latin typeface="Montserrat" pitchFamily="2" charset="-52"/>
            </a:rPr>
            <a:t>(</a:t>
          </a:r>
          <a:r>
            <a:rPr lang="en-US" altLang="en-US" sz="1000" b="0" kern="1200" dirty="0">
              <a:solidFill>
                <a:srgbClr val="00425F"/>
              </a:solidFill>
              <a:latin typeface="Montserrat" pitchFamily="2" charset="-52"/>
              <a:ea typeface="+mn-ea"/>
              <a:cs typeface="+mn-cs"/>
            </a:rPr>
            <a:t>Investment</a:t>
          </a:r>
          <a:r>
            <a:rPr lang="uz-Cyrl-UZ" altLang="en-US" sz="1000" kern="1200" dirty="0">
              <a:solidFill>
                <a:srgbClr val="00425F"/>
              </a:solidFill>
              <a:latin typeface="Montserrat" pitchFamily="2" charset="-52"/>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3</a:t>
          </a:r>
          <a:r>
            <a:rPr lang="en-US" altLang="en-US" sz="1000" kern="1200" dirty="0">
              <a:solidFill>
                <a:srgbClr val="00425F"/>
              </a:solidFill>
              <a:latin typeface="Montserrat" pitchFamily="2" charset="-52"/>
            </a:rPr>
            <a:t> – </a:t>
          </a:r>
          <a:r>
            <a:rPr lang="en-US" altLang="en-US" sz="1000" b="1" kern="1200" dirty="0">
              <a:solidFill>
                <a:srgbClr val="00425F"/>
              </a:solidFill>
              <a:latin typeface="Montserrat" pitchFamily="2" charset="-52"/>
            </a:rPr>
            <a:t>5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a:t>
          </a:r>
          <a:r>
            <a:rPr lang="en-US" altLang="en-US" sz="1000" kern="1200" dirty="0">
              <a:solidFill>
                <a:srgbClr val="00425F"/>
              </a:solidFill>
              <a:latin typeface="Montserrat" pitchFamily="2" charset="-52"/>
            </a:rPr>
            <a:t> USD</a:t>
          </a:r>
          <a:r>
            <a:rPr lang="uz-Cyrl-UZ" altLang="en-US" sz="1000" kern="1200" dirty="0">
              <a:solidFill>
                <a:srgbClr val="00425F"/>
              </a:solidFill>
              <a:latin typeface="Montserrat" pitchFamily="2" charset="-52"/>
            </a:rPr>
            <a:t>)</a:t>
          </a:r>
          <a:endParaRPr lang="en-US" sz="1000" b="0" kern="1200" dirty="0"/>
        </a:p>
      </dsp:txBody>
      <dsp:txXfrm>
        <a:off x="1547624" y="0"/>
        <a:ext cx="1547624" cy="614883"/>
      </dsp:txXfrm>
    </dsp:sp>
    <dsp:sp modelId="{43449363-4EDA-467E-B961-270B2D8631D9}">
      <dsp:nvSpPr>
        <dsp:cNvPr id="0" name=""/>
        <dsp:cNvSpPr/>
      </dsp:nvSpPr>
      <dsp:spPr>
        <a:xfrm rot="10800000">
          <a:off x="0" y="819845"/>
          <a:ext cx="1547624" cy="819845"/>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7 </a:t>
          </a:r>
          <a:r>
            <a:rPr lang="en-US" altLang="en-US" sz="1000" b="1" kern="1200" dirty="0">
              <a:solidFill>
                <a:srgbClr val="00425F"/>
              </a:solidFill>
              <a:latin typeface="Montserrat" pitchFamily="2" charset="-52"/>
              <a:ea typeface="+mn-ea"/>
              <a:cs typeface="+mn-cs"/>
            </a:rPr>
            <a:t>years</a:t>
          </a:r>
          <a:r>
            <a:rPr lang="en-US" altLang="en-US" sz="1000" kern="1200" dirty="0">
              <a:solidFill>
                <a:srgbClr val="00425F"/>
              </a:solidFill>
              <a:latin typeface="Montserrat" pitchFamily="2" charset="-52"/>
            </a:rPr>
            <a:t> </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uz-Cyrl-UZ" altLang="en-US" sz="1000" kern="1200" dirty="0">
              <a:solidFill>
                <a:srgbClr val="00425F"/>
              </a:solidFill>
              <a:latin typeface="Montserrat" pitchFamily="2" charset="-52"/>
            </a:rPr>
            <a:t>(</a:t>
          </a:r>
          <a:r>
            <a:rPr lang="en-US" altLang="en-US" sz="1000" b="0" kern="1200" dirty="0">
              <a:solidFill>
                <a:srgbClr val="00425F"/>
              </a:solidFill>
              <a:latin typeface="Montserrat" pitchFamily="2" charset="-52"/>
              <a:ea typeface="+mn-ea"/>
              <a:cs typeface="+mn-cs"/>
            </a:rPr>
            <a:t>Investment</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en-US" altLang="en-US" sz="1000" kern="1200" dirty="0">
              <a:solidFill>
                <a:srgbClr val="00425F"/>
              </a:solidFill>
              <a:latin typeface="Montserrat" pitchFamily="2" charset="-52"/>
            </a:rPr>
            <a:t> </a:t>
          </a:r>
          <a:r>
            <a:rPr lang="en-US" altLang="en-US" sz="1000" b="1" kern="1200" dirty="0">
              <a:solidFill>
                <a:srgbClr val="00425F"/>
              </a:solidFill>
              <a:latin typeface="Montserrat" pitchFamily="2" charset="-52"/>
            </a:rPr>
            <a:t>5</a:t>
          </a:r>
          <a:r>
            <a:rPr lang="en-US" altLang="en-US" sz="1000" kern="1200" dirty="0">
              <a:solidFill>
                <a:srgbClr val="00425F"/>
              </a:solidFill>
              <a:latin typeface="Montserrat" pitchFamily="2" charset="-52"/>
            </a:rPr>
            <a:t> – </a:t>
          </a:r>
          <a:r>
            <a:rPr lang="en-US" altLang="en-US" sz="1000" b="1" kern="1200" dirty="0">
              <a:solidFill>
                <a:srgbClr val="00425F"/>
              </a:solidFill>
              <a:latin typeface="Montserrat" pitchFamily="2" charset="-52"/>
            </a:rPr>
            <a:t>10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 </a:t>
          </a:r>
          <a:r>
            <a:rPr lang="en-US" altLang="en-US" sz="1100" kern="1200" dirty="0">
              <a:solidFill>
                <a:srgbClr val="00425F"/>
              </a:solidFill>
              <a:latin typeface="Montserrat" pitchFamily="2" charset="-52"/>
            </a:rPr>
            <a:t>USD</a:t>
          </a:r>
          <a:r>
            <a:rPr lang="uz-Cyrl-UZ" altLang="en-US" sz="1100" kern="1200" dirty="0">
              <a:solidFill>
                <a:srgbClr val="00425F"/>
              </a:solidFill>
              <a:latin typeface="Montserrat" pitchFamily="2" charset="-52"/>
            </a:rPr>
            <a:t>)</a:t>
          </a:r>
          <a:endParaRPr lang="en-US" sz="1100" kern="1200" dirty="0"/>
        </a:p>
      </dsp:txBody>
      <dsp:txXfrm rot="10800000">
        <a:off x="0" y="1024806"/>
        <a:ext cx="1547624" cy="614883"/>
      </dsp:txXfrm>
    </dsp:sp>
    <dsp:sp modelId="{A0A23C6F-A844-46E1-88BE-F3410554CBA0}">
      <dsp:nvSpPr>
        <dsp:cNvPr id="0" name=""/>
        <dsp:cNvSpPr/>
      </dsp:nvSpPr>
      <dsp:spPr>
        <a:xfrm rot="5400000">
          <a:off x="1911514" y="455955"/>
          <a:ext cx="819845" cy="1547624"/>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10 </a:t>
          </a:r>
          <a:r>
            <a:rPr lang="en-US" altLang="en-US" sz="1000" b="1" kern="1200" dirty="0">
              <a:solidFill>
                <a:srgbClr val="00425F"/>
              </a:solidFill>
              <a:latin typeface="Montserrat" pitchFamily="2" charset="-52"/>
              <a:ea typeface="+mn-ea"/>
              <a:cs typeface="+mn-cs"/>
            </a:rPr>
            <a:t>years</a:t>
          </a:r>
          <a:r>
            <a:rPr lang="en-US" altLang="en-US" sz="1000" kern="1200" dirty="0">
              <a:solidFill>
                <a:srgbClr val="00425F"/>
              </a:solidFill>
              <a:latin typeface="Montserrat" pitchFamily="2" charset="-52"/>
            </a:rPr>
            <a:t> </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uz-Cyrl-UZ" altLang="en-US" sz="1000" kern="1200" dirty="0">
              <a:solidFill>
                <a:srgbClr val="00425F"/>
              </a:solidFill>
              <a:latin typeface="Montserrat" pitchFamily="2" charset="-52"/>
            </a:rPr>
            <a:t>(</a:t>
          </a:r>
          <a:r>
            <a:rPr lang="en-US" altLang="en-US" sz="1000" b="0" kern="1200" dirty="0">
              <a:solidFill>
                <a:srgbClr val="00425F"/>
              </a:solidFill>
              <a:latin typeface="Montserrat" pitchFamily="2" charset="-52"/>
              <a:ea typeface="+mn-ea"/>
              <a:cs typeface="+mn-cs"/>
            </a:rPr>
            <a:t>Investment</a:t>
          </a:r>
          <a:r>
            <a:rPr lang="uz-Cyrl-UZ" altLang="en-US" sz="1000" kern="1200" dirty="0">
              <a:solidFill>
                <a:srgbClr val="00425F"/>
              </a:solidFill>
              <a:latin typeface="Montserrat" pitchFamily="2" charset="-52"/>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10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 </a:t>
          </a:r>
          <a:r>
            <a:rPr lang="en-US" altLang="en-US" sz="1000" kern="1200" dirty="0">
              <a:solidFill>
                <a:srgbClr val="00425F"/>
              </a:solidFill>
              <a:latin typeface="Montserrat" pitchFamily="2" charset="-52"/>
            </a:rPr>
            <a:t>USD</a:t>
          </a:r>
          <a:r>
            <a:rPr lang="uz-Cyrl-UZ" altLang="en-US" sz="1000" kern="1200" dirty="0">
              <a:solidFill>
                <a:srgbClr val="00425F"/>
              </a:solidFill>
              <a:latin typeface="Montserrat" pitchFamily="2" charset="-52"/>
            </a:rPr>
            <a:t>)</a:t>
          </a:r>
          <a:endParaRPr lang="en-US" sz="1000" b="0" kern="1200" dirty="0"/>
        </a:p>
      </dsp:txBody>
      <dsp:txXfrm rot="-5400000">
        <a:off x="1547624" y="1024805"/>
        <a:ext cx="1547624" cy="614883"/>
      </dsp:txXfrm>
    </dsp:sp>
    <dsp:sp modelId="{A10CFAA8-7A06-484B-A328-27E6FE273152}">
      <dsp:nvSpPr>
        <dsp:cNvPr id="0" name=""/>
        <dsp:cNvSpPr/>
      </dsp:nvSpPr>
      <dsp:spPr>
        <a:xfrm>
          <a:off x="978830" y="592034"/>
          <a:ext cx="1137587" cy="455620"/>
        </a:xfrm>
        <a:prstGeom prst="roundRect">
          <a:avLst/>
        </a:prstGeom>
        <a:solidFill>
          <a:srgbClr val="59BD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z-Cyrl-UZ" sz="1200" kern="1200" dirty="0">
              <a:solidFill>
                <a:schemeClr val="bg1"/>
              </a:solidFill>
              <a:latin typeface="Times New Roman" panose="02020603050405020304" pitchFamily="18" charset="0"/>
              <a:cs typeface="Times New Roman" panose="02020603050405020304" pitchFamily="18" charset="0"/>
            </a:rPr>
            <a:t>Солиқ имтеёзлари</a:t>
          </a:r>
          <a:endParaRPr lang="en-US" sz="1200" kern="1200" dirty="0">
            <a:solidFill>
              <a:schemeClr val="bg1"/>
            </a:solidFill>
            <a:latin typeface="Times New Roman" panose="02020603050405020304" pitchFamily="18" charset="0"/>
            <a:cs typeface="Times New Roman" panose="02020603050405020304" pitchFamily="18" charset="0"/>
          </a:endParaRPr>
        </a:p>
      </dsp:txBody>
      <dsp:txXfrm>
        <a:off x="1001072" y="614276"/>
        <a:ext cx="1093103" cy="41113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C11E0-EA62-4322-BB89-A557F8ED8FF8}" type="datetimeFigureOut">
              <a:rPr lang="ru-RU" smtClean="0"/>
              <a:t>11.06.2025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EEB7C-5B74-47C9-9CBE-BBCFD6B78B43}" type="slidenum">
              <a:rPr lang="ru-RU" smtClean="0"/>
              <a:t>‹#›</a:t>
            </a:fld>
            <a:endParaRPr lang="ru-RU"/>
          </a:p>
        </p:txBody>
      </p:sp>
    </p:spTree>
    <p:extLst>
      <p:ext uri="{BB962C8B-B14F-4D97-AF65-F5344CB8AC3E}">
        <p14:creationId xmlns:p14="http://schemas.microsoft.com/office/powerpoint/2010/main" val="112957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329D0-19BB-4137-8B1C-2F91A7FBBB0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3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3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1852C4-DDBB-41FE-AE53-CB47ABD6781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20C4885-5BC0-4722-B7B2-AA0E442E7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83BDCD9-4352-4FF1-A63C-FD4E59705538}"/>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36ED7CB2-CB7F-4975-BD86-4985EA1D442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E3E9FCA-B44C-452A-BA69-F50033E8F68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34418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36E363-A9F7-4C49-A188-349097F28A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960E2A-BBA7-4FB9-976F-C91A4C482C5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770E643-7EFF-490C-A445-65634F9072C5}"/>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F4187555-8C30-404C-AAFF-67AAFCB7D8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2AE21F-B141-48CF-B237-5B4F65288C6B}"/>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00422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2DE88A-B805-4440-A5E4-F4CC093EDC4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2A6F6DA-057F-49AF-99D4-50A1795422C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6A9445-A5D4-4FC1-A276-2D6D8E04C194}"/>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0B3283DB-B160-4EB1-A7C7-DCE085CF61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F38EAE1-FEBA-434B-B1A4-61CA1DEC433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63851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334835"/>
          </a:xfrm>
          <a:prstGeom prst="rect">
            <a:avLst/>
          </a:prstGeom>
        </p:spPr>
        <p:txBody>
          <a:bodyPr wrap="square" lIns="0" tIns="0" rIns="0" bIns="0">
            <a:spAutoFit/>
          </a:bodyPr>
          <a:lstStyle>
            <a:lvl1pPr>
              <a:defRPr sz="2176" b="0" i="0">
                <a:solidFill>
                  <a:schemeClr val="bg1"/>
                </a:solidFill>
                <a:latin typeface="Arial MT"/>
                <a:cs typeface="Arial M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974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5390" y="151429"/>
            <a:ext cx="4083306" cy="334835"/>
          </a:xfrm>
        </p:spPr>
        <p:txBody>
          <a:bodyPr lIns="0" tIns="0" rIns="0" bIns="0"/>
          <a:lstStyle>
            <a:lvl1pPr>
              <a:defRPr sz="2176" b="0" i="0">
                <a:solidFill>
                  <a:schemeClr val="bg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8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5390" y="151429"/>
            <a:ext cx="4083306" cy="334835"/>
          </a:xfrm>
        </p:spPr>
        <p:txBody>
          <a:bodyPr lIns="0" tIns="0" rIns="0" bIns="0"/>
          <a:lstStyle>
            <a:lvl1pPr>
              <a:defRPr sz="2176" b="0" i="0">
                <a:solidFill>
                  <a:schemeClr val="bg1"/>
                </a:solidFill>
                <a:latin typeface="Arial MT"/>
                <a:cs typeface="Arial MT"/>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696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5390" y="151429"/>
            <a:ext cx="4083306" cy="334835"/>
          </a:xfrm>
        </p:spPr>
        <p:txBody>
          <a:bodyPr lIns="0" tIns="0" rIns="0" bIns="0"/>
          <a:lstStyle>
            <a:lvl1pPr>
              <a:defRPr sz="2176" b="0" i="0">
                <a:solidFill>
                  <a:schemeClr val="bg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971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g object 16"/>
          <p:cNvSpPr/>
          <p:nvPr/>
        </p:nvSpPr>
        <p:spPr>
          <a:xfrm>
            <a:off x="-216" y="218977"/>
            <a:ext cx="4275164" cy="219387"/>
          </a:xfrm>
          <a:custGeom>
            <a:avLst/>
            <a:gdLst/>
            <a:ahLst/>
            <a:cxnLst/>
            <a:rect l="l" t="t" r="r" b="b"/>
            <a:pathLst>
              <a:path w="3749675" h="241934">
                <a:moveTo>
                  <a:pt x="3749302" y="0"/>
                </a:moveTo>
                <a:lnTo>
                  <a:pt x="0" y="0"/>
                </a:lnTo>
                <a:lnTo>
                  <a:pt x="0" y="241888"/>
                </a:lnTo>
                <a:lnTo>
                  <a:pt x="3749302" y="241888"/>
                </a:lnTo>
                <a:lnTo>
                  <a:pt x="3749302" y="0"/>
                </a:lnTo>
                <a:close/>
              </a:path>
            </a:pathLst>
          </a:custGeom>
          <a:solidFill>
            <a:srgbClr val="485E88"/>
          </a:solidFill>
        </p:spPr>
        <p:txBody>
          <a:bodyPr wrap="square" lIns="0" tIns="0" rIns="0" bIns="0" rtlCol="0"/>
          <a:lstStyle/>
          <a:p>
            <a:endParaRPr sz="163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604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10433"/>
          </a:xfrm>
          <a:prstGeom prst="rect">
            <a:avLst/>
          </a:prstGeom>
        </p:spPr>
        <p:txBody>
          <a:bodyPr wrap="square" lIns="0" tIns="0" rIns="0" bIns="0">
            <a:spAutoFit/>
          </a:bodyPr>
          <a:lstStyle>
            <a:lvl1pPr>
              <a:defRPr sz="2667" b="0" i="0">
                <a:solidFill>
                  <a:srgbClr val="521608"/>
                </a:solidFill>
                <a:latin typeface="Segoe UI Black"/>
                <a:cs typeface="Segoe UI Black"/>
              </a:defRPr>
            </a:lvl1pPr>
          </a:lstStyle>
          <a:p>
            <a:endParaRPr/>
          </a:p>
        </p:txBody>
      </p:sp>
      <p:sp>
        <p:nvSpPr>
          <p:cNvPr id="3" name="Holder 3"/>
          <p:cNvSpPr>
            <a:spLocks noGrp="1"/>
          </p:cNvSpPr>
          <p:nvPr>
            <p:ph type="subTitle" idx="4"/>
          </p:nvPr>
        </p:nvSpPr>
        <p:spPr>
          <a:xfrm>
            <a:off x="1828800" y="3840480"/>
            <a:ext cx="8534400" cy="451342"/>
          </a:xfrm>
          <a:prstGeom prst="rect">
            <a:avLst/>
          </a:prstGeom>
        </p:spPr>
        <p:txBody>
          <a:bodyPr wrap="square" lIns="0" tIns="0" rIns="0" bIns="0">
            <a:spAutoFit/>
          </a:bodyPr>
          <a:lstStyle>
            <a:lvl1pPr>
              <a:defRPr sz="2933" b="0" i="0">
                <a:solidFill>
                  <a:srgbClr val="7A220C"/>
                </a:solidFill>
                <a:latin typeface="Segoe UI Black"/>
                <a:cs typeface="Segoe UI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469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g object 16"/>
          <p:cNvSpPr/>
          <p:nvPr/>
        </p:nvSpPr>
        <p:spPr>
          <a:xfrm>
            <a:off x="0" y="2032"/>
            <a:ext cx="12192000" cy="6856307"/>
          </a:xfrm>
          <a:custGeom>
            <a:avLst/>
            <a:gdLst/>
            <a:ahLst/>
            <a:cxnLst/>
            <a:rect l="l" t="t" r="r" b="b"/>
            <a:pathLst>
              <a:path w="18288000" h="10284460">
                <a:moveTo>
                  <a:pt x="18287998" y="0"/>
                </a:moveTo>
                <a:lnTo>
                  <a:pt x="0" y="0"/>
                </a:lnTo>
                <a:lnTo>
                  <a:pt x="0" y="10283951"/>
                </a:lnTo>
                <a:lnTo>
                  <a:pt x="18287998" y="10283951"/>
                </a:lnTo>
                <a:lnTo>
                  <a:pt x="18287998" y="0"/>
                </a:lnTo>
                <a:close/>
              </a:path>
            </a:pathLst>
          </a:custGeom>
          <a:solidFill>
            <a:srgbClr val="F1F4F5"/>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0" y="2033"/>
            <a:ext cx="2851912" cy="6855967"/>
          </a:xfrm>
          <a:prstGeom prst="rect">
            <a:avLst/>
          </a:prstGeom>
        </p:spPr>
      </p:pic>
      <p:sp>
        <p:nvSpPr>
          <p:cNvPr id="18" name="bg object 18"/>
          <p:cNvSpPr/>
          <p:nvPr/>
        </p:nvSpPr>
        <p:spPr>
          <a:xfrm>
            <a:off x="0" y="2032"/>
            <a:ext cx="182880" cy="6856307"/>
          </a:xfrm>
          <a:custGeom>
            <a:avLst/>
            <a:gdLst/>
            <a:ahLst/>
            <a:cxnLst/>
            <a:rect l="l" t="t" r="r" b="b"/>
            <a:pathLst>
              <a:path w="274320" h="10284460">
                <a:moveTo>
                  <a:pt x="0" y="0"/>
                </a:moveTo>
                <a:lnTo>
                  <a:pt x="0" y="10283951"/>
                </a:lnTo>
                <a:lnTo>
                  <a:pt x="274319" y="10283951"/>
                </a:lnTo>
                <a:lnTo>
                  <a:pt x="274319" y="0"/>
                </a:lnTo>
                <a:lnTo>
                  <a:pt x="0" y="0"/>
                </a:lnTo>
                <a:close/>
              </a:path>
            </a:pathLst>
          </a:custGeom>
          <a:solidFill>
            <a:srgbClr val="766D52"/>
          </a:solidFill>
        </p:spPr>
        <p:txBody>
          <a:bodyPr wrap="square" lIns="0" tIns="0" rIns="0" bIns="0" rtlCol="0"/>
          <a:lstStyle/>
          <a:p>
            <a:endParaRPr sz="1200"/>
          </a:p>
        </p:txBody>
      </p:sp>
      <p:sp>
        <p:nvSpPr>
          <p:cNvPr id="19" name="bg object 19"/>
          <p:cNvSpPr/>
          <p:nvPr/>
        </p:nvSpPr>
        <p:spPr>
          <a:xfrm>
            <a:off x="0" y="714248"/>
            <a:ext cx="1592157" cy="508000"/>
          </a:xfrm>
          <a:custGeom>
            <a:avLst/>
            <a:gdLst/>
            <a:ahLst/>
            <a:cxnLst/>
            <a:rect l="l" t="t" r="r" b="b"/>
            <a:pathLst>
              <a:path w="2388235" h="762000">
                <a:moveTo>
                  <a:pt x="166" y="0"/>
                </a:moveTo>
                <a:lnTo>
                  <a:pt x="71" y="9814"/>
                </a:lnTo>
                <a:lnTo>
                  <a:pt x="0" y="756269"/>
                </a:lnTo>
                <a:lnTo>
                  <a:pt x="1868545" y="761634"/>
                </a:lnTo>
                <a:lnTo>
                  <a:pt x="2019037" y="761634"/>
                </a:lnTo>
                <a:lnTo>
                  <a:pt x="2028322" y="752063"/>
                </a:lnTo>
                <a:lnTo>
                  <a:pt x="2031114" y="749807"/>
                </a:lnTo>
                <a:lnTo>
                  <a:pt x="2033400" y="747430"/>
                </a:lnTo>
                <a:lnTo>
                  <a:pt x="2377061" y="403738"/>
                </a:lnTo>
                <a:lnTo>
                  <a:pt x="2384938" y="392948"/>
                </a:lnTo>
                <a:lnTo>
                  <a:pt x="2387608" y="382158"/>
                </a:lnTo>
                <a:lnTo>
                  <a:pt x="2384938" y="371490"/>
                </a:lnTo>
                <a:lnTo>
                  <a:pt x="2377061" y="360700"/>
                </a:lnTo>
                <a:lnTo>
                  <a:pt x="2033400" y="17007"/>
                </a:lnTo>
                <a:lnTo>
                  <a:pt x="2025895" y="17007"/>
                </a:lnTo>
                <a:lnTo>
                  <a:pt x="2025895" y="9814"/>
                </a:lnTo>
                <a:lnTo>
                  <a:pt x="2019037" y="9814"/>
                </a:lnTo>
                <a:lnTo>
                  <a:pt x="2011801" y="2682"/>
                </a:lnTo>
                <a:lnTo>
                  <a:pt x="1868545" y="2682"/>
                </a:lnTo>
                <a:lnTo>
                  <a:pt x="166" y="0"/>
                </a:lnTo>
                <a:close/>
              </a:path>
            </a:pathLst>
          </a:custGeom>
          <a:solidFill>
            <a:srgbClr val="A32E0E"/>
          </a:solidFill>
        </p:spPr>
        <p:txBody>
          <a:bodyPr wrap="square" lIns="0" tIns="0" rIns="0" bIns="0" rtlCol="0"/>
          <a:lstStyle/>
          <a:p>
            <a:endParaRPr sz="1200"/>
          </a:p>
        </p:txBody>
      </p:sp>
      <p:pic>
        <p:nvPicPr>
          <p:cNvPr id="20" name="bg object 20"/>
          <p:cNvPicPr/>
          <p:nvPr/>
        </p:nvPicPr>
        <p:blipFill>
          <a:blip r:embed="rId3" cstate="print"/>
          <a:stretch>
            <a:fillRect/>
          </a:stretch>
        </p:blipFill>
        <p:spPr>
          <a:xfrm>
            <a:off x="8494777" y="449072"/>
            <a:ext cx="3697223" cy="6408926"/>
          </a:xfrm>
          <a:prstGeom prst="rect">
            <a:avLst/>
          </a:prstGeom>
        </p:spPr>
      </p:pic>
      <p:sp>
        <p:nvSpPr>
          <p:cNvPr id="2" name="Holder 2"/>
          <p:cNvSpPr>
            <a:spLocks noGrp="1"/>
          </p:cNvSpPr>
          <p:nvPr>
            <p:ph type="title"/>
          </p:nvPr>
        </p:nvSpPr>
        <p:spPr>
          <a:xfrm>
            <a:off x="570859" y="686056"/>
            <a:ext cx="4502150" cy="410433"/>
          </a:xfrm>
        </p:spPr>
        <p:txBody>
          <a:bodyPr lIns="0" tIns="0" rIns="0" bIns="0"/>
          <a:lstStyle>
            <a:lvl1pPr>
              <a:defRPr sz="2667" b="0" i="0">
                <a:solidFill>
                  <a:srgbClr val="521608"/>
                </a:solidFill>
                <a:latin typeface="Segoe UI Black"/>
                <a:cs typeface="Segoe UI Black"/>
              </a:defRPr>
            </a:lvl1pPr>
          </a:lstStyle>
          <a:p>
            <a:endParaRPr/>
          </a:p>
        </p:txBody>
      </p:sp>
      <p:sp>
        <p:nvSpPr>
          <p:cNvPr id="3" name="Holder 3"/>
          <p:cNvSpPr>
            <a:spLocks noGrp="1"/>
          </p:cNvSpPr>
          <p:nvPr>
            <p:ph type="body" idx="1"/>
          </p:nvPr>
        </p:nvSpPr>
        <p:spPr>
          <a:xfrm>
            <a:off x="5785950" y="2650476"/>
            <a:ext cx="5752677" cy="451342"/>
          </a:xfrm>
        </p:spPr>
        <p:txBody>
          <a:bodyPr lIns="0" tIns="0" rIns="0" bIns="0"/>
          <a:lstStyle>
            <a:lvl1pPr>
              <a:defRPr sz="2933" b="0" i="0">
                <a:solidFill>
                  <a:srgbClr val="7A220C"/>
                </a:solidFill>
                <a:latin typeface="Segoe UI Black"/>
                <a:cs typeface="Segoe UI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714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70859" y="686056"/>
            <a:ext cx="4502150" cy="410433"/>
          </a:xfrm>
        </p:spPr>
        <p:txBody>
          <a:bodyPr lIns="0" tIns="0" rIns="0" bIns="0"/>
          <a:lstStyle>
            <a:lvl1pPr>
              <a:defRPr sz="2667" b="0" i="0">
                <a:solidFill>
                  <a:srgbClr val="521608"/>
                </a:solidFill>
                <a:latin typeface="Segoe UI Black"/>
                <a:cs typeface="Segoe UI Black"/>
              </a:defRPr>
            </a:lvl1pPr>
          </a:lstStyle>
          <a:p>
            <a:endParaRPr/>
          </a:p>
        </p:txBody>
      </p:sp>
      <p:sp>
        <p:nvSpPr>
          <p:cNvPr id="3" name="Holder 3"/>
          <p:cNvSpPr>
            <a:spLocks noGrp="1"/>
          </p:cNvSpPr>
          <p:nvPr>
            <p:ph sz="half" idx="2"/>
          </p:nvPr>
        </p:nvSpPr>
        <p:spPr>
          <a:xfrm>
            <a:off x="899251" y="1261110"/>
            <a:ext cx="4280747" cy="302712"/>
          </a:xfrm>
          <a:prstGeom prst="rect">
            <a:avLst/>
          </a:prstGeom>
        </p:spPr>
        <p:txBody>
          <a:bodyPr wrap="square" lIns="0" tIns="0" rIns="0" bIns="0">
            <a:spAutoFit/>
          </a:bodyPr>
          <a:lstStyle>
            <a:lvl1pPr>
              <a:defRPr sz="1967" b="1" i="1">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67710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318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C6784A-59D8-444E-9EA6-3A1709C9A7A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C70CF7E-C8AB-4419-BA32-9402B24ACD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756B39-E2C8-43A2-A79D-5B762A8D4B9C}"/>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796DDFD3-87B4-4200-A1CB-4E2A758B727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330B94-5610-4384-9331-33254615B86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968217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70859" y="686056"/>
            <a:ext cx="4502150" cy="410433"/>
          </a:xfrm>
        </p:spPr>
        <p:txBody>
          <a:bodyPr lIns="0" tIns="0" rIns="0" bIns="0"/>
          <a:lstStyle>
            <a:lvl1pPr>
              <a:defRPr sz="2667" b="0" i="0">
                <a:solidFill>
                  <a:srgbClr val="521608"/>
                </a:solidFill>
                <a:latin typeface="Segoe UI Black"/>
                <a:cs typeface="Segoe UI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899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2720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1800" b="1" i="0">
                <a:solidFill>
                  <a:srgbClr val="002060"/>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2766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06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61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06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2131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06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949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399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001F5F"/>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152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0558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1F5F"/>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140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C5506A-88FA-48B2-B736-2D3970D3890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B65B0AB-8E05-4D27-81E8-C44CB5A2E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0F9EB5E-C0B6-4597-BA85-D1427F2D069A}"/>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F45F6589-1E3E-4556-A656-5E00FE39289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2151BD-3155-4D1F-9370-F7E60391C030}"/>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311090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1F5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9770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6649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5376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4448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3781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246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0056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5" name="Holder 5"/>
          <p:cNvSpPr>
            <a:spLocks noGrp="1"/>
          </p:cNvSpPr>
          <p:nvPr>
            <p:ph type="dt" sz="half" idx="6"/>
          </p:nvPr>
        </p:nvSpPr>
        <p:spPr/>
        <p:txBody>
          <a:bodyPr lIns="0" tIns="0" rIns="0" bIns="0"/>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436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5" name="Holder 5"/>
          <p:cNvSpPr>
            <a:spLocks noGrp="1"/>
          </p:cNvSpPr>
          <p:nvPr>
            <p:ph type="dt" sz="half" idx="6"/>
          </p:nvPr>
        </p:nvSpPr>
        <p:spPr/>
        <p:txBody>
          <a:bodyPr lIns="0" tIns="0" rIns="0" bIns="0"/>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2857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6" name="Holder 6"/>
          <p:cNvSpPr>
            <a:spLocks noGrp="1"/>
          </p:cNvSpPr>
          <p:nvPr>
            <p:ph type="dt" sz="half" idx="6"/>
          </p:nvPr>
        </p:nvSpPr>
        <p:spPr/>
        <p:txBody>
          <a:bodyPr lIns="0" tIns="0" rIns="0" bIns="0"/>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618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C99BA-C3D4-4C8A-9DFE-3F9A5187821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CEFA1ED-7B05-4EBA-ABEA-5867286671D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5EFD1B2-7E6E-49AC-8B6C-420DEAC1473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1DD3154-DE23-4B29-8062-32FF4942A86D}"/>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1D3C64A2-3129-4767-AE5A-F602E30D00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C8C7F98-D06E-4E4D-A6A5-938AF7D31B86}"/>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93597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4" name="Holder 4"/>
          <p:cNvSpPr>
            <a:spLocks noGrp="1"/>
          </p:cNvSpPr>
          <p:nvPr>
            <p:ph type="dt" sz="half" idx="6"/>
          </p:nvPr>
        </p:nvSpPr>
        <p:spPr/>
        <p:txBody>
          <a:bodyPr lIns="0" tIns="0" rIns="0" bIns="0"/>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499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3" name="Holder 3"/>
          <p:cNvSpPr>
            <a:spLocks noGrp="1"/>
          </p:cNvSpPr>
          <p:nvPr>
            <p:ph type="dt" sz="half" idx="6"/>
          </p:nvPr>
        </p:nvSpPr>
        <p:spPr/>
        <p:txBody>
          <a:bodyPr lIns="0" tIns="0" rIns="0" bIns="0"/>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4571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754877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814428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389237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BDDEB23-AA94-426B-9896-DEEEEA3A2B4D}" type="datetimeFigureOut">
              <a:rPr lang="ru-RU" smtClean="0"/>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13154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BDDEB23-AA94-426B-9896-DEEEEA3A2B4D}" type="datetimeFigureOut">
              <a:rPr lang="ru-RU" smtClean="0"/>
              <a:t>11.06.2025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664380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BDDEB23-AA94-426B-9896-DEEEEA3A2B4D}" type="datetimeFigureOut">
              <a:rPr lang="ru-RU" smtClean="0"/>
              <a:t>11.06.2025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045712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DDEB23-AA94-426B-9896-DEEEEA3A2B4D}" type="datetimeFigureOut">
              <a:rPr lang="ru-RU" smtClean="0"/>
              <a:t>11.06.2025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19563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BDDEB23-AA94-426B-9896-DEEEEA3A2B4D}" type="datetimeFigureOut">
              <a:rPr lang="ru-RU" smtClean="0"/>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82312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123AAA-5E6A-4A0E-9633-7E1BA8F4EB6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E788AEA-DFE0-4F29-8BEB-E8F438CC5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B3E151E-1838-4B65-B405-8F36D43C231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636C428-523F-4A5A-9904-E873D340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1849E63-640B-4B2C-B05F-FA6922F7F33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9703C67-10A1-417B-93D4-A32E303B492C}"/>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8" name="Нижний колонтитул 7">
            <a:extLst>
              <a:ext uri="{FF2B5EF4-FFF2-40B4-BE49-F238E27FC236}">
                <a16:creationId xmlns:a16="http://schemas.microsoft.com/office/drawing/2014/main" id="{D3627E08-F682-4370-8DC2-64E9D6B8F7B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A66D6AF-DFC5-49F6-B260-20BA95A105F5}"/>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562384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BDDEB23-AA94-426B-9896-DEEEEA3A2B4D}" type="datetimeFigureOut">
              <a:rPr lang="ru-RU" smtClean="0"/>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1590935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3785233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3540B-C355-43A7-9B68-2F6531F516C0}" type="slidenum">
              <a:rPr lang="ru-RU" smtClean="0"/>
              <a:t>‹#›</a:t>
            </a:fld>
            <a:endParaRPr lang="ru-RU"/>
          </a:p>
        </p:txBody>
      </p:sp>
    </p:spTree>
    <p:extLst>
      <p:ext uri="{BB962C8B-B14F-4D97-AF65-F5344CB8AC3E}">
        <p14:creationId xmlns:p14="http://schemas.microsoft.com/office/powerpoint/2010/main" val="3914905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16341"/>
          </a:xfrm>
          <a:prstGeom prst="rect">
            <a:avLst/>
          </a:prstGeom>
        </p:spPr>
        <p:txBody>
          <a:bodyPr wrap="square" lIns="0" tIns="0" rIns="0" bIns="0">
            <a:spAutoFit/>
          </a:bodyPr>
          <a:lstStyle>
            <a:lvl1pPr>
              <a:defRPr sz="1406" b="1" i="0">
                <a:solidFill>
                  <a:srgbClr val="770E13"/>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1168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085347" y="1247424"/>
            <a:ext cx="3311533" cy="216341"/>
          </a:xfrm>
        </p:spPr>
        <p:txBody>
          <a:bodyPr lIns="0" tIns="0" rIns="0" bIns="0"/>
          <a:lstStyle>
            <a:lvl1pPr>
              <a:defRPr sz="1406" b="1" i="0">
                <a:solidFill>
                  <a:srgbClr val="770E1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3102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085347" y="1247424"/>
            <a:ext cx="3311533" cy="216341"/>
          </a:xfrm>
        </p:spPr>
        <p:txBody>
          <a:bodyPr lIns="0" tIns="0" rIns="0" bIns="0"/>
          <a:lstStyle>
            <a:lvl1pPr>
              <a:defRPr sz="1406" b="1" i="0">
                <a:solidFill>
                  <a:srgbClr val="770E13"/>
                </a:solidFill>
                <a:latin typeface="Arial"/>
                <a:cs typeface="Arial"/>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5692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85347" y="1247424"/>
            <a:ext cx="3311533" cy="216341"/>
          </a:xfrm>
        </p:spPr>
        <p:txBody>
          <a:bodyPr lIns="0" tIns="0" rIns="0" bIns="0"/>
          <a:lstStyle>
            <a:lvl1pPr>
              <a:defRPr sz="1406" b="1" i="0">
                <a:solidFill>
                  <a:srgbClr val="770E1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5256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423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F36E-D742-41FF-86BF-DB06B752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B5A01-95C3-45AE-8F91-DA55376D2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0FF61A-4986-4212-BC69-7CFEA1534204}"/>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3989A63F-84D7-42FA-A7DF-6E2BA803A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AFF-AE75-405D-8935-07379B93B433}"/>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1744329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2217-5043-4906-9C1A-19B086BC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D0B98-5BE2-438B-8B3E-D45EE69777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0E684-94C1-47AF-827D-CF0E3EFC82D4}"/>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E0BA9A84-7222-43F9-8755-01CE29192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59720-0C61-4CB2-8461-7F5D48F9F6E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1455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D6FE42-92B7-4EF5-A6CA-DADE6C47035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1C669B5-BC49-41E5-AB7F-1EE1274F9ADF}"/>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4" name="Нижний колонтитул 3">
            <a:extLst>
              <a:ext uri="{FF2B5EF4-FFF2-40B4-BE49-F238E27FC236}">
                <a16:creationId xmlns:a16="http://schemas.microsoft.com/office/drawing/2014/main" id="{06DDF722-73E5-4FE6-B25B-592F94D6593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8C148E2-EAD5-4109-91F7-E93F53FCCD0F}"/>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835520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D49B-BDCB-4C87-B9ED-E136D7AE05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1CDB91-58D4-4B8B-82AB-09D639C1D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FCC830-FA68-439F-9629-21E2C9A94298}"/>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EBE38687-F5C4-41F0-BF4A-89ACF1B66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E444A-547E-409C-8D8A-7A415A1573F0}"/>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1994774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55EF-4798-46AF-A3DE-9E2846ED1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2A393-C6DD-4989-8A64-7921D93EED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574A1-5AF7-49DD-968A-D59822612A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F6725-646C-4F5D-8F5F-ACB2CE2B863F}"/>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6" name="Footer Placeholder 5">
            <a:extLst>
              <a:ext uri="{FF2B5EF4-FFF2-40B4-BE49-F238E27FC236}">
                <a16:creationId xmlns:a16="http://schemas.microsoft.com/office/drawing/2014/main" id="{9CFAFB24-4D31-41D0-8A4C-B3E27559F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7FA7E-9887-410C-8DFF-09030C7349F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971984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9CE-B4EF-476C-96B0-FF36C7568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5D2369-0DAB-453A-9874-846EEBAC1E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24578D-2A4C-435A-B996-3587EE45A8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46F75B-5428-416A-AACC-B10BC5703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675593-CE7A-4A1A-9759-6EAD157C82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9E15F3-4E3C-4520-BA8E-D9C3B7B82235}"/>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8" name="Footer Placeholder 7">
            <a:extLst>
              <a:ext uri="{FF2B5EF4-FFF2-40B4-BE49-F238E27FC236}">
                <a16:creationId xmlns:a16="http://schemas.microsoft.com/office/drawing/2014/main" id="{A14D7743-BFE9-4FDF-B619-A5D0A0AC5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3D764-F04F-4756-ADAA-6705C38978C4}"/>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643125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FA6B-21FF-4E12-95C2-B6CE6D7852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063016-83CA-4C49-B552-ADE8E2BD9389}"/>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4" name="Footer Placeholder 3">
            <a:extLst>
              <a:ext uri="{FF2B5EF4-FFF2-40B4-BE49-F238E27FC236}">
                <a16:creationId xmlns:a16="http://schemas.microsoft.com/office/drawing/2014/main" id="{1428F744-E61D-4DD5-98D8-F866346CA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AF878-2E2F-4F5D-982A-3273B74E801E}"/>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056073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5A32F-ABAD-4396-BC91-35700E4BC54E}"/>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3" name="Footer Placeholder 2">
            <a:extLst>
              <a:ext uri="{FF2B5EF4-FFF2-40B4-BE49-F238E27FC236}">
                <a16:creationId xmlns:a16="http://schemas.microsoft.com/office/drawing/2014/main" id="{A577B16B-7D1E-4DF0-A6B8-315DB4805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4AFA6-6058-4A08-BB82-C50B6D972E58}"/>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476634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E8D9-7886-4C3E-B5F2-240C3D9EF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A9E0B1-38A3-4DE7-B310-E204F909B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EAFE4-8B38-4ED1-ADF4-E93C8AB5A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A84692-7A41-4F9F-AB76-9BBCB20B4518}"/>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6" name="Footer Placeholder 5">
            <a:extLst>
              <a:ext uri="{FF2B5EF4-FFF2-40B4-BE49-F238E27FC236}">
                <a16:creationId xmlns:a16="http://schemas.microsoft.com/office/drawing/2014/main" id="{D9B48EFA-6444-4676-BD7E-10C6728F0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91D16-E952-4B1E-B2DC-F31B68C020AF}"/>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3007415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6446-B45C-4A97-8927-BF565FB3B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1EFDA-BBFC-4610-8CD6-4303EEE3E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4B79EB-B1A3-45D0-9B07-164F6CB14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78DC7C-52DD-4DF2-B548-970E61585A09}"/>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6" name="Footer Placeholder 5">
            <a:extLst>
              <a:ext uri="{FF2B5EF4-FFF2-40B4-BE49-F238E27FC236}">
                <a16:creationId xmlns:a16="http://schemas.microsoft.com/office/drawing/2014/main" id="{0E2ACF1A-6A69-4A7C-926E-1348C2CB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2C4C7-1FCF-4E20-8568-BCDB40096B5D}"/>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313603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696E-30D8-4BCA-9AC0-48BE4BCC86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E48FC-0B66-4855-91F3-A397BF3CE6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1B0E8-EE46-45EA-BEB2-207B6088A4EF}"/>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4081331E-A467-47EF-98A2-4171C3DFB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E0359-C092-4198-98BA-0D78EC14A73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421767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F9FEB-1C77-420D-8BA2-F777DAB2B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C9CC5-A75C-4251-8686-963304442E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F2058-21B4-47AD-A445-F8FC7ACA450D}"/>
              </a:ext>
            </a:extLst>
          </p:cNvPr>
          <p:cNvSpPr>
            <a:spLocks noGrp="1"/>
          </p:cNvSpPr>
          <p:nvPr>
            <p:ph type="dt" sz="half" idx="10"/>
          </p:nvPr>
        </p:nvSpPr>
        <p:spPr/>
        <p:txBody>
          <a:body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993EF04E-B140-4E59-9FE5-6685DA10D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DA313-75C0-4FBB-9BCB-94A714C76DD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049943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42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725B135-6724-451A-A317-FA4990A96291}"/>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3" name="Нижний колонтитул 2">
            <a:extLst>
              <a:ext uri="{FF2B5EF4-FFF2-40B4-BE49-F238E27FC236}">
                <a16:creationId xmlns:a16="http://schemas.microsoft.com/office/drawing/2014/main" id="{519B8622-5AB9-4038-876F-31ED191C63E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1F74D51-B052-44FE-B1E5-D696C5A0FD81}"/>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5517550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E862D60-4645-488F-9FDC-0D5205DF09C6}"/>
              </a:ext>
            </a:extLst>
          </p:cNvPr>
          <p:cNvSpPr>
            <a:spLocks noGrp="1"/>
          </p:cNvSpPr>
          <p:nvPr>
            <p:ph type="pic" sz="quarter" idx="10" hasCustomPrompt="1"/>
          </p:nvPr>
        </p:nvSpPr>
        <p:spPr>
          <a:xfrm>
            <a:off x="2" y="0"/>
            <a:ext cx="12191999" cy="6858000"/>
          </a:xfrm>
          <a:custGeom>
            <a:avLst/>
            <a:gdLst>
              <a:gd name="connsiteX0" fmla="*/ 0 w 12191999"/>
              <a:gd name="connsiteY0" fmla="*/ 0 h 2583543"/>
              <a:gd name="connsiteX1" fmla="*/ 12191999 w 12191999"/>
              <a:gd name="connsiteY1" fmla="*/ 0 h 2583543"/>
              <a:gd name="connsiteX2" fmla="*/ 12191999 w 12191999"/>
              <a:gd name="connsiteY2" fmla="*/ 2583543 h 2583543"/>
              <a:gd name="connsiteX3" fmla="*/ 0 w 12191999"/>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12191999" h="2583543">
                <a:moveTo>
                  <a:pt x="0" y="0"/>
                </a:moveTo>
                <a:lnTo>
                  <a:pt x="12191999" y="0"/>
                </a:lnTo>
                <a:lnTo>
                  <a:pt x="12191999" y="2583543"/>
                </a:lnTo>
                <a:lnTo>
                  <a:pt x="0" y="2583543"/>
                </a:ln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Tree>
    <p:extLst>
      <p:ext uri="{BB962C8B-B14F-4D97-AF65-F5344CB8AC3E}">
        <p14:creationId xmlns:p14="http://schemas.microsoft.com/office/powerpoint/2010/main" val="20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14000" decel="86000" fill="hold" grpId="1" nodeType="withEffect">
                                  <p:stCondLst>
                                    <p:cond delay="250"/>
                                  </p:stCondLst>
                                  <p:childTnLst>
                                    <p:animMotion origin="layout" path="M 0 -4.81481E-6 L 0 0.53102 " pathEditMode="relative" rAng="0" ptsTypes="AA">
                                      <p:cBhvr>
                                        <p:cTn id="9" dur="1250" spd="-100000" fill="hold"/>
                                        <p:tgtEl>
                                          <p:spTgt spid="2"/>
                                        </p:tgtEl>
                                        <p:attrNameLst>
                                          <p:attrName>ppt_x</p:attrName>
                                          <p:attrName>ppt_y</p:attrName>
                                        </p:attrNameLst>
                                      </p:cBhvr>
                                      <p:rCtr x="0"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E862D60-4645-488F-9FDC-0D5205DF09C6}"/>
              </a:ext>
            </a:extLst>
          </p:cNvPr>
          <p:cNvSpPr>
            <a:spLocks noGrp="1"/>
          </p:cNvSpPr>
          <p:nvPr>
            <p:ph type="pic" sz="quarter" idx="10" hasCustomPrompt="1"/>
          </p:nvPr>
        </p:nvSpPr>
        <p:spPr>
          <a:xfrm>
            <a:off x="2" y="0"/>
            <a:ext cx="12191999" cy="6858000"/>
          </a:xfrm>
          <a:custGeom>
            <a:avLst/>
            <a:gdLst>
              <a:gd name="connsiteX0" fmla="*/ 0 w 12191999"/>
              <a:gd name="connsiteY0" fmla="*/ 0 h 2583543"/>
              <a:gd name="connsiteX1" fmla="*/ 12191999 w 12191999"/>
              <a:gd name="connsiteY1" fmla="*/ 0 h 2583543"/>
              <a:gd name="connsiteX2" fmla="*/ 12191999 w 12191999"/>
              <a:gd name="connsiteY2" fmla="*/ 2583543 h 2583543"/>
              <a:gd name="connsiteX3" fmla="*/ 0 w 12191999"/>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12191999" h="2583543">
                <a:moveTo>
                  <a:pt x="0" y="0"/>
                </a:moveTo>
                <a:lnTo>
                  <a:pt x="12191999" y="0"/>
                </a:lnTo>
                <a:lnTo>
                  <a:pt x="12191999" y="2583543"/>
                </a:lnTo>
                <a:lnTo>
                  <a:pt x="0" y="2583543"/>
                </a:ln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5" name="Picture Placeholder 4">
            <a:extLst>
              <a:ext uri="{FF2B5EF4-FFF2-40B4-BE49-F238E27FC236}">
                <a16:creationId xmlns:a16="http://schemas.microsoft.com/office/drawing/2014/main" id="{91C92070-9C6F-4BBE-88C3-3D5E83AFF6D8}"/>
              </a:ext>
            </a:extLst>
          </p:cNvPr>
          <p:cNvSpPr>
            <a:spLocks noGrp="1"/>
          </p:cNvSpPr>
          <p:nvPr>
            <p:ph type="pic" sz="quarter" idx="11" hasCustomPrompt="1"/>
          </p:nvPr>
        </p:nvSpPr>
        <p:spPr>
          <a:xfrm>
            <a:off x="5351723" y="2035694"/>
            <a:ext cx="1488556" cy="1488556"/>
          </a:xfrm>
          <a:custGeom>
            <a:avLst/>
            <a:gdLst>
              <a:gd name="connsiteX0" fmla="*/ 744278 w 1488556"/>
              <a:gd name="connsiteY0" fmla="*/ 0 h 1488556"/>
              <a:gd name="connsiteX1" fmla="*/ 1488556 w 1488556"/>
              <a:gd name="connsiteY1" fmla="*/ 744278 h 1488556"/>
              <a:gd name="connsiteX2" fmla="*/ 744278 w 1488556"/>
              <a:gd name="connsiteY2" fmla="*/ 1488556 h 1488556"/>
              <a:gd name="connsiteX3" fmla="*/ 0 w 1488556"/>
              <a:gd name="connsiteY3" fmla="*/ 744278 h 1488556"/>
              <a:gd name="connsiteX4" fmla="*/ 744278 w 1488556"/>
              <a:gd name="connsiteY4" fmla="*/ 0 h 1488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56" h="1488556">
                <a:moveTo>
                  <a:pt x="744278" y="0"/>
                </a:moveTo>
                <a:cubicBezTo>
                  <a:pt x="1155331" y="0"/>
                  <a:pt x="1488556" y="333225"/>
                  <a:pt x="1488556" y="744278"/>
                </a:cubicBezTo>
                <a:cubicBezTo>
                  <a:pt x="1488556" y="1155331"/>
                  <a:pt x="1155331" y="1488556"/>
                  <a:pt x="744278" y="1488556"/>
                </a:cubicBezTo>
                <a:cubicBezTo>
                  <a:pt x="333225" y="1488556"/>
                  <a:pt x="0" y="1155331"/>
                  <a:pt x="0" y="744278"/>
                </a:cubicBezTo>
                <a:cubicBezTo>
                  <a:pt x="0" y="333225"/>
                  <a:pt x="333225" y="0"/>
                  <a:pt x="744278"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9" name="Picture Placeholder 8">
            <a:extLst>
              <a:ext uri="{FF2B5EF4-FFF2-40B4-BE49-F238E27FC236}">
                <a16:creationId xmlns:a16="http://schemas.microsoft.com/office/drawing/2014/main" id="{077231A0-C366-4F47-958B-0A341426C22E}"/>
              </a:ext>
            </a:extLst>
          </p:cNvPr>
          <p:cNvSpPr>
            <a:spLocks noGrp="1"/>
          </p:cNvSpPr>
          <p:nvPr>
            <p:ph type="pic" sz="quarter" idx="12" hasCustomPrompt="1"/>
          </p:nvPr>
        </p:nvSpPr>
        <p:spPr>
          <a:xfrm>
            <a:off x="3851675" y="2343928"/>
            <a:ext cx="872088" cy="872088"/>
          </a:xfrm>
          <a:custGeom>
            <a:avLst/>
            <a:gdLst>
              <a:gd name="connsiteX0" fmla="*/ 436044 w 872088"/>
              <a:gd name="connsiteY0" fmla="*/ 0 h 872088"/>
              <a:gd name="connsiteX1" fmla="*/ 872088 w 872088"/>
              <a:gd name="connsiteY1" fmla="*/ 436044 h 872088"/>
              <a:gd name="connsiteX2" fmla="*/ 436044 w 872088"/>
              <a:gd name="connsiteY2" fmla="*/ 872088 h 872088"/>
              <a:gd name="connsiteX3" fmla="*/ 0 w 872088"/>
              <a:gd name="connsiteY3" fmla="*/ 436044 h 872088"/>
              <a:gd name="connsiteX4" fmla="*/ 436044 w 872088"/>
              <a:gd name="connsiteY4" fmla="*/ 0 h 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88" h="872088">
                <a:moveTo>
                  <a:pt x="436044" y="0"/>
                </a:moveTo>
                <a:cubicBezTo>
                  <a:pt x="676864" y="0"/>
                  <a:pt x="872088" y="195224"/>
                  <a:pt x="872088" y="436044"/>
                </a:cubicBezTo>
                <a:cubicBezTo>
                  <a:pt x="872088" y="676864"/>
                  <a:pt x="676864" y="872088"/>
                  <a:pt x="436044" y="872088"/>
                </a:cubicBezTo>
                <a:cubicBezTo>
                  <a:pt x="195224" y="872088"/>
                  <a:pt x="0" y="676864"/>
                  <a:pt x="0" y="436044"/>
                </a:cubicBezTo>
                <a:cubicBezTo>
                  <a:pt x="0" y="195224"/>
                  <a:pt x="195224" y="0"/>
                  <a:pt x="436044"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10" name="Picture Placeholder 9">
            <a:extLst>
              <a:ext uri="{FF2B5EF4-FFF2-40B4-BE49-F238E27FC236}">
                <a16:creationId xmlns:a16="http://schemas.microsoft.com/office/drawing/2014/main" id="{D75DAA7D-35BC-42AD-BD82-FC985759D6A4}"/>
              </a:ext>
            </a:extLst>
          </p:cNvPr>
          <p:cNvSpPr>
            <a:spLocks noGrp="1"/>
          </p:cNvSpPr>
          <p:nvPr>
            <p:ph type="pic" sz="quarter" idx="13" hasCustomPrompt="1"/>
          </p:nvPr>
        </p:nvSpPr>
        <p:spPr>
          <a:xfrm>
            <a:off x="7468238" y="2343928"/>
            <a:ext cx="872088" cy="872088"/>
          </a:xfrm>
          <a:custGeom>
            <a:avLst/>
            <a:gdLst>
              <a:gd name="connsiteX0" fmla="*/ 436044 w 872088"/>
              <a:gd name="connsiteY0" fmla="*/ 0 h 872088"/>
              <a:gd name="connsiteX1" fmla="*/ 872088 w 872088"/>
              <a:gd name="connsiteY1" fmla="*/ 436044 h 872088"/>
              <a:gd name="connsiteX2" fmla="*/ 436044 w 872088"/>
              <a:gd name="connsiteY2" fmla="*/ 872088 h 872088"/>
              <a:gd name="connsiteX3" fmla="*/ 0 w 872088"/>
              <a:gd name="connsiteY3" fmla="*/ 436044 h 872088"/>
              <a:gd name="connsiteX4" fmla="*/ 436044 w 872088"/>
              <a:gd name="connsiteY4" fmla="*/ 0 h 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88" h="872088">
                <a:moveTo>
                  <a:pt x="436044" y="0"/>
                </a:moveTo>
                <a:cubicBezTo>
                  <a:pt x="676864" y="0"/>
                  <a:pt x="872088" y="195224"/>
                  <a:pt x="872088" y="436044"/>
                </a:cubicBezTo>
                <a:cubicBezTo>
                  <a:pt x="872088" y="676864"/>
                  <a:pt x="676864" y="872088"/>
                  <a:pt x="436044" y="872088"/>
                </a:cubicBezTo>
                <a:cubicBezTo>
                  <a:pt x="195224" y="872088"/>
                  <a:pt x="0" y="676864"/>
                  <a:pt x="0" y="436044"/>
                </a:cubicBezTo>
                <a:cubicBezTo>
                  <a:pt x="0" y="195224"/>
                  <a:pt x="195224" y="0"/>
                  <a:pt x="436044"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Tree>
    <p:extLst>
      <p:ext uri="{BB962C8B-B14F-4D97-AF65-F5344CB8AC3E}">
        <p14:creationId xmlns:p14="http://schemas.microsoft.com/office/powerpoint/2010/main" val="32486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14000" decel="86000" fill="hold" grpId="1" nodeType="withEffect">
                                  <p:stCondLst>
                                    <p:cond delay="250"/>
                                  </p:stCondLst>
                                  <p:childTnLst>
                                    <p:animMotion origin="layout" path="M 0 -4.81481E-6 L 0 0.53102 " pathEditMode="relative" rAng="0" ptsTypes="AA">
                                      <p:cBhvr>
                                        <p:cTn id="9" dur="1250" spd="-100000" fill="hold"/>
                                        <p:tgtEl>
                                          <p:spTgt spid="2"/>
                                        </p:tgtEl>
                                        <p:attrNameLst>
                                          <p:attrName>ppt_x</p:attrName>
                                          <p:attrName>ppt_y</p:attrName>
                                        </p:attrNameLst>
                                      </p:cBhvr>
                                      <p:rCtr x="0" y="26551"/>
                                    </p:animMotion>
                                  </p:childTnLst>
                                </p:cTn>
                              </p:par>
                              <p:par>
                                <p:cTn id="10" presetID="10"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63" presetClass="path" presetSubtype="0" accel="14000" decel="86000" fill="hold" grpId="1" nodeType="withEffect">
                                  <p:stCondLst>
                                    <p:cond delay="250"/>
                                  </p:stCondLst>
                                  <p:childTnLst>
                                    <p:animMotion origin="layout" path="M -2.70833E-6 -4.07407E-6 L -2.70833E-6 0.93357 " pathEditMode="relative" rAng="0" ptsTypes="AA">
                                      <p:cBhvr>
                                        <p:cTn id="14" dur="1250" spd="-100000" fill="hold"/>
                                        <p:tgtEl>
                                          <p:spTgt spid="9"/>
                                        </p:tgtEl>
                                        <p:attrNameLst>
                                          <p:attrName>ppt_x</p:attrName>
                                          <p:attrName>ppt_y</p:attrName>
                                        </p:attrNameLst>
                                      </p:cBhvr>
                                      <p:rCtr x="0" y="46667"/>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accel="14000" decel="86000" fill="hold" grpId="1" nodeType="withEffect">
                                  <p:stCondLst>
                                    <p:cond delay="250"/>
                                  </p:stCondLst>
                                  <p:childTnLst>
                                    <p:animMotion origin="layout" path="M 0 -4.07407E-6 L 0 0.82246 " pathEditMode="relative" rAng="0" ptsTypes="AA">
                                      <p:cBhvr>
                                        <p:cTn id="19" dur="1250" spd="-100000" fill="hold"/>
                                        <p:tgtEl>
                                          <p:spTgt spid="5"/>
                                        </p:tgtEl>
                                        <p:attrNameLst>
                                          <p:attrName>ppt_x</p:attrName>
                                          <p:attrName>ppt_y</p:attrName>
                                        </p:attrNameLst>
                                      </p:cBhvr>
                                      <p:rCtr x="0" y="41111"/>
                                    </p:animMotion>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63" presetClass="path" presetSubtype="0" accel="14000" decel="86000" fill="hold" grpId="1" nodeType="withEffect">
                                  <p:stCondLst>
                                    <p:cond delay="250"/>
                                  </p:stCondLst>
                                  <p:childTnLst>
                                    <p:animMotion origin="layout" path="M -2.70833E-6 -4.07407E-6 L -2.70833E-6 0.93357 " pathEditMode="relative" rAng="0" ptsTypes="AA">
                                      <p:cBhvr>
                                        <p:cTn id="24" dur="1250" spd="-100000" fill="hold"/>
                                        <p:tgtEl>
                                          <p:spTgt spid="10"/>
                                        </p:tgtEl>
                                        <p:attrNameLst>
                                          <p:attrName>ppt_x</p:attrName>
                                          <p:attrName>ppt_y</p:attrName>
                                        </p:attrNameLst>
                                      </p:cBhvr>
                                      <p:rCtr x="0" y="4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9" grpId="0" animBg="1"/>
      <p:bldP spid="9" grpId="1" animBg="1"/>
      <p:bldP spid="10" grpId="0" animBg="1"/>
      <p:bldP spid="10"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4824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15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4770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6594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8934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11.06.2025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82620319"/>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11.06.2025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2448298889"/>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2827-51D5-F04A-AF76-6DE30509395F}" type="datetimeFigureOut">
              <a:rPr lang="x-none" smtClean="0"/>
              <a:t>11.06.2025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93836674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7ED36-299D-412E-A14A-4C489F8890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D0C7940-45F6-49B1-93A6-09CED0D1B3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CDE9A25-3656-48CE-92B2-D324B662C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E22CD1C-4473-4E81-8F1C-DC9189945AC9}"/>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40F2DF18-2250-43B5-B048-8A73BBE380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F2D6F5B-463E-42FF-A0E6-6823EB147156}"/>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742309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72827-51D5-F04A-AF76-6DE30509395F}" type="datetimeFigureOut">
              <a:rPr lang="x-none" smtClean="0"/>
              <a:t>11.06.2025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2228933045"/>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72827-51D5-F04A-AF76-6DE30509395F}" type="datetimeFigureOut">
              <a:rPr lang="x-none" smtClean="0"/>
              <a:t>11.06.2025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4062806780"/>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72827-51D5-F04A-AF76-6DE30509395F}" type="datetimeFigureOut">
              <a:rPr lang="x-none" smtClean="0"/>
              <a:t>11.06.2025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64481315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72827-51D5-F04A-AF76-6DE30509395F}" type="datetimeFigureOut">
              <a:rPr lang="x-none" smtClean="0"/>
              <a:t>11.06.2025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535746478"/>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x-none" smtClean="0"/>
              <a:t>11.06.2025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231089502"/>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x-none" smtClean="0"/>
              <a:t>11.06.2025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970135775"/>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11.06.2025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3415289851"/>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11.06.2025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37395797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008A10-C66C-49F9-BD1B-E00547D864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F054779-F255-4FB6-BE6B-3A6E015FA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CA39192-81D6-4C65-AA8D-A54EB4A1B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F201EC6-780B-41EB-8F93-A7FA81CCDD0B}"/>
              </a:ext>
            </a:extLst>
          </p:cNvPr>
          <p:cNvSpPr>
            <a:spLocks noGrp="1"/>
          </p:cNvSpPr>
          <p:nvPr>
            <p:ph type="dt" sz="half" idx="10"/>
          </p:nvPr>
        </p:nvSpPr>
        <p:spPr/>
        <p:txBody>
          <a:bodyPr/>
          <a:lstStyle/>
          <a:p>
            <a:fld id="{128EAA66-43AB-494D-BEDC-099B6C5EE879}"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C37DC989-556C-4C11-866F-920AD46FF6E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5DDB2F-203D-47EF-9D4A-FB4CFBD5F25F}"/>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31682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10.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1.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11" Type="http://schemas.openxmlformats.org/officeDocument/2006/relationships/image" Target="../media/image9.png"/><Relationship Id="rId5" Type="http://schemas.openxmlformats.org/officeDocument/2006/relationships/slideLayout" Target="../slideLayouts/slideLayout26.xml"/><Relationship Id="rId10" Type="http://schemas.openxmlformats.org/officeDocument/2006/relationships/image" Target="../media/image8.png"/><Relationship Id="rId4" Type="http://schemas.openxmlformats.org/officeDocument/2006/relationships/slideLayout" Target="../slideLayouts/slideLayout25.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9.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11" Type="http://schemas.openxmlformats.org/officeDocument/2006/relationships/image" Target="../media/image16.png"/><Relationship Id="rId5" Type="http://schemas.openxmlformats.org/officeDocument/2006/relationships/slideLayout" Target="../slideLayouts/slideLayout31.xml"/><Relationship Id="rId10" Type="http://schemas.openxmlformats.org/officeDocument/2006/relationships/image" Target="../media/image15.png"/><Relationship Id="rId4" Type="http://schemas.openxmlformats.org/officeDocument/2006/relationships/slideLayout" Target="../slideLayouts/slideLayout30.xml"/><Relationship Id="rId9"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9.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F722A-422A-4294-8097-3E260625B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A522C79-5BE3-402A-B6BF-7CB9C7AA6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04CBCEE-FAD4-4B5B-A90E-0F5630F17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EAA66-43AB-494D-BEDC-099B6C5EE879}"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04ADE080-85E6-4982-BF00-C875887D6C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9368C28-2952-4D04-8C89-BDED4BD5C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54572-114B-436A-824D-09E7228D5E4F}" type="slidenum">
              <a:rPr lang="ru-RU" smtClean="0"/>
              <a:t>‹#›</a:t>
            </a:fld>
            <a:endParaRPr lang="ru-RU"/>
          </a:p>
        </p:txBody>
      </p:sp>
    </p:spTree>
    <p:extLst>
      <p:ext uri="{BB962C8B-B14F-4D97-AF65-F5344CB8AC3E}">
        <p14:creationId xmlns:p14="http://schemas.microsoft.com/office/powerpoint/2010/main" val="132870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AF4AA-F1D8-4FAA-A160-D95BE334E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9DE6E-24BC-4A42-904F-7E87EC8E5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DADB-1CDC-4509-B6A9-345D45227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69124-F480-403E-A988-0BA85AE1B687}" type="datetimeFigureOut">
              <a:rPr lang="en-US" smtClean="0"/>
              <a:t>6/11/2025</a:t>
            </a:fld>
            <a:endParaRPr lang="en-US"/>
          </a:p>
        </p:txBody>
      </p:sp>
      <p:sp>
        <p:nvSpPr>
          <p:cNvPr id="5" name="Footer Placeholder 4">
            <a:extLst>
              <a:ext uri="{FF2B5EF4-FFF2-40B4-BE49-F238E27FC236}">
                <a16:creationId xmlns:a16="http://schemas.microsoft.com/office/drawing/2014/main" id="{E7D6A414-018C-43CE-BEDB-2679001FF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76337-4C09-4DEE-B88C-54DFED7B4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3076B-7A76-4AF4-921E-2D2B80443D76}" type="slidenum">
              <a:rPr lang="en-US" smtClean="0"/>
              <a:t>‹#›</a:t>
            </a:fld>
            <a:endParaRPr lang="en-US"/>
          </a:p>
        </p:txBody>
      </p:sp>
    </p:spTree>
    <p:extLst>
      <p:ext uri="{BB962C8B-B14F-4D97-AF65-F5344CB8AC3E}">
        <p14:creationId xmlns:p14="http://schemas.microsoft.com/office/powerpoint/2010/main" val="229263788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28708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2827-51D5-F04A-AF76-6DE30509395F}" type="datetimeFigureOut">
              <a:rPr lang="x-none" smtClean="0"/>
              <a:t>11.06.2025</a:t>
            </a:fld>
            <a:endParaRPr lang="x-none"/>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36C0-A401-9C4E-B5A1-6DB583370782}" type="slidenum">
              <a:rPr lang="x-none" smtClean="0"/>
              <a:t>‹#›</a:t>
            </a:fld>
            <a:endParaRPr lang="x-none"/>
          </a:p>
        </p:txBody>
      </p:sp>
    </p:spTree>
    <p:extLst>
      <p:ext uri="{BB962C8B-B14F-4D97-AF65-F5344CB8AC3E}">
        <p14:creationId xmlns:p14="http://schemas.microsoft.com/office/powerpoint/2010/main" val="7489349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slow">
    <p:push dir="u"/>
  </p:transition>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bg object 16"/>
          <p:cNvSpPr/>
          <p:nvPr/>
        </p:nvSpPr>
        <p:spPr>
          <a:xfrm>
            <a:off x="-216" y="218977"/>
            <a:ext cx="4238964" cy="219387"/>
          </a:xfrm>
          <a:custGeom>
            <a:avLst/>
            <a:gdLst/>
            <a:ahLst/>
            <a:cxnLst/>
            <a:rect l="l" t="t" r="r" b="b"/>
            <a:pathLst>
              <a:path w="3717925" h="241934">
                <a:moveTo>
                  <a:pt x="3717514" y="0"/>
                </a:moveTo>
                <a:lnTo>
                  <a:pt x="0" y="0"/>
                </a:lnTo>
                <a:lnTo>
                  <a:pt x="0" y="241888"/>
                </a:lnTo>
                <a:lnTo>
                  <a:pt x="3717514" y="241888"/>
                </a:lnTo>
                <a:lnTo>
                  <a:pt x="3717514" y="0"/>
                </a:lnTo>
                <a:close/>
              </a:path>
            </a:pathLst>
          </a:custGeom>
          <a:solidFill>
            <a:srgbClr val="485E88"/>
          </a:solidFill>
        </p:spPr>
        <p:txBody>
          <a:bodyPr wrap="square" lIns="0" tIns="0" rIns="0" bIns="0" rtlCol="0"/>
          <a:lstStyle/>
          <a:p>
            <a:endParaRPr sz="1632"/>
          </a:p>
        </p:txBody>
      </p:sp>
      <p:sp>
        <p:nvSpPr>
          <p:cNvPr id="2" name="Holder 2"/>
          <p:cNvSpPr>
            <a:spLocks noGrp="1"/>
          </p:cNvSpPr>
          <p:nvPr>
            <p:ph type="title"/>
          </p:nvPr>
        </p:nvSpPr>
        <p:spPr>
          <a:xfrm>
            <a:off x="95390" y="151429"/>
            <a:ext cx="4083306" cy="369332"/>
          </a:xfrm>
          <a:prstGeom prst="rect">
            <a:avLst/>
          </a:prstGeom>
        </p:spPr>
        <p:txBody>
          <a:bodyPr wrap="square" lIns="0" tIns="0" rIns="0" bIns="0">
            <a:spAutoFit/>
          </a:bodyPr>
          <a:lstStyle>
            <a:lvl1pPr>
              <a:defRPr sz="2400" b="0" i="0">
                <a:solidFill>
                  <a:schemeClr val="bg1"/>
                </a:solidFill>
                <a:latin typeface="Arial MT"/>
                <a:cs typeface="Arial MT"/>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0492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 y="2033"/>
            <a:ext cx="12191999" cy="6855967"/>
          </a:xfrm>
          <a:prstGeom prst="rect">
            <a:avLst/>
          </a:prstGeom>
        </p:spPr>
      </p:pic>
      <p:pic>
        <p:nvPicPr>
          <p:cNvPr id="17" name="bg object 17"/>
          <p:cNvPicPr/>
          <p:nvPr/>
        </p:nvPicPr>
        <p:blipFill>
          <a:blip r:embed="rId8" cstate="print"/>
          <a:stretch>
            <a:fillRect/>
          </a:stretch>
        </p:blipFill>
        <p:spPr>
          <a:xfrm>
            <a:off x="0" y="2033"/>
            <a:ext cx="2851912" cy="6855967"/>
          </a:xfrm>
          <a:prstGeom prst="rect">
            <a:avLst/>
          </a:prstGeom>
        </p:spPr>
      </p:pic>
      <p:sp>
        <p:nvSpPr>
          <p:cNvPr id="18" name="bg object 18"/>
          <p:cNvSpPr/>
          <p:nvPr/>
        </p:nvSpPr>
        <p:spPr>
          <a:xfrm>
            <a:off x="0" y="2032"/>
            <a:ext cx="182880" cy="6856307"/>
          </a:xfrm>
          <a:custGeom>
            <a:avLst/>
            <a:gdLst/>
            <a:ahLst/>
            <a:cxnLst/>
            <a:rect l="l" t="t" r="r" b="b"/>
            <a:pathLst>
              <a:path w="274320" h="10284460">
                <a:moveTo>
                  <a:pt x="0" y="0"/>
                </a:moveTo>
                <a:lnTo>
                  <a:pt x="0" y="10283951"/>
                </a:lnTo>
                <a:lnTo>
                  <a:pt x="274319" y="10283951"/>
                </a:lnTo>
                <a:lnTo>
                  <a:pt x="274319" y="0"/>
                </a:lnTo>
                <a:lnTo>
                  <a:pt x="0" y="0"/>
                </a:lnTo>
                <a:close/>
              </a:path>
            </a:pathLst>
          </a:custGeom>
          <a:solidFill>
            <a:srgbClr val="766D52"/>
          </a:solidFill>
        </p:spPr>
        <p:txBody>
          <a:bodyPr wrap="square" lIns="0" tIns="0" rIns="0" bIns="0" rtlCol="0"/>
          <a:lstStyle/>
          <a:p>
            <a:endParaRPr sz="1200"/>
          </a:p>
        </p:txBody>
      </p:sp>
      <p:sp>
        <p:nvSpPr>
          <p:cNvPr id="19" name="bg object 19"/>
          <p:cNvSpPr/>
          <p:nvPr/>
        </p:nvSpPr>
        <p:spPr>
          <a:xfrm>
            <a:off x="0" y="714248"/>
            <a:ext cx="1592157" cy="508000"/>
          </a:xfrm>
          <a:custGeom>
            <a:avLst/>
            <a:gdLst/>
            <a:ahLst/>
            <a:cxnLst/>
            <a:rect l="l" t="t" r="r" b="b"/>
            <a:pathLst>
              <a:path w="2388235" h="762000">
                <a:moveTo>
                  <a:pt x="166" y="0"/>
                </a:moveTo>
                <a:lnTo>
                  <a:pt x="71" y="9814"/>
                </a:lnTo>
                <a:lnTo>
                  <a:pt x="0" y="756269"/>
                </a:lnTo>
                <a:lnTo>
                  <a:pt x="1868545" y="761634"/>
                </a:lnTo>
                <a:lnTo>
                  <a:pt x="2019037" y="761634"/>
                </a:lnTo>
                <a:lnTo>
                  <a:pt x="2028322" y="752063"/>
                </a:lnTo>
                <a:lnTo>
                  <a:pt x="2031114" y="749807"/>
                </a:lnTo>
                <a:lnTo>
                  <a:pt x="2033400" y="747430"/>
                </a:lnTo>
                <a:lnTo>
                  <a:pt x="2377061" y="403738"/>
                </a:lnTo>
                <a:lnTo>
                  <a:pt x="2384938" y="392948"/>
                </a:lnTo>
                <a:lnTo>
                  <a:pt x="2387608" y="382158"/>
                </a:lnTo>
                <a:lnTo>
                  <a:pt x="2384938" y="371490"/>
                </a:lnTo>
                <a:lnTo>
                  <a:pt x="2377061" y="360700"/>
                </a:lnTo>
                <a:lnTo>
                  <a:pt x="2033400" y="17007"/>
                </a:lnTo>
                <a:lnTo>
                  <a:pt x="2025895" y="17007"/>
                </a:lnTo>
                <a:lnTo>
                  <a:pt x="2025895" y="9814"/>
                </a:lnTo>
                <a:lnTo>
                  <a:pt x="2019037" y="9814"/>
                </a:lnTo>
                <a:lnTo>
                  <a:pt x="2011801" y="2682"/>
                </a:lnTo>
                <a:lnTo>
                  <a:pt x="1868545" y="2682"/>
                </a:lnTo>
                <a:lnTo>
                  <a:pt x="166" y="0"/>
                </a:lnTo>
                <a:close/>
              </a:path>
            </a:pathLst>
          </a:custGeom>
          <a:solidFill>
            <a:srgbClr val="A32E0E"/>
          </a:solidFill>
        </p:spPr>
        <p:txBody>
          <a:bodyPr wrap="square" lIns="0" tIns="0" rIns="0" bIns="0" rtlCol="0"/>
          <a:lstStyle/>
          <a:p>
            <a:endParaRPr sz="1200"/>
          </a:p>
        </p:txBody>
      </p:sp>
      <p:pic>
        <p:nvPicPr>
          <p:cNvPr id="20" name="bg object 20"/>
          <p:cNvPicPr/>
          <p:nvPr/>
        </p:nvPicPr>
        <p:blipFill>
          <a:blip r:embed="rId9" cstate="print"/>
          <a:stretch>
            <a:fillRect/>
          </a:stretch>
        </p:blipFill>
        <p:spPr>
          <a:xfrm>
            <a:off x="8494777" y="449072"/>
            <a:ext cx="3697223" cy="6408926"/>
          </a:xfrm>
          <a:prstGeom prst="rect">
            <a:avLst/>
          </a:prstGeom>
        </p:spPr>
      </p:pic>
      <p:sp>
        <p:nvSpPr>
          <p:cNvPr id="2" name="Holder 2"/>
          <p:cNvSpPr>
            <a:spLocks noGrp="1"/>
          </p:cNvSpPr>
          <p:nvPr>
            <p:ph type="title"/>
          </p:nvPr>
        </p:nvSpPr>
        <p:spPr>
          <a:xfrm>
            <a:off x="570859" y="686056"/>
            <a:ext cx="4502150" cy="615553"/>
          </a:xfrm>
          <a:prstGeom prst="rect">
            <a:avLst/>
          </a:prstGeom>
        </p:spPr>
        <p:txBody>
          <a:bodyPr wrap="square" lIns="0" tIns="0" rIns="0" bIns="0">
            <a:spAutoFit/>
          </a:bodyPr>
          <a:lstStyle>
            <a:lvl1pPr>
              <a:defRPr sz="4000" b="0" i="0">
                <a:solidFill>
                  <a:srgbClr val="521608"/>
                </a:solidFill>
                <a:latin typeface="Segoe UI Black"/>
                <a:cs typeface="Segoe UI Black"/>
              </a:defRPr>
            </a:lvl1pPr>
          </a:lstStyle>
          <a:p>
            <a:endParaRPr/>
          </a:p>
        </p:txBody>
      </p:sp>
      <p:sp>
        <p:nvSpPr>
          <p:cNvPr id="3" name="Holder 3"/>
          <p:cNvSpPr>
            <a:spLocks noGrp="1"/>
          </p:cNvSpPr>
          <p:nvPr>
            <p:ph type="body" idx="1"/>
          </p:nvPr>
        </p:nvSpPr>
        <p:spPr>
          <a:xfrm>
            <a:off x="5785950" y="2650476"/>
            <a:ext cx="5752677" cy="677108"/>
          </a:xfrm>
          <a:prstGeom prst="rect">
            <a:avLst/>
          </a:prstGeom>
        </p:spPr>
        <p:txBody>
          <a:bodyPr wrap="square" lIns="0" tIns="0" rIns="0" bIns="0">
            <a:spAutoFit/>
          </a:bodyPr>
          <a:lstStyle>
            <a:lvl1pPr>
              <a:defRPr sz="4400" b="0" i="0">
                <a:solidFill>
                  <a:srgbClr val="7A220C"/>
                </a:solidFill>
                <a:latin typeface="Segoe UI Black"/>
                <a:cs typeface="Segoe UI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95523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2669540"/>
            <a:ext cx="4034967" cy="4188459"/>
          </a:xfrm>
          <a:prstGeom prst="rect">
            <a:avLst/>
          </a:prstGeom>
        </p:spPr>
      </p:pic>
      <p:pic>
        <p:nvPicPr>
          <p:cNvPr id="17" name="bg object 17"/>
          <p:cNvPicPr/>
          <p:nvPr/>
        </p:nvPicPr>
        <p:blipFill>
          <a:blip r:embed="rId8" cstate="print"/>
          <a:stretch>
            <a:fillRect/>
          </a:stretch>
        </p:blipFill>
        <p:spPr>
          <a:xfrm>
            <a:off x="0" y="2893059"/>
            <a:ext cx="1523185" cy="2364739"/>
          </a:xfrm>
          <a:prstGeom prst="rect">
            <a:avLst/>
          </a:prstGeom>
        </p:spPr>
      </p:pic>
      <p:pic>
        <p:nvPicPr>
          <p:cNvPr id="18" name="bg object 18"/>
          <p:cNvPicPr/>
          <p:nvPr/>
        </p:nvPicPr>
        <p:blipFill>
          <a:blip r:embed="rId9" cstate="print"/>
          <a:stretch>
            <a:fillRect/>
          </a:stretch>
        </p:blipFill>
        <p:spPr>
          <a:xfrm>
            <a:off x="8608059" y="1676400"/>
            <a:ext cx="2819400" cy="2819400"/>
          </a:xfrm>
          <a:prstGeom prst="rect">
            <a:avLst/>
          </a:prstGeom>
        </p:spPr>
      </p:pic>
      <p:pic>
        <p:nvPicPr>
          <p:cNvPr id="19" name="bg object 19"/>
          <p:cNvPicPr/>
          <p:nvPr/>
        </p:nvPicPr>
        <p:blipFill>
          <a:blip r:embed="rId10" cstate="print"/>
          <a:stretch>
            <a:fillRect/>
          </a:stretch>
        </p:blipFill>
        <p:spPr>
          <a:xfrm>
            <a:off x="7998459" y="0"/>
            <a:ext cx="1605278" cy="1139108"/>
          </a:xfrm>
          <a:prstGeom prst="rect">
            <a:avLst/>
          </a:prstGeom>
        </p:spPr>
      </p:pic>
      <p:pic>
        <p:nvPicPr>
          <p:cNvPr id="20" name="bg object 20"/>
          <p:cNvPicPr/>
          <p:nvPr/>
        </p:nvPicPr>
        <p:blipFill>
          <a:blip r:embed="rId11" cstate="print"/>
          <a:stretch>
            <a:fillRect/>
          </a:stretch>
        </p:blipFill>
        <p:spPr>
          <a:xfrm>
            <a:off x="8605520" y="6096000"/>
            <a:ext cx="993139" cy="755974"/>
          </a:xfrm>
          <a:prstGeom prst="rect">
            <a:avLst/>
          </a:prstGeom>
        </p:spPr>
      </p:pic>
      <p:pic>
        <p:nvPicPr>
          <p:cNvPr id="21" name="bg object 21"/>
          <p:cNvPicPr/>
          <p:nvPr/>
        </p:nvPicPr>
        <p:blipFill>
          <a:blip r:embed="rId12" cstate="print"/>
          <a:stretch>
            <a:fillRect/>
          </a:stretch>
        </p:blipFill>
        <p:spPr>
          <a:xfrm>
            <a:off x="10396220" y="0"/>
            <a:ext cx="767079" cy="1209039"/>
          </a:xfrm>
          <a:prstGeom prst="rect">
            <a:avLst/>
          </a:prstGeom>
        </p:spPr>
      </p:pic>
      <p:sp>
        <p:nvSpPr>
          <p:cNvPr id="22" name="bg object 22"/>
          <p:cNvSpPr/>
          <p:nvPr/>
        </p:nvSpPr>
        <p:spPr>
          <a:xfrm>
            <a:off x="10436859" y="0"/>
            <a:ext cx="685800" cy="1143000"/>
          </a:xfrm>
          <a:custGeom>
            <a:avLst/>
            <a:gdLst/>
            <a:ahLst/>
            <a:cxnLst/>
            <a:rect l="l" t="t" r="r" b="b"/>
            <a:pathLst>
              <a:path w="685800" h="1143000">
                <a:moveTo>
                  <a:pt x="685800" y="0"/>
                </a:moveTo>
                <a:lnTo>
                  <a:pt x="0" y="0"/>
                </a:lnTo>
                <a:lnTo>
                  <a:pt x="0" y="1143000"/>
                </a:lnTo>
                <a:lnTo>
                  <a:pt x="685800" y="1143000"/>
                </a:lnTo>
                <a:lnTo>
                  <a:pt x="685800" y="0"/>
                </a:lnTo>
                <a:close/>
              </a:path>
            </a:pathLst>
          </a:custGeom>
          <a:solidFill>
            <a:srgbClr val="0F6FC6"/>
          </a:solidFill>
        </p:spPr>
        <p:txBody>
          <a:bodyPr wrap="square" lIns="0" tIns="0" rIns="0" bIns="0" rtlCol="0"/>
          <a:lstStyle/>
          <a:p>
            <a:endParaRPr/>
          </a:p>
        </p:txBody>
      </p:sp>
      <p:pic>
        <p:nvPicPr>
          <p:cNvPr id="23" name="bg object 23"/>
          <p:cNvPicPr/>
          <p:nvPr/>
        </p:nvPicPr>
        <p:blipFill>
          <a:blip r:embed="rId13" cstate="print"/>
          <a:stretch>
            <a:fillRect/>
          </a:stretch>
        </p:blipFill>
        <p:spPr>
          <a:xfrm>
            <a:off x="0" y="0"/>
            <a:ext cx="2948939" cy="1173479"/>
          </a:xfrm>
          <a:prstGeom prst="rect">
            <a:avLst/>
          </a:prstGeom>
        </p:spPr>
      </p:pic>
      <p:sp>
        <p:nvSpPr>
          <p:cNvPr id="2" name="Holder 2"/>
          <p:cNvSpPr>
            <a:spLocks noGrp="1"/>
          </p:cNvSpPr>
          <p:nvPr>
            <p:ph type="title"/>
          </p:nvPr>
        </p:nvSpPr>
        <p:spPr>
          <a:xfrm>
            <a:off x="2871470" y="-48259"/>
            <a:ext cx="6449059" cy="721360"/>
          </a:xfrm>
          <a:prstGeom prst="rect">
            <a:avLst/>
          </a:prstGeom>
        </p:spPr>
        <p:txBody>
          <a:bodyPr wrap="square" lIns="0" tIns="0" rIns="0" bIns="0">
            <a:spAutoFit/>
          </a:bodyPr>
          <a:lstStyle>
            <a:lvl1pPr>
              <a:defRPr sz="1800" b="1" i="0">
                <a:solidFill>
                  <a:srgbClr val="002060"/>
                </a:solidFill>
                <a:latin typeface="Times New Roman"/>
                <a:cs typeface="Times New Roman"/>
              </a:defRPr>
            </a:lvl1pPr>
          </a:lstStyle>
          <a:p>
            <a:endParaRPr/>
          </a:p>
        </p:txBody>
      </p:sp>
      <p:sp>
        <p:nvSpPr>
          <p:cNvPr id="3" name="Holder 3"/>
          <p:cNvSpPr>
            <a:spLocks noGrp="1"/>
          </p:cNvSpPr>
          <p:nvPr>
            <p:ph type="body" idx="1"/>
          </p:nvPr>
        </p:nvSpPr>
        <p:spPr>
          <a:xfrm>
            <a:off x="688225" y="2003526"/>
            <a:ext cx="6517005" cy="45931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7423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2670047"/>
            <a:ext cx="4037075" cy="4187950"/>
          </a:xfrm>
          <a:prstGeom prst="rect">
            <a:avLst/>
          </a:prstGeom>
        </p:spPr>
      </p:pic>
      <p:pic>
        <p:nvPicPr>
          <p:cNvPr id="17" name="bg object 17"/>
          <p:cNvPicPr/>
          <p:nvPr/>
        </p:nvPicPr>
        <p:blipFill>
          <a:blip r:embed="rId8" cstate="print"/>
          <a:stretch>
            <a:fillRect/>
          </a:stretch>
        </p:blipFill>
        <p:spPr>
          <a:xfrm>
            <a:off x="0" y="2892552"/>
            <a:ext cx="1522475" cy="2365248"/>
          </a:xfrm>
          <a:prstGeom prst="rect">
            <a:avLst/>
          </a:prstGeom>
        </p:spPr>
      </p:pic>
      <p:pic>
        <p:nvPicPr>
          <p:cNvPr id="18" name="bg object 18"/>
          <p:cNvPicPr/>
          <p:nvPr/>
        </p:nvPicPr>
        <p:blipFill>
          <a:blip r:embed="rId9" cstate="print"/>
          <a:stretch>
            <a:fillRect/>
          </a:stretch>
        </p:blipFill>
        <p:spPr>
          <a:xfrm>
            <a:off x="8609076" y="1676400"/>
            <a:ext cx="2819400" cy="2819400"/>
          </a:xfrm>
          <a:prstGeom prst="rect">
            <a:avLst/>
          </a:prstGeom>
        </p:spPr>
      </p:pic>
      <p:pic>
        <p:nvPicPr>
          <p:cNvPr id="19" name="bg object 19"/>
          <p:cNvPicPr/>
          <p:nvPr/>
        </p:nvPicPr>
        <p:blipFill>
          <a:blip r:embed="rId10" cstate="print"/>
          <a:stretch>
            <a:fillRect/>
          </a:stretch>
        </p:blipFill>
        <p:spPr>
          <a:xfrm>
            <a:off x="7999476" y="0"/>
            <a:ext cx="1603248" cy="1141476"/>
          </a:xfrm>
          <a:prstGeom prst="rect">
            <a:avLst/>
          </a:prstGeom>
        </p:spPr>
      </p:pic>
      <p:pic>
        <p:nvPicPr>
          <p:cNvPr id="20" name="bg object 20"/>
          <p:cNvPicPr/>
          <p:nvPr/>
        </p:nvPicPr>
        <p:blipFill>
          <a:blip r:embed="rId11" cstate="print"/>
          <a:stretch>
            <a:fillRect/>
          </a:stretch>
        </p:blipFill>
        <p:spPr>
          <a:xfrm>
            <a:off x="8648700" y="6138671"/>
            <a:ext cx="908303" cy="719327"/>
          </a:xfrm>
          <a:prstGeom prst="rect">
            <a:avLst/>
          </a:prstGeom>
        </p:spPr>
      </p:pic>
      <p:pic>
        <p:nvPicPr>
          <p:cNvPr id="21" name="bg object 21"/>
          <p:cNvPicPr/>
          <p:nvPr/>
        </p:nvPicPr>
        <p:blipFill>
          <a:blip r:embed="rId12" cstate="print"/>
          <a:stretch>
            <a:fillRect/>
          </a:stretch>
        </p:blipFill>
        <p:spPr>
          <a:xfrm>
            <a:off x="10407305" y="0"/>
            <a:ext cx="742381" cy="1194907"/>
          </a:xfrm>
          <a:prstGeom prst="rect">
            <a:avLst/>
          </a:prstGeom>
        </p:spPr>
      </p:pic>
      <p:sp>
        <p:nvSpPr>
          <p:cNvPr id="22" name="bg object 22"/>
          <p:cNvSpPr/>
          <p:nvPr/>
        </p:nvSpPr>
        <p:spPr>
          <a:xfrm>
            <a:off x="10437875" y="0"/>
            <a:ext cx="685800" cy="1143000"/>
          </a:xfrm>
          <a:custGeom>
            <a:avLst/>
            <a:gdLst/>
            <a:ahLst/>
            <a:cxnLst/>
            <a:rect l="l" t="t" r="r" b="b"/>
            <a:pathLst>
              <a:path w="685800" h="1143000">
                <a:moveTo>
                  <a:pt x="685800" y="0"/>
                </a:moveTo>
                <a:lnTo>
                  <a:pt x="0" y="0"/>
                </a:lnTo>
                <a:lnTo>
                  <a:pt x="0" y="1143000"/>
                </a:lnTo>
                <a:lnTo>
                  <a:pt x="685800" y="1143000"/>
                </a:lnTo>
                <a:lnTo>
                  <a:pt x="685800" y="0"/>
                </a:lnTo>
                <a:close/>
              </a:path>
            </a:pathLst>
          </a:custGeom>
          <a:solidFill>
            <a:srgbClr val="0E6EC5"/>
          </a:solidFill>
        </p:spPr>
        <p:txBody>
          <a:bodyPr wrap="square" lIns="0" tIns="0" rIns="0" bIns="0" rtlCol="0"/>
          <a:lstStyle/>
          <a:p>
            <a:endParaRPr/>
          </a:p>
        </p:txBody>
      </p:sp>
      <p:pic>
        <p:nvPicPr>
          <p:cNvPr id="23" name="bg object 23"/>
          <p:cNvPicPr/>
          <p:nvPr/>
        </p:nvPicPr>
        <p:blipFill>
          <a:blip r:embed="rId13" cstate="print"/>
          <a:stretch>
            <a:fillRect/>
          </a:stretch>
        </p:blipFill>
        <p:spPr>
          <a:xfrm>
            <a:off x="0" y="0"/>
            <a:ext cx="2935997" cy="1160567"/>
          </a:xfrm>
          <a:prstGeom prst="rect">
            <a:avLst/>
          </a:prstGeom>
        </p:spPr>
      </p:pic>
      <p:sp>
        <p:nvSpPr>
          <p:cNvPr id="2" name="Holder 2"/>
          <p:cNvSpPr>
            <a:spLocks noGrp="1"/>
          </p:cNvSpPr>
          <p:nvPr>
            <p:ph type="title"/>
          </p:nvPr>
        </p:nvSpPr>
        <p:spPr>
          <a:xfrm>
            <a:off x="3081273" y="22352"/>
            <a:ext cx="6029452" cy="1123315"/>
          </a:xfrm>
          <a:prstGeom prst="rect">
            <a:avLst/>
          </a:prstGeom>
        </p:spPr>
        <p:txBody>
          <a:bodyPr wrap="square" lIns="0" tIns="0" rIns="0" bIns="0">
            <a:spAutoFit/>
          </a:bodyPr>
          <a:lstStyle>
            <a:lvl1pPr>
              <a:defRPr sz="24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688340" y="2002663"/>
            <a:ext cx="6421755" cy="45958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7874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bg object 16"/>
          <p:cNvSpPr/>
          <p:nvPr/>
        </p:nvSpPr>
        <p:spPr>
          <a:xfrm>
            <a:off x="441344" y="1181579"/>
            <a:ext cx="2030068" cy="1614595"/>
          </a:xfrm>
          <a:custGeom>
            <a:avLst/>
            <a:gdLst/>
            <a:ahLst/>
            <a:cxnLst/>
            <a:rect l="l" t="t" r="r" b="b"/>
            <a:pathLst>
              <a:path w="1780539" h="1780539">
                <a:moveTo>
                  <a:pt x="890016" y="1780032"/>
                </a:moveTo>
                <a:lnTo>
                  <a:pt x="841117" y="1778717"/>
                </a:lnTo>
                <a:lnTo>
                  <a:pt x="792915" y="1774818"/>
                </a:lnTo>
                <a:lnTo>
                  <a:pt x="745478" y="1768402"/>
                </a:lnTo>
                <a:lnTo>
                  <a:pt x="698873" y="1759536"/>
                </a:lnTo>
                <a:lnTo>
                  <a:pt x="653168" y="1748289"/>
                </a:lnTo>
                <a:lnTo>
                  <a:pt x="608429" y="1734726"/>
                </a:lnTo>
                <a:lnTo>
                  <a:pt x="564725" y="1718916"/>
                </a:lnTo>
                <a:lnTo>
                  <a:pt x="522122" y="1700926"/>
                </a:lnTo>
                <a:lnTo>
                  <a:pt x="480689" y="1680824"/>
                </a:lnTo>
                <a:lnTo>
                  <a:pt x="440492" y="1658676"/>
                </a:lnTo>
                <a:lnTo>
                  <a:pt x="401599" y="1634550"/>
                </a:lnTo>
                <a:lnTo>
                  <a:pt x="364077" y="1608514"/>
                </a:lnTo>
                <a:lnTo>
                  <a:pt x="327994" y="1580635"/>
                </a:lnTo>
                <a:lnTo>
                  <a:pt x="293417" y="1550981"/>
                </a:lnTo>
                <a:lnTo>
                  <a:pt x="260413" y="1519618"/>
                </a:lnTo>
                <a:lnTo>
                  <a:pt x="229050" y="1486614"/>
                </a:lnTo>
                <a:lnTo>
                  <a:pt x="199396" y="1452037"/>
                </a:lnTo>
                <a:lnTo>
                  <a:pt x="171517" y="1415954"/>
                </a:lnTo>
                <a:lnTo>
                  <a:pt x="145481" y="1378432"/>
                </a:lnTo>
                <a:lnTo>
                  <a:pt x="121355" y="1339539"/>
                </a:lnTo>
                <a:lnTo>
                  <a:pt x="99207" y="1299342"/>
                </a:lnTo>
                <a:lnTo>
                  <a:pt x="79105" y="1257909"/>
                </a:lnTo>
                <a:lnTo>
                  <a:pt x="61115" y="1215306"/>
                </a:lnTo>
                <a:lnTo>
                  <a:pt x="45305" y="1171602"/>
                </a:lnTo>
                <a:lnTo>
                  <a:pt x="31742" y="1126863"/>
                </a:lnTo>
                <a:lnTo>
                  <a:pt x="20495" y="1081158"/>
                </a:lnTo>
                <a:lnTo>
                  <a:pt x="11629" y="1034553"/>
                </a:lnTo>
                <a:lnTo>
                  <a:pt x="5213" y="987116"/>
                </a:lnTo>
                <a:lnTo>
                  <a:pt x="1314" y="938915"/>
                </a:lnTo>
                <a:lnTo>
                  <a:pt x="0" y="890016"/>
                </a:lnTo>
                <a:lnTo>
                  <a:pt x="1314" y="841259"/>
                </a:lnTo>
                <a:lnTo>
                  <a:pt x="5213" y="793180"/>
                </a:lnTo>
                <a:lnTo>
                  <a:pt x="11629" y="745848"/>
                </a:lnTo>
                <a:lnTo>
                  <a:pt x="20495" y="699331"/>
                </a:lnTo>
                <a:lnTo>
                  <a:pt x="31742" y="653697"/>
                </a:lnTo>
                <a:lnTo>
                  <a:pt x="45305" y="609014"/>
                </a:lnTo>
                <a:lnTo>
                  <a:pt x="61115" y="565352"/>
                </a:lnTo>
                <a:lnTo>
                  <a:pt x="79105" y="522778"/>
                </a:lnTo>
                <a:lnTo>
                  <a:pt x="99207" y="481361"/>
                </a:lnTo>
                <a:lnTo>
                  <a:pt x="121355" y="441169"/>
                </a:lnTo>
                <a:lnTo>
                  <a:pt x="145481" y="402271"/>
                </a:lnTo>
                <a:lnTo>
                  <a:pt x="171517" y="364735"/>
                </a:lnTo>
                <a:lnTo>
                  <a:pt x="199396" y="328630"/>
                </a:lnTo>
                <a:lnTo>
                  <a:pt x="229050" y="294024"/>
                </a:lnTo>
                <a:lnTo>
                  <a:pt x="260413" y="260985"/>
                </a:lnTo>
                <a:lnTo>
                  <a:pt x="293417" y="229581"/>
                </a:lnTo>
                <a:lnTo>
                  <a:pt x="327994" y="199882"/>
                </a:lnTo>
                <a:lnTo>
                  <a:pt x="364077" y="171955"/>
                </a:lnTo>
                <a:lnTo>
                  <a:pt x="401599" y="145870"/>
                </a:lnTo>
                <a:lnTo>
                  <a:pt x="440492" y="121694"/>
                </a:lnTo>
                <a:lnTo>
                  <a:pt x="480689" y="99495"/>
                </a:lnTo>
                <a:lnTo>
                  <a:pt x="522122" y="79343"/>
                </a:lnTo>
                <a:lnTo>
                  <a:pt x="564725" y="61306"/>
                </a:lnTo>
                <a:lnTo>
                  <a:pt x="608429" y="45451"/>
                </a:lnTo>
                <a:lnTo>
                  <a:pt x="653168" y="31848"/>
                </a:lnTo>
                <a:lnTo>
                  <a:pt x="698873" y="20565"/>
                </a:lnTo>
                <a:lnTo>
                  <a:pt x="745478" y="11670"/>
                </a:lnTo>
                <a:lnTo>
                  <a:pt x="792915" y="5232"/>
                </a:lnTo>
                <a:lnTo>
                  <a:pt x="841117" y="1319"/>
                </a:lnTo>
                <a:lnTo>
                  <a:pt x="890016" y="0"/>
                </a:lnTo>
                <a:lnTo>
                  <a:pt x="938915" y="1319"/>
                </a:lnTo>
                <a:lnTo>
                  <a:pt x="987116" y="5232"/>
                </a:lnTo>
                <a:lnTo>
                  <a:pt x="1034553" y="11670"/>
                </a:lnTo>
                <a:lnTo>
                  <a:pt x="1081158" y="20565"/>
                </a:lnTo>
                <a:lnTo>
                  <a:pt x="1126863" y="31848"/>
                </a:lnTo>
                <a:lnTo>
                  <a:pt x="1171602" y="45451"/>
                </a:lnTo>
                <a:lnTo>
                  <a:pt x="1215306" y="61306"/>
                </a:lnTo>
                <a:lnTo>
                  <a:pt x="1257909" y="79343"/>
                </a:lnTo>
                <a:lnTo>
                  <a:pt x="1299342" y="99495"/>
                </a:lnTo>
                <a:lnTo>
                  <a:pt x="1339539" y="121694"/>
                </a:lnTo>
                <a:lnTo>
                  <a:pt x="1378432" y="145870"/>
                </a:lnTo>
                <a:lnTo>
                  <a:pt x="1415954" y="171955"/>
                </a:lnTo>
                <a:lnTo>
                  <a:pt x="1452037" y="199882"/>
                </a:lnTo>
                <a:lnTo>
                  <a:pt x="1486614" y="229581"/>
                </a:lnTo>
                <a:lnTo>
                  <a:pt x="1519618" y="260985"/>
                </a:lnTo>
                <a:lnTo>
                  <a:pt x="1550981" y="294024"/>
                </a:lnTo>
                <a:lnTo>
                  <a:pt x="1580635" y="328630"/>
                </a:lnTo>
                <a:lnTo>
                  <a:pt x="1608514" y="364735"/>
                </a:lnTo>
                <a:lnTo>
                  <a:pt x="1634550" y="402271"/>
                </a:lnTo>
                <a:lnTo>
                  <a:pt x="1658676" y="441169"/>
                </a:lnTo>
                <a:lnTo>
                  <a:pt x="1680824" y="481361"/>
                </a:lnTo>
                <a:lnTo>
                  <a:pt x="1700926" y="522778"/>
                </a:lnTo>
                <a:lnTo>
                  <a:pt x="1718916" y="565352"/>
                </a:lnTo>
                <a:lnTo>
                  <a:pt x="1734726" y="609014"/>
                </a:lnTo>
                <a:lnTo>
                  <a:pt x="1748289" y="653697"/>
                </a:lnTo>
                <a:lnTo>
                  <a:pt x="1759536" y="699331"/>
                </a:lnTo>
                <a:lnTo>
                  <a:pt x="1768402" y="745848"/>
                </a:lnTo>
                <a:lnTo>
                  <a:pt x="1774818" y="793180"/>
                </a:lnTo>
                <a:lnTo>
                  <a:pt x="1778717" y="841259"/>
                </a:lnTo>
                <a:lnTo>
                  <a:pt x="1780032" y="890016"/>
                </a:lnTo>
                <a:lnTo>
                  <a:pt x="1778717" y="938915"/>
                </a:lnTo>
                <a:lnTo>
                  <a:pt x="1774818" y="987116"/>
                </a:lnTo>
                <a:lnTo>
                  <a:pt x="1768402" y="1034553"/>
                </a:lnTo>
                <a:lnTo>
                  <a:pt x="1759536" y="1081158"/>
                </a:lnTo>
                <a:lnTo>
                  <a:pt x="1748289" y="1126863"/>
                </a:lnTo>
                <a:lnTo>
                  <a:pt x="1734726" y="1171602"/>
                </a:lnTo>
                <a:lnTo>
                  <a:pt x="1718916" y="1215306"/>
                </a:lnTo>
                <a:lnTo>
                  <a:pt x="1700926" y="1257909"/>
                </a:lnTo>
                <a:lnTo>
                  <a:pt x="1680824" y="1299342"/>
                </a:lnTo>
                <a:lnTo>
                  <a:pt x="1658676" y="1339539"/>
                </a:lnTo>
                <a:lnTo>
                  <a:pt x="1634550" y="1378432"/>
                </a:lnTo>
                <a:lnTo>
                  <a:pt x="1608514" y="1415954"/>
                </a:lnTo>
                <a:lnTo>
                  <a:pt x="1580635" y="1452037"/>
                </a:lnTo>
                <a:lnTo>
                  <a:pt x="1550981" y="1486614"/>
                </a:lnTo>
                <a:lnTo>
                  <a:pt x="1519618" y="1519618"/>
                </a:lnTo>
                <a:lnTo>
                  <a:pt x="1486614" y="1550981"/>
                </a:lnTo>
                <a:lnTo>
                  <a:pt x="1452037" y="1580635"/>
                </a:lnTo>
                <a:lnTo>
                  <a:pt x="1415954" y="1608514"/>
                </a:lnTo>
                <a:lnTo>
                  <a:pt x="1378432" y="1634550"/>
                </a:lnTo>
                <a:lnTo>
                  <a:pt x="1339539" y="1658676"/>
                </a:lnTo>
                <a:lnTo>
                  <a:pt x="1299342" y="1680824"/>
                </a:lnTo>
                <a:lnTo>
                  <a:pt x="1257909" y="1700926"/>
                </a:lnTo>
                <a:lnTo>
                  <a:pt x="1215306" y="1718916"/>
                </a:lnTo>
                <a:lnTo>
                  <a:pt x="1171602" y="1734726"/>
                </a:lnTo>
                <a:lnTo>
                  <a:pt x="1126863" y="1748289"/>
                </a:lnTo>
                <a:lnTo>
                  <a:pt x="1081158" y="1759536"/>
                </a:lnTo>
                <a:lnTo>
                  <a:pt x="1034553" y="1768402"/>
                </a:lnTo>
                <a:lnTo>
                  <a:pt x="987116" y="1774818"/>
                </a:lnTo>
                <a:lnTo>
                  <a:pt x="938915" y="1778717"/>
                </a:lnTo>
                <a:lnTo>
                  <a:pt x="890016" y="1780032"/>
                </a:lnTo>
                <a:close/>
              </a:path>
            </a:pathLst>
          </a:custGeom>
          <a:solidFill>
            <a:srgbClr val="CCEDFF"/>
          </a:solidFill>
        </p:spPr>
        <p:txBody>
          <a:bodyPr wrap="square" lIns="0" tIns="0" rIns="0" bIns="0" rtlCol="0"/>
          <a:lstStyle/>
          <a:p>
            <a:endParaRPr sz="1632"/>
          </a:p>
        </p:txBody>
      </p:sp>
      <p:sp>
        <p:nvSpPr>
          <p:cNvPr id="17" name="bg object 17"/>
          <p:cNvSpPr/>
          <p:nvPr/>
        </p:nvSpPr>
        <p:spPr>
          <a:xfrm>
            <a:off x="1456090" y="1181579"/>
            <a:ext cx="1015034" cy="1614595"/>
          </a:xfrm>
          <a:custGeom>
            <a:avLst/>
            <a:gdLst/>
            <a:ahLst/>
            <a:cxnLst/>
            <a:rect l="l" t="t" r="r" b="b"/>
            <a:pathLst>
              <a:path w="890269" h="1780539">
                <a:moveTo>
                  <a:pt x="0" y="0"/>
                </a:moveTo>
                <a:lnTo>
                  <a:pt x="48899" y="1319"/>
                </a:lnTo>
                <a:lnTo>
                  <a:pt x="97100" y="5232"/>
                </a:lnTo>
                <a:lnTo>
                  <a:pt x="144537" y="11670"/>
                </a:lnTo>
                <a:lnTo>
                  <a:pt x="191142" y="20565"/>
                </a:lnTo>
                <a:lnTo>
                  <a:pt x="236847" y="31848"/>
                </a:lnTo>
                <a:lnTo>
                  <a:pt x="281586" y="45451"/>
                </a:lnTo>
                <a:lnTo>
                  <a:pt x="325290" y="61306"/>
                </a:lnTo>
                <a:lnTo>
                  <a:pt x="367893" y="79343"/>
                </a:lnTo>
                <a:lnTo>
                  <a:pt x="409326" y="99495"/>
                </a:lnTo>
                <a:lnTo>
                  <a:pt x="449523" y="121694"/>
                </a:lnTo>
                <a:lnTo>
                  <a:pt x="488416" y="145870"/>
                </a:lnTo>
                <a:lnTo>
                  <a:pt x="525938" y="171955"/>
                </a:lnTo>
                <a:lnTo>
                  <a:pt x="562021" y="199882"/>
                </a:lnTo>
                <a:lnTo>
                  <a:pt x="596598" y="229581"/>
                </a:lnTo>
                <a:lnTo>
                  <a:pt x="629602" y="260984"/>
                </a:lnTo>
                <a:lnTo>
                  <a:pt x="660965" y="294024"/>
                </a:lnTo>
                <a:lnTo>
                  <a:pt x="690619" y="328630"/>
                </a:lnTo>
                <a:lnTo>
                  <a:pt x="718498" y="364735"/>
                </a:lnTo>
                <a:lnTo>
                  <a:pt x="744534" y="402271"/>
                </a:lnTo>
                <a:lnTo>
                  <a:pt x="768660" y="441169"/>
                </a:lnTo>
                <a:lnTo>
                  <a:pt x="790808" y="481361"/>
                </a:lnTo>
                <a:lnTo>
                  <a:pt x="810910" y="522778"/>
                </a:lnTo>
                <a:lnTo>
                  <a:pt x="828900" y="565352"/>
                </a:lnTo>
                <a:lnTo>
                  <a:pt x="844710" y="609014"/>
                </a:lnTo>
                <a:lnTo>
                  <a:pt x="858273" y="653697"/>
                </a:lnTo>
                <a:lnTo>
                  <a:pt x="869520" y="699331"/>
                </a:lnTo>
                <a:lnTo>
                  <a:pt x="878386" y="745848"/>
                </a:lnTo>
                <a:lnTo>
                  <a:pt x="884802" y="793180"/>
                </a:lnTo>
                <a:lnTo>
                  <a:pt x="888701" y="841259"/>
                </a:lnTo>
                <a:lnTo>
                  <a:pt x="890016" y="890016"/>
                </a:lnTo>
                <a:lnTo>
                  <a:pt x="888721" y="938468"/>
                </a:lnTo>
                <a:lnTo>
                  <a:pt x="884881" y="986244"/>
                </a:lnTo>
                <a:lnTo>
                  <a:pt x="878561" y="1033278"/>
                </a:lnTo>
                <a:lnTo>
                  <a:pt x="869827" y="1079503"/>
                </a:lnTo>
                <a:lnTo>
                  <a:pt x="858745" y="1124853"/>
                </a:lnTo>
                <a:lnTo>
                  <a:pt x="845381" y="1169261"/>
                </a:lnTo>
                <a:lnTo>
                  <a:pt x="829799" y="1212662"/>
                </a:lnTo>
                <a:lnTo>
                  <a:pt x="812066" y="1254988"/>
                </a:lnTo>
                <a:lnTo>
                  <a:pt x="792248" y="1296174"/>
                </a:lnTo>
                <a:lnTo>
                  <a:pt x="770410" y="1336152"/>
                </a:lnTo>
                <a:lnTo>
                  <a:pt x="746617" y="1374858"/>
                </a:lnTo>
                <a:lnTo>
                  <a:pt x="720937" y="1412223"/>
                </a:lnTo>
                <a:lnTo>
                  <a:pt x="693433" y="1448183"/>
                </a:lnTo>
                <a:lnTo>
                  <a:pt x="664173" y="1482670"/>
                </a:lnTo>
                <a:lnTo>
                  <a:pt x="633221" y="1515618"/>
                </a:lnTo>
                <a:lnTo>
                  <a:pt x="600644" y="1546960"/>
                </a:lnTo>
                <a:lnTo>
                  <a:pt x="566507" y="1576631"/>
                </a:lnTo>
                <a:lnTo>
                  <a:pt x="530876" y="1604564"/>
                </a:lnTo>
                <a:lnTo>
                  <a:pt x="493816" y="1630693"/>
                </a:lnTo>
                <a:lnTo>
                  <a:pt x="455393" y="1654951"/>
                </a:lnTo>
                <a:lnTo>
                  <a:pt x="415674" y="1677271"/>
                </a:lnTo>
                <a:lnTo>
                  <a:pt x="374722" y="1697588"/>
                </a:lnTo>
                <a:lnTo>
                  <a:pt x="332606" y="1715835"/>
                </a:lnTo>
                <a:lnTo>
                  <a:pt x="289389" y="1731946"/>
                </a:lnTo>
                <a:lnTo>
                  <a:pt x="245138" y="1745854"/>
                </a:lnTo>
                <a:lnTo>
                  <a:pt x="199918" y="1757493"/>
                </a:lnTo>
                <a:lnTo>
                  <a:pt x="153795" y="1766797"/>
                </a:lnTo>
                <a:lnTo>
                  <a:pt x="106836" y="1773699"/>
                </a:lnTo>
                <a:lnTo>
                  <a:pt x="59104" y="1778132"/>
                </a:lnTo>
                <a:lnTo>
                  <a:pt x="10667" y="1780031"/>
                </a:lnTo>
              </a:path>
              <a:path w="890269" h="1780539">
                <a:moveTo>
                  <a:pt x="0" y="0"/>
                </a:moveTo>
                <a:lnTo>
                  <a:pt x="48899" y="1319"/>
                </a:lnTo>
                <a:lnTo>
                  <a:pt x="97100" y="5232"/>
                </a:lnTo>
                <a:lnTo>
                  <a:pt x="144537" y="11670"/>
                </a:lnTo>
                <a:lnTo>
                  <a:pt x="191142" y="20565"/>
                </a:lnTo>
                <a:lnTo>
                  <a:pt x="236847" y="31848"/>
                </a:lnTo>
                <a:lnTo>
                  <a:pt x="281586" y="45451"/>
                </a:lnTo>
                <a:lnTo>
                  <a:pt x="325290" y="61306"/>
                </a:lnTo>
                <a:lnTo>
                  <a:pt x="367893" y="79343"/>
                </a:lnTo>
                <a:lnTo>
                  <a:pt x="409326" y="99495"/>
                </a:lnTo>
                <a:lnTo>
                  <a:pt x="449523" y="121694"/>
                </a:lnTo>
                <a:lnTo>
                  <a:pt x="488416" y="145870"/>
                </a:lnTo>
                <a:lnTo>
                  <a:pt x="525938" y="171955"/>
                </a:lnTo>
                <a:lnTo>
                  <a:pt x="562021" y="199882"/>
                </a:lnTo>
                <a:lnTo>
                  <a:pt x="596598" y="229581"/>
                </a:lnTo>
                <a:lnTo>
                  <a:pt x="629602" y="260984"/>
                </a:lnTo>
                <a:lnTo>
                  <a:pt x="660965" y="294024"/>
                </a:lnTo>
                <a:lnTo>
                  <a:pt x="690619" y="328630"/>
                </a:lnTo>
                <a:lnTo>
                  <a:pt x="718498" y="364735"/>
                </a:lnTo>
                <a:lnTo>
                  <a:pt x="744534" y="402271"/>
                </a:lnTo>
                <a:lnTo>
                  <a:pt x="768660" y="441169"/>
                </a:lnTo>
                <a:lnTo>
                  <a:pt x="790808" y="481361"/>
                </a:lnTo>
                <a:lnTo>
                  <a:pt x="810910" y="522778"/>
                </a:lnTo>
                <a:lnTo>
                  <a:pt x="828900" y="565352"/>
                </a:lnTo>
                <a:lnTo>
                  <a:pt x="844710" y="609014"/>
                </a:lnTo>
                <a:lnTo>
                  <a:pt x="858273" y="653697"/>
                </a:lnTo>
                <a:lnTo>
                  <a:pt x="869520" y="699331"/>
                </a:lnTo>
                <a:lnTo>
                  <a:pt x="878386" y="745848"/>
                </a:lnTo>
                <a:lnTo>
                  <a:pt x="884802" y="793180"/>
                </a:lnTo>
                <a:lnTo>
                  <a:pt x="888701" y="841259"/>
                </a:lnTo>
                <a:lnTo>
                  <a:pt x="890016" y="890016"/>
                </a:lnTo>
                <a:lnTo>
                  <a:pt x="888721" y="938468"/>
                </a:lnTo>
                <a:lnTo>
                  <a:pt x="884881" y="986244"/>
                </a:lnTo>
                <a:lnTo>
                  <a:pt x="878561" y="1033278"/>
                </a:lnTo>
                <a:lnTo>
                  <a:pt x="869827" y="1079503"/>
                </a:lnTo>
                <a:lnTo>
                  <a:pt x="858745" y="1124853"/>
                </a:lnTo>
                <a:lnTo>
                  <a:pt x="845381" y="1169261"/>
                </a:lnTo>
                <a:lnTo>
                  <a:pt x="829799" y="1212662"/>
                </a:lnTo>
                <a:lnTo>
                  <a:pt x="812066" y="1254988"/>
                </a:lnTo>
                <a:lnTo>
                  <a:pt x="792248" y="1296174"/>
                </a:lnTo>
                <a:lnTo>
                  <a:pt x="770410" y="1336152"/>
                </a:lnTo>
                <a:lnTo>
                  <a:pt x="746617" y="1374858"/>
                </a:lnTo>
                <a:lnTo>
                  <a:pt x="720937" y="1412223"/>
                </a:lnTo>
                <a:lnTo>
                  <a:pt x="693433" y="1448183"/>
                </a:lnTo>
                <a:lnTo>
                  <a:pt x="664173" y="1482670"/>
                </a:lnTo>
                <a:lnTo>
                  <a:pt x="633221" y="1515618"/>
                </a:lnTo>
                <a:lnTo>
                  <a:pt x="600644" y="1546960"/>
                </a:lnTo>
                <a:lnTo>
                  <a:pt x="566507" y="1576631"/>
                </a:lnTo>
                <a:lnTo>
                  <a:pt x="530876" y="1604564"/>
                </a:lnTo>
                <a:lnTo>
                  <a:pt x="493816" y="1630693"/>
                </a:lnTo>
                <a:lnTo>
                  <a:pt x="455393" y="1654951"/>
                </a:lnTo>
                <a:lnTo>
                  <a:pt x="415674" y="1677271"/>
                </a:lnTo>
                <a:lnTo>
                  <a:pt x="374722" y="1697588"/>
                </a:lnTo>
                <a:lnTo>
                  <a:pt x="332606" y="1715835"/>
                </a:lnTo>
                <a:lnTo>
                  <a:pt x="289389" y="1731946"/>
                </a:lnTo>
                <a:lnTo>
                  <a:pt x="245138" y="1745854"/>
                </a:lnTo>
                <a:lnTo>
                  <a:pt x="199918" y="1757493"/>
                </a:lnTo>
                <a:lnTo>
                  <a:pt x="153795" y="1766797"/>
                </a:lnTo>
                <a:lnTo>
                  <a:pt x="106836" y="1773699"/>
                </a:lnTo>
                <a:lnTo>
                  <a:pt x="59104" y="1778132"/>
                </a:lnTo>
                <a:lnTo>
                  <a:pt x="10667" y="1780031"/>
                </a:lnTo>
              </a:path>
            </a:pathLst>
          </a:custGeom>
          <a:ln w="33528">
            <a:solidFill>
              <a:srgbClr val="00AAFF"/>
            </a:solidFill>
          </a:ln>
        </p:spPr>
        <p:txBody>
          <a:bodyPr wrap="square" lIns="0" tIns="0" rIns="0" bIns="0" rtlCol="0"/>
          <a:lstStyle/>
          <a:p>
            <a:endParaRPr sz="1632"/>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8675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8017" y="-57086"/>
            <a:ext cx="10858500" cy="783589"/>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672830" y="6258336"/>
            <a:ext cx="2540888" cy="405735"/>
          </a:xfrm>
          <a:prstGeom prst="rect">
            <a:avLst/>
          </a:prstGeom>
        </p:spPr>
        <p:txBody>
          <a:bodyPr wrap="square" lIns="0" tIns="0" rIns="0" bIns="0">
            <a:spAutoFit/>
          </a:bodyPr>
          <a:lstStyle>
            <a:lvl1pPr>
              <a:defRPr sz="1800" b="1" i="0">
                <a:solidFill>
                  <a:srgbClr val="001F5F"/>
                </a:solidFill>
                <a:latin typeface="Arial"/>
                <a:cs typeface="Arial"/>
              </a:defRPr>
            </a:lvl1pPr>
          </a:lstStyle>
          <a:p>
            <a:pPr marL="403225">
              <a:lnSpc>
                <a:spcPts val="2090"/>
              </a:lnSpc>
            </a:pPr>
            <a:r>
              <a:rPr dirty="0"/>
              <a:t>Project</a:t>
            </a:r>
            <a:r>
              <a:rPr spc="-15" dirty="0"/>
              <a:t> </a:t>
            </a:r>
            <a:r>
              <a:rPr spc="-10" dirty="0"/>
              <a:t>location:</a:t>
            </a:r>
          </a:p>
        </p:txBody>
      </p:sp>
      <p:sp>
        <p:nvSpPr>
          <p:cNvPr id="5" name="Holder 5"/>
          <p:cNvSpPr>
            <a:spLocks noGrp="1"/>
          </p:cNvSpPr>
          <p:nvPr>
            <p:ph type="dt" sz="half" idx="6"/>
          </p:nvPr>
        </p:nvSpPr>
        <p:spPr>
          <a:xfrm>
            <a:off x="600392" y="6258336"/>
            <a:ext cx="3195319" cy="340964"/>
          </a:xfrm>
          <a:prstGeom prst="rect">
            <a:avLst/>
          </a:prstGeom>
        </p:spPr>
        <p:txBody>
          <a:bodyPr wrap="square" lIns="0" tIns="0" rIns="0" bIns="0">
            <a:spAutoFit/>
          </a:bodyPr>
          <a:lstStyle>
            <a:lvl1pPr>
              <a:defRPr sz="1800" b="1" i="0">
                <a:solidFill>
                  <a:srgbClr val="001F5F"/>
                </a:solidFill>
                <a:latin typeface="Arial"/>
                <a:cs typeface="Arial"/>
              </a:defRPr>
            </a:lvl1pPr>
          </a:lstStyle>
          <a:p>
            <a:pPr marL="104775">
              <a:lnSpc>
                <a:spcPts val="2090"/>
              </a:lnSpc>
            </a:pPr>
            <a:r>
              <a:rPr dirty="0"/>
              <a:t>3D</a:t>
            </a:r>
            <a:r>
              <a:rPr spc="-5" dirty="0"/>
              <a:t> </a:t>
            </a:r>
            <a:r>
              <a:rPr dirty="0"/>
              <a:t>drawing</a:t>
            </a:r>
            <a:r>
              <a:rPr spc="-40" dirty="0"/>
              <a:t> </a:t>
            </a:r>
            <a:r>
              <a:rPr dirty="0"/>
              <a:t>of</a:t>
            </a:r>
            <a:r>
              <a:rPr spc="-5" dirty="0"/>
              <a:t> </a:t>
            </a:r>
            <a:r>
              <a:rPr dirty="0"/>
              <a:t>the </a:t>
            </a:r>
            <a:r>
              <a:rPr spc="-10" dirty="0"/>
              <a:t>factory</a:t>
            </a: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85143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DEB23-AA94-426B-9896-DEEEEA3A2B4D}" type="datetimeFigureOut">
              <a:rPr lang="ru-RU" smtClean="0"/>
              <a:t>11.06.2025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3540B-C355-43A7-9B68-2F6531F516C0}" type="slidenum">
              <a:rPr lang="ru-RU" smtClean="0"/>
              <a:t>‹#›</a:t>
            </a:fld>
            <a:endParaRPr lang="ru-RU"/>
          </a:p>
        </p:txBody>
      </p:sp>
    </p:spTree>
    <p:extLst>
      <p:ext uri="{BB962C8B-B14F-4D97-AF65-F5344CB8AC3E}">
        <p14:creationId xmlns:p14="http://schemas.microsoft.com/office/powerpoint/2010/main" val="41256142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bg object 16"/>
          <p:cNvSpPr/>
          <p:nvPr/>
        </p:nvSpPr>
        <p:spPr>
          <a:xfrm>
            <a:off x="441344" y="1181579"/>
            <a:ext cx="2030068" cy="1614595"/>
          </a:xfrm>
          <a:custGeom>
            <a:avLst/>
            <a:gdLst/>
            <a:ahLst/>
            <a:cxnLst/>
            <a:rect l="l" t="t" r="r" b="b"/>
            <a:pathLst>
              <a:path w="1780539" h="1780539">
                <a:moveTo>
                  <a:pt x="890016" y="1780032"/>
                </a:moveTo>
                <a:lnTo>
                  <a:pt x="841117" y="1778717"/>
                </a:lnTo>
                <a:lnTo>
                  <a:pt x="792915" y="1774818"/>
                </a:lnTo>
                <a:lnTo>
                  <a:pt x="745478" y="1768402"/>
                </a:lnTo>
                <a:lnTo>
                  <a:pt x="698873" y="1759536"/>
                </a:lnTo>
                <a:lnTo>
                  <a:pt x="653168" y="1748289"/>
                </a:lnTo>
                <a:lnTo>
                  <a:pt x="608429" y="1734726"/>
                </a:lnTo>
                <a:lnTo>
                  <a:pt x="564725" y="1718916"/>
                </a:lnTo>
                <a:lnTo>
                  <a:pt x="522122" y="1700926"/>
                </a:lnTo>
                <a:lnTo>
                  <a:pt x="480689" y="1680824"/>
                </a:lnTo>
                <a:lnTo>
                  <a:pt x="440492" y="1658676"/>
                </a:lnTo>
                <a:lnTo>
                  <a:pt x="401599" y="1634550"/>
                </a:lnTo>
                <a:lnTo>
                  <a:pt x="364077" y="1608514"/>
                </a:lnTo>
                <a:lnTo>
                  <a:pt x="327994" y="1580635"/>
                </a:lnTo>
                <a:lnTo>
                  <a:pt x="293417" y="1550981"/>
                </a:lnTo>
                <a:lnTo>
                  <a:pt x="260413" y="1519618"/>
                </a:lnTo>
                <a:lnTo>
                  <a:pt x="229050" y="1486614"/>
                </a:lnTo>
                <a:lnTo>
                  <a:pt x="199396" y="1452037"/>
                </a:lnTo>
                <a:lnTo>
                  <a:pt x="171517" y="1415954"/>
                </a:lnTo>
                <a:lnTo>
                  <a:pt x="145481" y="1378432"/>
                </a:lnTo>
                <a:lnTo>
                  <a:pt x="121355" y="1339539"/>
                </a:lnTo>
                <a:lnTo>
                  <a:pt x="99207" y="1299342"/>
                </a:lnTo>
                <a:lnTo>
                  <a:pt x="79105" y="1257909"/>
                </a:lnTo>
                <a:lnTo>
                  <a:pt x="61115" y="1215306"/>
                </a:lnTo>
                <a:lnTo>
                  <a:pt x="45305" y="1171602"/>
                </a:lnTo>
                <a:lnTo>
                  <a:pt x="31742" y="1126863"/>
                </a:lnTo>
                <a:lnTo>
                  <a:pt x="20495" y="1081158"/>
                </a:lnTo>
                <a:lnTo>
                  <a:pt x="11629" y="1034553"/>
                </a:lnTo>
                <a:lnTo>
                  <a:pt x="5213" y="987116"/>
                </a:lnTo>
                <a:lnTo>
                  <a:pt x="1314" y="938915"/>
                </a:lnTo>
                <a:lnTo>
                  <a:pt x="0" y="890016"/>
                </a:lnTo>
                <a:lnTo>
                  <a:pt x="1314" y="841259"/>
                </a:lnTo>
                <a:lnTo>
                  <a:pt x="5213" y="793180"/>
                </a:lnTo>
                <a:lnTo>
                  <a:pt x="11629" y="745848"/>
                </a:lnTo>
                <a:lnTo>
                  <a:pt x="20495" y="699331"/>
                </a:lnTo>
                <a:lnTo>
                  <a:pt x="31742" y="653697"/>
                </a:lnTo>
                <a:lnTo>
                  <a:pt x="45305" y="609014"/>
                </a:lnTo>
                <a:lnTo>
                  <a:pt x="61115" y="565352"/>
                </a:lnTo>
                <a:lnTo>
                  <a:pt x="79105" y="522778"/>
                </a:lnTo>
                <a:lnTo>
                  <a:pt x="99207" y="481361"/>
                </a:lnTo>
                <a:lnTo>
                  <a:pt x="121355" y="441169"/>
                </a:lnTo>
                <a:lnTo>
                  <a:pt x="145481" y="402271"/>
                </a:lnTo>
                <a:lnTo>
                  <a:pt x="171517" y="364735"/>
                </a:lnTo>
                <a:lnTo>
                  <a:pt x="199396" y="328630"/>
                </a:lnTo>
                <a:lnTo>
                  <a:pt x="229050" y="294024"/>
                </a:lnTo>
                <a:lnTo>
                  <a:pt x="260413" y="260985"/>
                </a:lnTo>
                <a:lnTo>
                  <a:pt x="293417" y="229581"/>
                </a:lnTo>
                <a:lnTo>
                  <a:pt x="327994" y="199882"/>
                </a:lnTo>
                <a:lnTo>
                  <a:pt x="364077" y="171955"/>
                </a:lnTo>
                <a:lnTo>
                  <a:pt x="401599" y="145870"/>
                </a:lnTo>
                <a:lnTo>
                  <a:pt x="440492" y="121694"/>
                </a:lnTo>
                <a:lnTo>
                  <a:pt x="480689" y="99495"/>
                </a:lnTo>
                <a:lnTo>
                  <a:pt x="522122" y="79343"/>
                </a:lnTo>
                <a:lnTo>
                  <a:pt x="564725" y="61306"/>
                </a:lnTo>
                <a:lnTo>
                  <a:pt x="608429" y="45451"/>
                </a:lnTo>
                <a:lnTo>
                  <a:pt x="653168" y="31848"/>
                </a:lnTo>
                <a:lnTo>
                  <a:pt x="698873" y="20565"/>
                </a:lnTo>
                <a:lnTo>
                  <a:pt x="745478" y="11670"/>
                </a:lnTo>
                <a:lnTo>
                  <a:pt x="792915" y="5232"/>
                </a:lnTo>
                <a:lnTo>
                  <a:pt x="841117" y="1319"/>
                </a:lnTo>
                <a:lnTo>
                  <a:pt x="890016" y="0"/>
                </a:lnTo>
                <a:lnTo>
                  <a:pt x="938915" y="1319"/>
                </a:lnTo>
                <a:lnTo>
                  <a:pt x="987116" y="5232"/>
                </a:lnTo>
                <a:lnTo>
                  <a:pt x="1034553" y="11670"/>
                </a:lnTo>
                <a:lnTo>
                  <a:pt x="1081158" y="20565"/>
                </a:lnTo>
                <a:lnTo>
                  <a:pt x="1126863" y="31848"/>
                </a:lnTo>
                <a:lnTo>
                  <a:pt x="1171602" y="45451"/>
                </a:lnTo>
                <a:lnTo>
                  <a:pt x="1215306" y="61306"/>
                </a:lnTo>
                <a:lnTo>
                  <a:pt x="1257909" y="79343"/>
                </a:lnTo>
                <a:lnTo>
                  <a:pt x="1299342" y="99495"/>
                </a:lnTo>
                <a:lnTo>
                  <a:pt x="1339539" y="121694"/>
                </a:lnTo>
                <a:lnTo>
                  <a:pt x="1378432" y="145870"/>
                </a:lnTo>
                <a:lnTo>
                  <a:pt x="1415954" y="171955"/>
                </a:lnTo>
                <a:lnTo>
                  <a:pt x="1452037" y="199882"/>
                </a:lnTo>
                <a:lnTo>
                  <a:pt x="1486614" y="229581"/>
                </a:lnTo>
                <a:lnTo>
                  <a:pt x="1519618" y="260985"/>
                </a:lnTo>
                <a:lnTo>
                  <a:pt x="1550981" y="294024"/>
                </a:lnTo>
                <a:lnTo>
                  <a:pt x="1580635" y="328630"/>
                </a:lnTo>
                <a:lnTo>
                  <a:pt x="1608514" y="364735"/>
                </a:lnTo>
                <a:lnTo>
                  <a:pt x="1634550" y="402271"/>
                </a:lnTo>
                <a:lnTo>
                  <a:pt x="1658676" y="441169"/>
                </a:lnTo>
                <a:lnTo>
                  <a:pt x="1680824" y="481361"/>
                </a:lnTo>
                <a:lnTo>
                  <a:pt x="1700926" y="522778"/>
                </a:lnTo>
                <a:lnTo>
                  <a:pt x="1718916" y="565352"/>
                </a:lnTo>
                <a:lnTo>
                  <a:pt x="1734726" y="609014"/>
                </a:lnTo>
                <a:lnTo>
                  <a:pt x="1748289" y="653697"/>
                </a:lnTo>
                <a:lnTo>
                  <a:pt x="1759536" y="699331"/>
                </a:lnTo>
                <a:lnTo>
                  <a:pt x="1768402" y="745848"/>
                </a:lnTo>
                <a:lnTo>
                  <a:pt x="1774818" y="793180"/>
                </a:lnTo>
                <a:lnTo>
                  <a:pt x="1778717" y="841259"/>
                </a:lnTo>
                <a:lnTo>
                  <a:pt x="1780032" y="890016"/>
                </a:lnTo>
                <a:lnTo>
                  <a:pt x="1778717" y="938915"/>
                </a:lnTo>
                <a:lnTo>
                  <a:pt x="1774818" y="987116"/>
                </a:lnTo>
                <a:lnTo>
                  <a:pt x="1768402" y="1034553"/>
                </a:lnTo>
                <a:lnTo>
                  <a:pt x="1759536" y="1081158"/>
                </a:lnTo>
                <a:lnTo>
                  <a:pt x="1748289" y="1126863"/>
                </a:lnTo>
                <a:lnTo>
                  <a:pt x="1734726" y="1171602"/>
                </a:lnTo>
                <a:lnTo>
                  <a:pt x="1718916" y="1215306"/>
                </a:lnTo>
                <a:lnTo>
                  <a:pt x="1700926" y="1257909"/>
                </a:lnTo>
                <a:lnTo>
                  <a:pt x="1680824" y="1299342"/>
                </a:lnTo>
                <a:lnTo>
                  <a:pt x="1658676" y="1339539"/>
                </a:lnTo>
                <a:lnTo>
                  <a:pt x="1634550" y="1378432"/>
                </a:lnTo>
                <a:lnTo>
                  <a:pt x="1608514" y="1415954"/>
                </a:lnTo>
                <a:lnTo>
                  <a:pt x="1580635" y="1452037"/>
                </a:lnTo>
                <a:lnTo>
                  <a:pt x="1550981" y="1486614"/>
                </a:lnTo>
                <a:lnTo>
                  <a:pt x="1519618" y="1519618"/>
                </a:lnTo>
                <a:lnTo>
                  <a:pt x="1486614" y="1550981"/>
                </a:lnTo>
                <a:lnTo>
                  <a:pt x="1452037" y="1580635"/>
                </a:lnTo>
                <a:lnTo>
                  <a:pt x="1415954" y="1608514"/>
                </a:lnTo>
                <a:lnTo>
                  <a:pt x="1378432" y="1634550"/>
                </a:lnTo>
                <a:lnTo>
                  <a:pt x="1339539" y="1658676"/>
                </a:lnTo>
                <a:lnTo>
                  <a:pt x="1299342" y="1680824"/>
                </a:lnTo>
                <a:lnTo>
                  <a:pt x="1257909" y="1700926"/>
                </a:lnTo>
                <a:lnTo>
                  <a:pt x="1215306" y="1718916"/>
                </a:lnTo>
                <a:lnTo>
                  <a:pt x="1171602" y="1734726"/>
                </a:lnTo>
                <a:lnTo>
                  <a:pt x="1126863" y="1748289"/>
                </a:lnTo>
                <a:lnTo>
                  <a:pt x="1081158" y="1759536"/>
                </a:lnTo>
                <a:lnTo>
                  <a:pt x="1034553" y="1768402"/>
                </a:lnTo>
                <a:lnTo>
                  <a:pt x="987116" y="1774818"/>
                </a:lnTo>
                <a:lnTo>
                  <a:pt x="938915" y="1778717"/>
                </a:lnTo>
                <a:lnTo>
                  <a:pt x="890016" y="1780032"/>
                </a:lnTo>
                <a:close/>
              </a:path>
            </a:pathLst>
          </a:custGeom>
          <a:solidFill>
            <a:srgbClr val="CCEDFF"/>
          </a:solidFill>
        </p:spPr>
        <p:txBody>
          <a:bodyPr wrap="square" lIns="0" tIns="0" rIns="0" bIns="0" rtlCol="0"/>
          <a:lstStyle/>
          <a:p>
            <a:endParaRPr sz="1632"/>
          </a:p>
        </p:txBody>
      </p:sp>
      <p:sp>
        <p:nvSpPr>
          <p:cNvPr id="17" name="bg object 17"/>
          <p:cNvSpPr/>
          <p:nvPr/>
        </p:nvSpPr>
        <p:spPr>
          <a:xfrm>
            <a:off x="1456090" y="1181579"/>
            <a:ext cx="1015034" cy="1614595"/>
          </a:xfrm>
          <a:custGeom>
            <a:avLst/>
            <a:gdLst/>
            <a:ahLst/>
            <a:cxnLst/>
            <a:rect l="l" t="t" r="r" b="b"/>
            <a:pathLst>
              <a:path w="890269" h="1780539">
                <a:moveTo>
                  <a:pt x="0" y="0"/>
                </a:moveTo>
                <a:lnTo>
                  <a:pt x="48899" y="1319"/>
                </a:lnTo>
                <a:lnTo>
                  <a:pt x="97100" y="5232"/>
                </a:lnTo>
                <a:lnTo>
                  <a:pt x="144537" y="11670"/>
                </a:lnTo>
                <a:lnTo>
                  <a:pt x="191142" y="20565"/>
                </a:lnTo>
                <a:lnTo>
                  <a:pt x="236847" y="31848"/>
                </a:lnTo>
                <a:lnTo>
                  <a:pt x="281586" y="45451"/>
                </a:lnTo>
                <a:lnTo>
                  <a:pt x="325290" y="61306"/>
                </a:lnTo>
                <a:lnTo>
                  <a:pt x="367893" y="79343"/>
                </a:lnTo>
                <a:lnTo>
                  <a:pt x="409326" y="99495"/>
                </a:lnTo>
                <a:lnTo>
                  <a:pt x="449523" y="121694"/>
                </a:lnTo>
                <a:lnTo>
                  <a:pt x="488416" y="145870"/>
                </a:lnTo>
                <a:lnTo>
                  <a:pt x="525938" y="171955"/>
                </a:lnTo>
                <a:lnTo>
                  <a:pt x="562021" y="199882"/>
                </a:lnTo>
                <a:lnTo>
                  <a:pt x="596598" y="229581"/>
                </a:lnTo>
                <a:lnTo>
                  <a:pt x="629602" y="260984"/>
                </a:lnTo>
                <a:lnTo>
                  <a:pt x="660965" y="294024"/>
                </a:lnTo>
                <a:lnTo>
                  <a:pt x="690619" y="328630"/>
                </a:lnTo>
                <a:lnTo>
                  <a:pt x="718498" y="364735"/>
                </a:lnTo>
                <a:lnTo>
                  <a:pt x="744534" y="402271"/>
                </a:lnTo>
                <a:lnTo>
                  <a:pt x="768660" y="441169"/>
                </a:lnTo>
                <a:lnTo>
                  <a:pt x="790808" y="481361"/>
                </a:lnTo>
                <a:lnTo>
                  <a:pt x="810910" y="522778"/>
                </a:lnTo>
                <a:lnTo>
                  <a:pt x="828900" y="565352"/>
                </a:lnTo>
                <a:lnTo>
                  <a:pt x="844710" y="609014"/>
                </a:lnTo>
                <a:lnTo>
                  <a:pt x="858273" y="653697"/>
                </a:lnTo>
                <a:lnTo>
                  <a:pt x="869520" y="699331"/>
                </a:lnTo>
                <a:lnTo>
                  <a:pt x="878386" y="745848"/>
                </a:lnTo>
                <a:lnTo>
                  <a:pt x="884802" y="793180"/>
                </a:lnTo>
                <a:lnTo>
                  <a:pt x="888701" y="841259"/>
                </a:lnTo>
                <a:lnTo>
                  <a:pt x="890016" y="890016"/>
                </a:lnTo>
                <a:lnTo>
                  <a:pt x="888721" y="938468"/>
                </a:lnTo>
                <a:lnTo>
                  <a:pt x="884881" y="986244"/>
                </a:lnTo>
                <a:lnTo>
                  <a:pt x="878561" y="1033278"/>
                </a:lnTo>
                <a:lnTo>
                  <a:pt x="869827" y="1079503"/>
                </a:lnTo>
                <a:lnTo>
                  <a:pt x="858745" y="1124853"/>
                </a:lnTo>
                <a:lnTo>
                  <a:pt x="845381" y="1169261"/>
                </a:lnTo>
                <a:lnTo>
                  <a:pt x="829799" y="1212662"/>
                </a:lnTo>
                <a:lnTo>
                  <a:pt x="812066" y="1254988"/>
                </a:lnTo>
                <a:lnTo>
                  <a:pt x="792248" y="1296174"/>
                </a:lnTo>
                <a:lnTo>
                  <a:pt x="770410" y="1336152"/>
                </a:lnTo>
                <a:lnTo>
                  <a:pt x="746617" y="1374858"/>
                </a:lnTo>
                <a:lnTo>
                  <a:pt x="720937" y="1412223"/>
                </a:lnTo>
                <a:lnTo>
                  <a:pt x="693433" y="1448183"/>
                </a:lnTo>
                <a:lnTo>
                  <a:pt x="664173" y="1482670"/>
                </a:lnTo>
                <a:lnTo>
                  <a:pt x="633221" y="1515618"/>
                </a:lnTo>
                <a:lnTo>
                  <a:pt x="600644" y="1546960"/>
                </a:lnTo>
                <a:lnTo>
                  <a:pt x="566507" y="1576631"/>
                </a:lnTo>
                <a:lnTo>
                  <a:pt x="530876" y="1604564"/>
                </a:lnTo>
                <a:lnTo>
                  <a:pt x="493816" y="1630693"/>
                </a:lnTo>
                <a:lnTo>
                  <a:pt x="455393" y="1654951"/>
                </a:lnTo>
                <a:lnTo>
                  <a:pt x="415674" y="1677271"/>
                </a:lnTo>
                <a:lnTo>
                  <a:pt x="374722" y="1697588"/>
                </a:lnTo>
                <a:lnTo>
                  <a:pt x="332606" y="1715835"/>
                </a:lnTo>
                <a:lnTo>
                  <a:pt x="289389" y="1731946"/>
                </a:lnTo>
                <a:lnTo>
                  <a:pt x="245138" y="1745854"/>
                </a:lnTo>
                <a:lnTo>
                  <a:pt x="199918" y="1757493"/>
                </a:lnTo>
                <a:lnTo>
                  <a:pt x="153795" y="1766797"/>
                </a:lnTo>
                <a:lnTo>
                  <a:pt x="106836" y="1773699"/>
                </a:lnTo>
                <a:lnTo>
                  <a:pt x="59104" y="1778132"/>
                </a:lnTo>
                <a:lnTo>
                  <a:pt x="10667" y="1780031"/>
                </a:lnTo>
              </a:path>
              <a:path w="890269" h="1780539">
                <a:moveTo>
                  <a:pt x="0" y="0"/>
                </a:moveTo>
                <a:lnTo>
                  <a:pt x="48899" y="1319"/>
                </a:lnTo>
                <a:lnTo>
                  <a:pt x="97100" y="5232"/>
                </a:lnTo>
                <a:lnTo>
                  <a:pt x="144537" y="11670"/>
                </a:lnTo>
                <a:lnTo>
                  <a:pt x="191142" y="20565"/>
                </a:lnTo>
                <a:lnTo>
                  <a:pt x="236847" y="31848"/>
                </a:lnTo>
                <a:lnTo>
                  <a:pt x="281586" y="45451"/>
                </a:lnTo>
                <a:lnTo>
                  <a:pt x="325290" y="61306"/>
                </a:lnTo>
                <a:lnTo>
                  <a:pt x="367893" y="79343"/>
                </a:lnTo>
                <a:lnTo>
                  <a:pt x="409326" y="99495"/>
                </a:lnTo>
                <a:lnTo>
                  <a:pt x="449523" y="121694"/>
                </a:lnTo>
                <a:lnTo>
                  <a:pt x="488416" y="145870"/>
                </a:lnTo>
                <a:lnTo>
                  <a:pt x="525938" y="171955"/>
                </a:lnTo>
                <a:lnTo>
                  <a:pt x="562021" y="199882"/>
                </a:lnTo>
                <a:lnTo>
                  <a:pt x="596598" y="229581"/>
                </a:lnTo>
                <a:lnTo>
                  <a:pt x="629602" y="260984"/>
                </a:lnTo>
                <a:lnTo>
                  <a:pt x="660965" y="294024"/>
                </a:lnTo>
                <a:lnTo>
                  <a:pt x="690619" y="328630"/>
                </a:lnTo>
                <a:lnTo>
                  <a:pt x="718498" y="364735"/>
                </a:lnTo>
                <a:lnTo>
                  <a:pt x="744534" y="402271"/>
                </a:lnTo>
                <a:lnTo>
                  <a:pt x="768660" y="441169"/>
                </a:lnTo>
                <a:lnTo>
                  <a:pt x="790808" y="481361"/>
                </a:lnTo>
                <a:lnTo>
                  <a:pt x="810910" y="522778"/>
                </a:lnTo>
                <a:lnTo>
                  <a:pt x="828900" y="565352"/>
                </a:lnTo>
                <a:lnTo>
                  <a:pt x="844710" y="609014"/>
                </a:lnTo>
                <a:lnTo>
                  <a:pt x="858273" y="653697"/>
                </a:lnTo>
                <a:lnTo>
                  <a:pt x="869520" y="699331"/>
                </a:lnTo>
                <a:lnTo>
                  <a:pt x="878386" y="745848"/>
                </a:lnTo>
                <a:lnTo>
                  <a:pt x="884802" y="793180"/>
                </a:lnTo>
                <a:lnTo>
                  <a:pt x="888701" y="841259"/>
                </a:lnTo>
                <a:lnTo>
                  <a:pt x="890016" y="890016"/>
                </a:lnTo>
                <a:lnTo>
                  <a:pt x="888721" y="938468"/>
                </a:lnTo>
                <a:lnTo>
                  <a:pt x="884881" y="986244"/>
                </a:lnTo>
                <a:lnTo>
                  <a:pt x="878561" y="1033278"/>
                </a:lnTo>
                <a:lnTo>
                  <a:pt x="869827" y="1079503"/>
                </a:lnTo>
                <a:lnTo>
                  <a:pt x="858745" y="1124853"/>
                </a:lnTo>
                <a:lnTo>
                  <a:pt x="845381" y="1169261"/>
                </a:lnTo>
                <a:lnTo>
                  <a:pt x="829799" y="1212662"/>
                </a:lnTo>
                <a:lnTo>
                  <a:pt x="812066" y="1254988"/>
                </a:lnTo>
                <a:lnTo>
                  <a:pt x="792248" y="1296174"/>
                </a:lnTo>
                <a:lnTo>
                  <a:pt x="770410" y="1336152"/>
                </a:lnTo>
                <a:lnTo>
                  <a:pt x="746617" y="1374858"/>
                </a:lnTo>
                <a:lnTo>
                  <a:pt x="720937" y="1412223"/>
                </a:lnTo>
                <a:lnTo>
                  <a:pt x="693433" y="1448183"/>
                </a:lnTo>
                <a:lnTo>
                  <a:pt x="664173" y="1482670"/>
                </a:lnTo>
                <a:lnTo>
                  <a:pt x="633221" y="1515618"/>
                </a:lnTo>
                <a:lnTo>
                  <a:pt x="600644" y="1546960"/>
                </a:lnTo>
                <a:lnTo>
                  <a:pt x="566507" y="1576631"/>
                </a:lnTo>
                <a:lnTo>
                  <a:pt x="530876" y="1604564"/>
                </a:lnTo>
                <a:lnTo>
                  <a:pt x="493816" y="1630693"/>
                </a:lnTo>
                <a:lnTo>
                  <a:pt x="455393" y="1654951"/>
                </a:lnTo>
                <a:lnTo>
                  <a:pt x="415674" y="1677271"/>
                </a:lnTo>
                <a:lnTo>
                  <a:pt x="374722" y="1697588"/>
                </a:lnTo>
                <a:lnTo>
                  <a:pt x="332606" y="1715835"/>
                </a:lnTo>
                <a:lnTo>
                  <a:pt x="289389" y="1731946"/>
                </a:lnTo>
                <a:lnTo>
                  <a:pt x="245138" y="1745854"/>
                </a:lnTo>
                <a:lnTo>
                  <a:pt x="199918" y="1757493"/>
                </a:lnTo>
                <a:lnTo>
                  <a:pt x="153795" y="1766797"/>
                </a:lnTo>
                <a:lnTo>
                  <a:pt x="106836" y="1773699"/>
                </a:lnTo>
                <a:lnTo>
                  <a:pt x="59104" y="1778132"/>
                </a:lnTo>
                <a:lnTo>
                  <a:pt x="10667" y="1780031"/>
                </a:lnTo>
              </a:path>
            </a:pathLst>
          </a:custGeom>
          <a:ln w="33528">
            <a:solidFill>
              <a:srgbClr val="00AAFF"/>
            </a:solidFill>
          </a:ln>
        </p:spPr>
        <p:txBody>
          <a:bodyPr wrap="square" lIns="0" tIns="0" rIns="0" bIns="0" rtlCol="0"/>
          <a:lstStyle/>
          <a:p>
            <a:endParaRPr sz="1632"/>
          </a:p>
        </p:txBody>
      </p:sp>
      <p:sp>
        <p:nvSpPr>
          <p:cNvPr id="2" name="Holder 2"/>
          <p:cNvSpPr>
            <a:spLocks noGrp="1"/>
          </p:cNvSpPr>
          <p:nvPr>
            <p:ph type="title"/>
          </p:nvPr>
        </p:nvSpPr>
        <p:spPr>
          <a:xfrm>
            <a:off x="3085347" y="1247424"/>
            <a:ext cx="3311533" cy="242420"/>
          </a:xfrm>
          <a:prstGeom prst="rect">
            <a:avLst/>
          </a:prstGeom>
        </p:spPr>
        <p:txBody>
          <a:bodyPr wrap="square" lIns="0" tIns="0" rIns="0" bIns="0">
            <a:spAutoFit/>
          </a:bodyPr>
          <a:lstStyle>
            <a:lvl1pPr>
              <a:defRPr sz="1550" b="1" i="0">
                <a:solidFill>
                  <a:srgbClr val="770E13"/>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79003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diagramData" Target="../diagrams/data1.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diagramDrawing" Target="../diagrams/drawing1.xml"/><Relationship Id="rId5" Type="http://schemas.openxmlformats.org/officeDocument/2006/relationships/image" Target="../media/image21.png"/><Relationship Id="rId10" Type="http://schemas.openxmlformats.org/officeDocument/2006/relationships/diagramColors" Target="../diagrams/colors1.xml"/><Relationship Id="rId4" Type="http://schemas.openxmlformats.org/officeDocument/2006/relationships/image" Target="../media/image20.png"/><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3.jpg"/><Relationship Id="rId13" Type="http://schemas.openxmlformats.org/officeDocument/2006/relationships/image" Target="../media/image128.jpg"/><Relationship Id="rId18" Type="http://schemas.openxmlformats.org/officeDocument/2006/relationships/image" Target="../media/image133.jpg"/><Relationship Id="rId26" Type="http://schemas.openxmlformats.org/officeDocument/2006/relationships/image" Target="../media/image141.jpg"/><Relationship Id="rId3" Type="http://schemas.openxmlformats.org/officeDocument/2006/relationships/image" Target="../media/image92.jpg"/><Relationship Id="rId21" Type="http://schemas.openxmlformats.org/officeDocument/2006/relationships/image" Target="../media/image136.jpg"/><Relationship Id="rId7" Type="http://schemas.openxmlformats.org/officeDocument/2006/relationships/image" Target="../media/image122.jpg"/><Relationship Id="rId12" Type="http://schemas.openxmlformats.org/officeDocument/2006/relationships/image" Target="../media/image127.jpg"/><Relationship Id="rId17" Type="http://schemas.openxmlformats.org/officeDocument/2006/relationships/image" Target="../media/image132.jpg"/><Relationship Id="rId25" Type="http://schemas.openxmlformats.org/officeDocument/2006/relationships/image" Target="../media/image140.jpg"/><Relationship Id="rId2" Type="http://schemas.openxmlformats.org/officeDocument/2006/relationships/image" Target="../media/image120.jpg"/><Relationship Id="rId16" Type="http://schemas.openxmlformats.org/officeDocument/2006/relationships/image" Target="../media/image131.jpg"/><Relationship Id="rId20" Type="http://schemas.openxmlformats.org/officeDocument/2006/relationships/image" Target="../media/image135.jpg"/><Relationship Id="rId29" Type="http://schemas.openxmlformats.org/officeDocument/2006/relationships/image" Target="../media/image118.png"/><Relationship Id="rId1" Type="http://schemas.openxmlformats.org/officeDocument/2006/relationships/slideLayout" Target="../slideLayouts/slideLayout36.xml"/><Relationship Id="rId6" Type="http://schemas.openxmlformats.org/officeDocument/2006/relationships/image" Target="../media/image121.jpg"/><Relationship Id="rId11" Type="http://schemas.openxmlformats.org/officeDocument/2006/relationships/image" Target="../media/image126.jpg"/><Relationship Id="rId24" Type="http://schemas.openxmlformats.org/officeDocument/2006/relationships/image" Target="../media/image139.jpg"/><Relationship Id="rId5" Type="http://schemas.openxmlformats.org/officeDocument/2006/relationships/image" Target="../media/image94.jpg"/><Relationship Id="rId15" Type="http://schemas.openxmlformats.org/officeDocument/2006/relationships/image" Target="../media/image130.jpg"/><Relationship Id="rId23" Type="http://schemas.openxmlformats.org/officeDocument/2006/relationships/image" Target="../media/image138.jpg"/><Relationship Id="rId28" Type="http://schemas.openxmlformats.org/officeDocument/2006/relationships/image" Target="../media/image117.png"/><Relationship Id="rId10" Type="http://schemas.openxmlformats.org/officeDocument/2006/relationships/image" Target="../media/image125.jpg"/><Relationship Id="rId19" Type="http://schemas.openxmlformats.org/officeDocument/2006/relationships/image" Target="../media/image134.jpg"/><Relationship Id="rId4" Type="http://schemas.openxmlformats.org/officeDocument/2006/relationships/image" Target="../media/image93.jpg"/><Relationship Id="rId9" Type="http://schemas.openxmlformats.org/officeDocument/2006/relationships/image" Target="../media/image124.jpg"/><Relationship Id="rId14" Type="http://schemas.openxmlformats.org/officeDocument/2006/relationships/image" Target="../media/image129.jpg"/><Relationship Id="rId22" Type="http://schemas.openxmlformats.org/officeDocument/2006/relationships/image" Target="../media/image137.png"/><Relationship Id="rId27" Type="http://schemas.openxmlformats.org/officeDocument/2006/relationships/image" Target="../media/image142.jpg"/><Relationship Id="rId30" Type="http://schemas.openxmlformats.org/officeDocument/2006/relationships/image" Target="../media/image119.png"/></Relationships>
</file>

<file path=ppt/slides/_rels/slide11.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image" Target="../media/image143.jpg"/><Relationship Id="rId1" Type="http://schemas.openxmlformats.org/officeDocument/2006/relationships/slideLayout" Target="../slideLayouts/slideLayout38.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3" Type="http://schemas.openxmlformats.org/officeDocument/2006/relationships/image" Target="../media/image163.jpg"/><Relationship Id="rId18" Type="http://schemas.openxmlformats.org/officeDocument/2006/relationships/image" Target="../media/image168.jpg"/><Relationship Id="rId26" Type="http://schemas.openxmlformats.org/officeDocument/2006/relationships/image" Target="../media/image176.jpg"/><Relationship Id="rId21" Type="http://schemas.openxmlformats.org/officeDocument/2006/relationships/image" Target="../media/image171.jpg"/><Relationship Id="rId34" Type="http://schemas.openxmlformats.org/officeDocument/2006/relationships/image" Target="../media/image184.jpg"/><Relationship Id="rId7" Type="http://schemas.openxmlformats.org/officeDocument/2006/relationships/image" Target="../media/image157.jpg"/><Relationship Id="rId12" Type="http://schemas.openxmlformats.org/officeDocument/2006/relationships/image" Target="../media/image162.jpg"/><Relationship Id="rId17" Type="http://schemas.openxmlformats.org/officeDocument/2006/relationships/image" Target="../media/image167.jpg"/><Relationship Id="rId25" Type="http://schemas.openxmlformats.org/officeDocument/2006/relationships/image" Target="../media/image175.jpg"/><Relationship Id="rId33" Type="http://schemas.openxmlformats.org/officeDocument/2006/relationships/image" Target="../media/image183.jpg"/><Relationship Id="rId38" Type="http://schemas.openxmlformats.org/officeDocument/2006/relationships/image" Target="../media/image185.png"/><Relationship Id="rId2" Type="http://schemas.openxmlformats.org/officeDocument/2006/relationships/image" Target="../media/image91.jpg"/><Relationship Id="rId16" Type="http://schemas.openxmlformats.org/officeDocument/2006/relationships/image" Target="../media/image166.jpg"/><Relationship Id="rId20" Type="http://schemas.openxmlformats.org/officeDocument/2006/relationships/image" Target="../media/image170.jpg"/><Relationship Id="rId29" Type="http://schemas.openxmlformats.org/officeDocument/2006/relationships/image" Target="../media/image179.jpg"/><Relationship Id="rId1" Type="http://schemas.openxmlformats.org/officeDocument/2006/relationships/slideLayout" Target="../slideLayouts/slideLayout57.xml"/><Relationship Id="rId6" Type="http://schemas.openxmlformats.org/officeDocument/2006/relationships/image" Target="../media/image156.jpg"/><Relationship Id="rId11" Type="http://schemas.openxmlformats.org/officeDocument/2006/relationships/image" Target="../media/image161.jpg"/><Relationship Id="rId24" Type="http://schemas.openxmlformats.org/officeDocument/2006/relationships/image" Target="../media/image174.jpg"/><Relationship Id="rId32" Type="http://schemas.openxmlformats.org/officeDocument/2006/relationships/image" Target="../media/image182.jpg"/><Relationship Id="rId37" Type="http://schemas.openxmlformats.org/officeDocument/2006/relationships/image" Target="../media/image119.png"/><Relationship Id="rId5" Type="http://schemas.openxmlformats.org/officeDocument/2006/relationships/image" Target="../media/image94.jpg"/><Relationship Id="rId15" Type="http://schemas.openxmlformats.org/officeDocument/2006/relationships/image" Target="../media/image165.jpg"/><Relationship Id="rId23" Type="http://schemas.openxmlformats.org/officeDocument/2006/relationships/image" Target="../media/image173.jpg"/><Relationship Id="rId28" Type="http://schemas.openxmlformats.org/officeDocument/2006/relationships/image" Target="../media/image178.jpg"/><Relationship Id="rId36" Type="http://schemas.openxmlformats.org/officeDocument/2006/relationships/image" Target="../media/image118.png"/><Relationship Id="rId10" Type="http://schemas.openxmlformats.org/officeDocument/2006/relationships/image" Target="../media/image160.jpg"/><Relationship Id="rId19" Type="http://schemas.openxmlformats.org/officeDocument/2006/relationships/image" Target="../media/image169.jpg"/><Relationship Id="rId31" Type="http://schemas.openxmlformats.org/officeDocument/2006/relationships/image" Target="../media/image181.jpg"/><Relationship Id="rId4" Type="http://schemas.openxmlformats.org/officeDocument/2006/relationships/image" Target="../media/image93.jpg"/><Relationship Id="rId9" Type="http://schemas.openxmlformats.org/officeDocument/2006/relationships/image" Target="../media/image159.jpg"/><Relationship Id="rId14" Type="http://schemas.openxmlformats.org/officeDocument/2006/relationships/image" Target="../media/image164.jpg"/><Relationship Id="rId22" Type="http://schemas.openxmlformats.org/officeDocument/2006/relationships/image" Target="../media/image172.jpg"/><Relationship Id="rId27" Type="http://schemas.openxmlformats.org/officeDocument/2006/relationships/image" Target="../media/image177.jpg"/><Relationship Id="rId30" Type="http://schemas.openxmlformats.org/officeDocument/2006/relationships/image" Target="../media/image180.jpg"/><Relationship Id="rId35" Type="http://schemas.openxmlformats.org/officeDocument/2006/relationships/image" Target="../media/image117.png"/><Relationship Id="rId8" Type="http://schemas.openxmlformats.org/officeDocument/2006/relationships/image" Target="../media/image158.jpg"/><Relationship Id="rId3" Type="http://schemas.openxmlformats.org/officeDocument/2006/relationships/image" Target="../media/image92.jpg"/></Relationships>
</file>

<file path=ppt/slides/_rels/slide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2" Type="http://schemas.openxmlformats.org/officeDocument/2006/relationships/image" Target="../media/image187.jpg"/><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16.xml.rels><?xml version="1.0" encoding="UTF-8" standalone="yes"?>
<Relationships xmlns="http://schemas.openxmlformats.org/package/2006/relationships"><Relationship Id="rId117" Type="http://schemas.openxmlformats.org/officeDocument/2006/relationships/image" Target="../media/image315.png"/><Relationship Id="rId21" Type="http://schemas.openxmlformats.org/officeDocument/2006/relationships/image" Target="../media/image219.png"/><Relationship Id="rId42" Type="http://schemas.openxmlformats.org/officeDocument/2006/relationships/image" Target="../media/image240.png"/><Relationship Id="rId63" Type="http://schemas.openxmlformats.org/officeDocument/2006/relationships/image" Target="../media/image261.png"/><Relationship Id="rId84" Type="http://schemas.openxmlformats.org/officeDocument/2006/relationships/image" Target="../media/image282.png"/><Relationship Id="rId138" Type="http://schemas.openxmlformats.org/officeDocument/2006/relationships/image" Target="../media/image336.png"/><Relationship Id="rId107" Type="http://schemas.openxmlformats.org/officeDocument/2006/relationships/image" Target="../media/image305.png"/><Relationship Id="rId11" Type="http://schemas.openxmlformats.org/officeDocument/2006/relationships/image" Target="../media/image209.png"/><Relationship Id="rId32" Type="http://schemas.openxmlformats.org/officeDocument/2006/relationships/image" Target="../media/image230.png"/><Relationship Id="rId53" Type="http://schemas.openxmlformats.org/officeDocument/2006/relationships/image" Target="../media/image251.png"/><Relationship Id="rId74" Type="http://schemas.openxmlformats.org/officeDocument/2006/relationships/image" Target="../media/image272.png"/><Relationship Id="rId128" Type="http://schemas.openxmlformats.org/officeDocument/2006/relationships/image" Target="../media/image326.png"/><Relationship Id="rId5" Type="http://schemas.openxmlformats.org/officeDocument/2006/relationships/image" Target="../media/image203.png"/><Relationship Id="rId90" Type="http://schemas.openxmlformats.org/officeDocument/2006/relationships/image" Target="../media/image288.png"/><Relationship Id="rId95" Type="http://schemas.openxmlformats.org/officeDocument/2006/relationships/image" Target="../media/image293.png"/><Relationship Id="rId22" Type="http://schemas.openxmlformats.org/officeDocument/2006/relationships/image" Target="../media/image220.png"/><Relationship Id="rId27" Type="http://schemas.openxmlformats.org/officeDocument/2006/relationships/image" Target="../media/image225.png"/><Relationship Id="rId43" Type="http://schemas.openxmlformats.org/officeDocument/2006/relationships/image" Target="../media/image241.png"/><Relationship Id="rId48" Type="http://schemas.openxmlformats.org/officeDocument/2006/relationships/image" Target="../media/image246.png"/><Relationship Id="rId64" Type="http://schemas.openxmlformats.org/officeDocument/2006/relationships/image" Target="../media/image262.png"/><Relationship Id="rId69" Type="http://schemas.openxmlformats.org/officeDocument/2006/relationships/image" Target="../media/image267.png"/><Relationship Id="rId113" Type="http://schemas.openxmlformats.org/officeDocument/2006/relationships/image" Target="../media/image311.png"/><Relationship Id="rId118" Type="http://schemas.openxmlformats.org/officeDocument/2006/relationships/image" Target="../media/image316.png"/><Relationship Id="rId134" Type="http://schemas.openxmlformats.org/officeDocument/2006/relationships/image" Target="../media/image332.png"/><Relationship Id="rId139" Type="http://schemas.openxmlformats.org/officeDocument/2006/relationships/image" Target="../media/image337.png"/><Relationship Id="rId80" Type="http://schemas.openxmlformats.org/officeDocument/2006/relationships/image" Target="../media/image278.png"/><Relationship Id="rId85" Type="http://schemas.openxmlformats.org/officeDocument/2006/relationships/image" Target="../media/image283.png"/><Relationship Id="rId12" Type="http://schemas.openxmlformats.org/officeDocument/2006/relationships/image" Target="../media/image210.png"/><Relationship Id="rId17" Type="http://schemas.openxmlformats.org/officeDocument/2006/relationships/image" Target="../media/image215.png"/><Relationship Id="rId33" Type="http://schemas.openxmlformats.org/officeDocument/2006/relationships/image" Target="../media/image231.png"/><Relationship Id="rId38" Type="http://schemas.openxmlformats.org/officeDocument/2006/relationships/image" Target="../media/image236.png"/><Relationship Id="rId59" Type="http://schemas.openxmlformats.org/officeDocument/2006/relationships/image" Target="../media/image257.png"/><Relationship Id="rId103" Type="http://schemas.openxmlformats.org/officeDocument/2006/relationships/image" Target="../media/image301.png"/><Relationship Id="rId108" Type="http://schemas.openxmlformats.org/officeDocument/2006/relationships/image" Target="../media/image306.png"/><Relationship Id="rId124" Type="http://schemas.openxmlformats.org/officeDocument/2006/relationships/image" Target="../media/image322.png"/><Relationship Id="rId129" Type="http://schemas.openxmlformats.org/officeDocument/2006/relationships/image" Target="../media/image327.png"/><Relationship Id="rId54" Type="http://schemas.openxmlformats.org/officeDocument/2006/relationships/image" Target="../media/image252.png"/><Relationship Id="rId70" Type="http://schemas.openxmlformats.org/officeDocument/2006/relationships/image" Target="../media/image268.png"/><Relationship Id="rId75" Type="http://schemas.openxmlformats.org/officeDocument/2006/relationships/image" Target="../media/image273.png"/><Relationship Id="rId91" Type="http://schemas.openxmlformats.org/officeDocument/2006/relationships/image" Target="../media/image289.png"/><Relationship Id="rId96" Type="http://schemas.openxmlformats.org/officeDocument/2006/relationships/image" Target="../media/image294.png"/><Relationship Id="rId140" Type="http://schemas.openxmlformats.org/officeDocument/2006/relationships/image" Target="../media/image338.png"/><Relationship Id="rId145" Type="http://schemas.openxmlformats.org/officeDocument/2006/relationships/image" Target="../media/image343.png"/><Relationship Id="rId1" Type="http://schemas.openxmlformats.org/officeDocument/2006/relationships/slideLayout" Target="../slideLayouts/slideLayout76.xml"/><Relationship Id="rId6" Type="http://schemas.openxmlformats.org/officeDocument/2006/relationships/image" Target="../media/image204.png"/><Relationship Id="rId23" Type="http://schemas.openxmlformats.org/officeDocument/2006/relationships/image" Target="../media/image221.png"/><Relationship Id="rId28" Type="http://schemas.openxmlformats.org/officeDocument/2006/relationships/image" Target="../media/image226.png"/><Relationship Id="rId49" Type="http://schemas.openxmlformats.org/officeDocument/2006/relationships/image" Target="../media/image247.png"/><Relationship Id="rId114" Type="http://schemas.openxmlformats.org/officeDocument/2006/relationships/image" Target="../media/image312.png"/><Relationship Id="rId119" Type="http://schemas.openxmlformats.org/officeDocument/2006/relationships/image" Target="../media/image317.png"/><Relationship Id="rId44" Type="http://schemas.openxmlformats.org/officeDocument/2006/relationships/image" Target="../media/image242.png"/><Relationship Id="rId60" Type="http://schemas.openxmlformats.org/officeDocument/2006/relationships/image" Target="../media/image258.png"/><Relationship Id="rId65" Type="http://schemas.openxmlformats.org/officeDocument/2006/relationships/image" Target="../media/image263.png"/><Relationship Id="rId81" Type="http://schemas.openxmlformats.org/officeDocument/2006/relationships/image" Target="../media/image279.png"/><Relationship Id="rId86" Type="http://schemas.openxmlformats.org/officeDocument/2006/relationships/image" Target="../media/image284.png"/><Relationship Id="rId130" Type="http://schemas.openxmlformats.org/officeDocument/2006/relationships/image" Target="../media/image328.png"/><Relationship Id="rId135" Type="http://schemas.openxmlformats.org/officeDocument/2006/relationships/image" Target="../media/image333.png"/><Relationship Id="rId13" Type="http://schemas.openxmlformats.org/officeDocument/2006/relationships/image" Target="../media/image211.png"/><Relationship Id="rId18" Type="http://schemas.openxmlformats.org/officeDocument/2006/relationships/image" Target="../media/image216.png"/><Relationship Id="rId39" Type="http://schemas.openxmlformats.org/officeDocument/2006/relationships/image" Target="../media/image237.png"/><Relationship Id="rId109" Type="http://schemas.openxmlformats.org/officeDocument/2006/relationships/image" Target="../media/image307.png"/><Relationship Id="rId34" Type="http://schemas.openxmlformats.org/officeDocument/2006/relationships/image" Target="../media/image232.png"/><Relationship Id="rId50" Type="http://schemas.openxmlformats.org/officeDocument/2006/relationships/image" Target="../media/image248.png"/><Relationship Id="rId55" Type="http://schemas.openxmlformats.org/officeDocument/2006/relationships/image" Target="../media/image253.png"/><Relationship Id="rId76" Type="http://schemas.openxmlformats.org/officeDocument/2006/relationships/image" Target="../media/image274.png"/><Relationship Id="rId97" Type="http://schemas.openxmlformats.org/officeDocument/2006/relationships/image" Target="../media/image295.png"/><Relationship Id="rId104" Type="http://schemas.openxmlformats.org/officeDocument/2006/relationships/image" Target="../media/image302.png"/><Relationship Id="rId120" Type="http://schemas.openxmlformats.org/officeDocument/2006/relationships/image" Target="../media/image318.png"/><Relationship Id="rId125" Type="http://schemas.openxmlformats.org/officeDocument/2006/relationships/image" Target="../media/image323.png"/><Relationship Id="rId141" Type="http://schemas.openxmlformats.org/officeDocument/2006/relationships/image" Target="../media/image339.png"/><Relationship Id="rId146" Type="http://schemas.openxmlformats.org/officeDocument/2006/relationships/image" Target="../media/image344.png"/><Relationship Id="rId7" Type="http://schemas.openxmlformats.org/officeDocument/2006/relationships/image" Target="../media/image205.png"/><Relationship Id="rId71" Type="http://schemas.openxmlformats.org/officeDocument/2006/relationships/image" Target="../media/image269.png"/><Relationship Id="rId92" Type="http://schemas.openxmlformats.org/officeDocument/2006/relationships/image" Target="../media/image290.png"/><Relationship Id="rId2" Type="http://schemas.openxmlformats.org/officeDocument/2006/relationships/image" Target="../media/image200.png"/><Relationship Id="rId29" Type="http://schemas.openxmlformats.org/officeDocument/2006/relationships/image" Target="../media/image227.png"/><Relationship Id="rId24" Type="http://schemas.openxmlformats.org/officeDocument/2006/relationships/image" Target="../media/image222.png"/><Relationship Id="rId40" Type="http://schemas.openxmlformats.org/officeDocument/2006/relationships/image" Target="../media/image238.png"/><Relationship Id="rId45" Type="http://schemas.openxmlformats.org/officeDocument/2006/relationships/image" Target="../media/image243.png"/><Relationship Id="rId66" Type="http://schemas.openxmlformats.org/officeDocument/2006/relationships/image" Target="../media/image264.png"/><Relationship Id="rId87" Type="http://schemas.openxmlformats.org/officeDocument/2006/relationships/image" Target="../media/image285.png"/><Relationship Id="rId110" Type="http://schemas.openxmlformats.org/officeDocument/2006/relationships/image" Target="../media/image308.png"/><Relationship Id="rId115" Type="http://schemas.openxmlformats.org/officeDocument/2006/relationships/image" Target="../media/image313.png"/><Relationship Id="rId131" Type="http://schemas.openxmlformats.org/officeDocument/2006/relationships/image" Target="../media/image329.png"/><Relationship Id="rId136" Type="http://schemas.openxmlformats.org/officeDocument/2006/relationships/image" Target="../media/image334.png"/><Relationship Id="rId61" Type="http://schemas.openxmlformats.org/officeDocument/2006/relationships/image" Target="../media/image259.png"/><Relationship Id="rId82" Type="http://schemas.openxmlformats.org/officeDocument/2006/relationships/image" Target="../media/image280.png"/><Relationship Id="rId19" Type="http://schemas.openxmlformats.org/officeDocument/2006/relationships/image" Target="../media/image217.png"/><Relationship Id="rId14" Type="http://schemas.openxmlformats.org/officeDocument/2006/relationships/image" Target="../media/image212.png"/><Relationship Id="rId30" Type="http://schemas.openxmlformats.org/officeDocument/2006/relationships/image" Target="../media/image228.png"/><Relationship Id="rId35" Type="http://schemas.openxmlformats.org/officeDocument/2006/relationships/image" Target="../media/image233.png"/><Relationship Id="rId56" Type="http://schemas.openxmlformats.org/officeDocument/2006/relationships/image" Target="../media/image254.png"/><Relationship Id="rId77" Type="http://schemas.openxmlformats.org/officeDocument/2006/relationships/image" Target="../media/image275.png"/><Relationship Id="rId100" Type="http://schemas.openxmlformats.org/officeDocument/2006/relationships/image" Target="../media/image298.png"/><Relationship Id="rId105" Type="http://schemas.openxmlformats.org/officeDocument/2006/relationships/image" Target="../media/image303.png"/><Relationship Id="rId126" Type="http://schemas.openxmlformats.org/officeDocument/2006/relationships/image" Target="../media/image324.png"/><Relationship Id="rId8" Type="http://schemas.openxmlformats.org/officeDocument/2006/relationships/image" Target="../media/image206.png"/><Relationship Id="rId51" Type="http://schemas.openxmlformats.org/officeDocument/2006/relationships/image" Target="../media/image249.png"/><Relationship Id="rId72" Type="http://schemas.openxmlformats.org/officeDocument/2006/relationships/image" Target="../media/image270.png"/><Relationship Id="rId93" Type="http://schemas.openxmlformats.org/officeDocument/2006/relationships/image" Target="../media/image291.png"/><Relationship Id="rId98" Type="http://schemas.openxmlformats.org/officeDocument/2006/relationships/image" Target="../media/image296.png"/><Relationship Id="rId121" Type="http://schemas.openxmlformats.org/officeDocument/2006/relationships/image" Target="../media/image319.png"/><Relationship Id="rId142" Type="http://schemas.openxmlformats.org/officeDocument/2006/relationships/image" Target="../media/image340.png"/><Relationship Id="rId3" Type="http://schemas.openxmlformats.org/officeDocument/2006/relationships/image" Target="../media/image201.png"/><Relationship Id="rId25" Type="http://schemas.openxmlformats.org/officeDocument/2006/relationships/image" Target="../media/image223.png"/><Relationship Id="rId46" Type="http://schemas.openxmlformats.org/officeDocument/2006/relationships/image" Target="../media/image244.png"/><Relationship Id="rId67" Type="http://schemas.openxmlformats.org/officeDocument/2006/relationships/image" Target="../media/image265.png"/><Relationship Id="rId116" Type="http://schemas.openxmlformats.org/officeDocument/2006/relationships/image" Target="../media/image314.png"/><Relationship Id="rId137" Type="http://schemas.openxmlformats.org/officeDocument/2006/relationships/image" Target="../media/image335.png"/><Relationship Id="rId20" Type="http://schemas.openxmlformats.org/officeDocument/2006/relationships/image" Target="../media/image218.png"/><Relationship Id="rId41" Type="http://schemas.openxmlformats.org/officeDocument/2006/relationships/image" Target="../media/image239.png"/><Relationship Id="rId62" Type="http://schemas.openxmlformats.org/officeDocument/2006/relationships/image" Target="../media/image260.png"/><Relationship Id="rId83" Type="http://schemas.openxmlformats.org/officeDocument/2006/relationships/image" Target="../media/image281.png"/><Relationship Id="rId88" Type="http://schemas.openxmlformats.org/officeDocument/2006/relationships/image" Target="../media/image286.png"/><Relationship Id="rId111" Type="http://schemas.openxmlformats.org/officeDocument/2006/relationships/image" Target="../media/image309.png"/><Relationship Id="rId132" Type="http://schemas.openxmlformats.org/officeDocument/2006/relationships/image" Target="../media/image330.png"/><Relationship Id="rId15" Type="http://schemas.openxmlformats.org/officeDocument/2006/relationships/image" Target="../media/image213.png"/><Relationship Id="rId36" Type="http://schemas.openxmlformats.org/officeDocument/2006/relationships/image" Target="../media/image234.png"/><Relationship Id="rId57" Type="http://schemas.openxmlformats.org/officeDocument/2006/relationships/image" Target="../media/image255.png"/><Relationship Id="rId106" Type="http://schemas.openxmlformats.org/officeDocument/2006/relationships/image" Target="../media/image304.png"/><Relationship Id="rId127" Type="http://schemas.openxmlformats.org/officeDocument/2006/relationships/image" Target="../media/image325.png"/><Relationship Id="rId10" Type="http://schemas.openxmlformats.org/officeDocument/2006/relationships/image" Target="../media/image208.png"/><Relationship Id="rId31" Type="http://schemas.openxmlformats.org/officeDocument/2006/relationships/image" Target="../media/image229.png"/><Relationship Id="rId52" Type="http://schemas.openxmlformats.org/officeDocument/2006/relationships/image" Target="../media/image250.png"/><Relationship Id="rId73" Type="http://schemas.openxmlformats.org/officeDocument/2006/relationships/image" Target="../media/image271.png"/><Relationship Id="rId78" Type="http://schemas.openxmlformats.org/officeDocument/2006/relationships/image" Target="../media/image276.png"/><Relationship Id="rId94" Type="http://schemas.openxmlformats.org/officeDocument/2006/relationships/image" Target="../media/image292.png"/><Relationship Id="rId99" Type="http://schemas.openxmlformats.org/officeDocument/2006/relationships/image" Target="../media/image297.png"/><Relationship Id="rId101" Type="http://schemas.openxmlformats.org/officeDocument/2006/relationships/image" Target="../media/image299.png"/><Relationship Id="rId122" Type="http://schemas.openxmlformats.org/officeDocument/2006/relationships/image" Target="../media/image320.png"/><Relationship Id="rId143" Type="http://schemas.openxmlformats.org/officeDocument/2006/relationships/image" Target="../media/image341.png"/><Relationship Id="rId4" Type="http://schemas.openxmlformats.org/officeDocument/2006/relationships/image" Target="../media/image202.png"/><Relationship Id="rId9" Type="http://schemas.openxmlformats.org/officeDocument/2006/relationships/image" Target="../media/image207.png"/><Relationship Id="rId26" Type="http://schemas.openxmlformats.org/officeDocument/2006/relationships/image" Target="../media/image224.png"/><Relationship Id="rId47" Type="http://schemas.openxmlformats.org/officeDocument/2006/relationships/image" Target="../media/image245.png"/><Relationship Id="rId68" Type="http://schemas.openxmlformats.org/officeDocument/2006/relationships/image" Target="../media/image266.png"/><Relationship Id="rId89" Type="http://schemas.openxmlformats.org/officeDocument/2006/relationships/image" Target="../media/image287.png"/><Relationship Id="rId112" Type="http://schemas.openxmlformats.org/officeDocument/2006/relationships/image" Target="../media/image310.png"/><Relationship Id="rId133" Type="http://schemas.openxmlformats.org/officeDocument/2006/relationships/image" Target="../media/image331.png"/><Relationship Id="rId16" Type="http://schemas.openxmlformats.org/officeDocument/2006/relationships/image" Target="../media/image214.png"/><Relationship Id="rId37" Type="http://schemas.openxmlformats.org/officeDocument/2006/relationships/image" Target="../media/image235.png"/><Relationship Id="rId58" Type="http://schemas.openxmlformats.org/officeDocument/2006/relationships/image" Target="../media/image256.png"/><Relationship Id="rId79" Type="http://schemas.openxmlformats.org/officeDocument/2006/relationships/image" Target="../media/image277.png"/><Relationship Id="rId102" Type="http://schemas.openxmlformats.org/officeDocument/2006/relationships/image" Target="../media/image300.png"/><Relationship Id="rId123" Type="http://schemas.openxmlformats.org/officeDocument/2006/relationships/image" Target="../media/image321.png"/><Relationship Id="rId144" Type="http://schemas.openxmlformats.org/officeDocument/2006/relationships/image" Target="../media/image342.png"/></Relationships>
</file>

<file path=ppt/slides/_rels/slide17.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image" Target="../media/image28.jpg"/><Relationship Id="rId1" Type="http://schemas.openxmlformats.org/officeDocument/2006/relationships/slideLayout" Target="../slideLayouts/slideLayout14.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19.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97.jpg"/><Relationship Id="rId13" Type="http://schemas.openxmlformats.org/officeDocument/2006/relationships/image" Target="../media/image102.jpg"/><Relationship Id="rId18" Type="http://schemas.openxmlformats.org/officeDocument/2006/relationships/image" Target="../media/image107.jpg"/><Relationship Id="rId26" Type="http://schemas.openxmlformats.org/officeDocument/2006/relationships/image" Target="../media/image115.jpg"/><Relationship Id="rId3" Type="http://schemas.openxmlformats.org/officeDocument/2006/relationships/image" Target="../media/image92.jpg"/><Relationship Id="rId21" Type="http://schemas.openxmlformats.org/officeDocument/2006/relationships/image" Target="../media/image110.jpg"/><Relationship Id="rId7" Type="http://schemas.openxmlformats.org/officeDocument/2006/relationships/image" Target="../media/image96.jpg"/><Relationship Id="rId12" Type="http://schemas.openxmlformats.org/officeDocument/2006/relationships/image" Target="../media/image101.jpg"/><Relationship Id="rId17" Type="http://schemas.openxmlformats.org/officeDocument/2006/relationships/image" Target="../media/image106.jpg"/><Relationship Id="rId25" Type="http://schemas.openxmlformats.org/officeDocument/2006/relationships/image" Target="../media/image114.jpg"/><Relationship Id="rId2" Type="http://schemas.openxmlformats.org/officeDocument/2006/relationships/image" Target="../media/image91.jpg"/><Relationship Id="rId16" Type="http://schemas.openxmlformats.org/officeDocument/2006/relationships/image" Target="../media/image105.jpg"/><Relationship Id="rId20" Type="http://schemas.openxmlformats.org/officeDocument/2006/relationships/image" Target="../media/image109.jpg"/><Relationship Id="rId29" Type="http://schemas.openxmlformats.org/officeDocument/2006/relationships/image" Target="../media/image118.png"/><Relationship Id="rId1" Type="http://schemas.openxmlformats.org/officeDocument/2006/relationships/slideLayout" Target="../slideLayouts/slideLayout36.xml"/><Relationship Id="rId6" Type="http://schemas.openxmlformats.org/officeDocument/2006/relationships/image" Target="../media/image95.jpg"/><Relationship Id="rId11" Type="http://schemas.openxmlformats.org/officeDocument/2006/relationships/image" Target="../media/image100.jpg"/><Relationship Id="rId24" Type="http://schemas.openxmlformats.org/officeDocument/2006/relationships/image" Target="../media/image113.jpg"/><Relationship Id="rId5" Type="http://schemas.openxmlformats.org/officeDocument/2006/relationships/image" Target="../media/image94.jpg"/><Relationship Id="rId15" Type="http://schemas.openxmlformats.org/officeDocument/2006/relationships/image" Target="../media/image104.jpg"/><Relationship Id="rId23" Type="http://schemas.openxmlformats.org/officeDocument/2006/relationships/image" Target="../media/image112.jpg"/><Relationship Id="rId28" Type="http://schemas.openxmlformats.org/officeDocument/2006/relationships/image" Target="../media/image117.png"/><Relationship Id="rId10" Type="http://schemas.openxmlformats.org/officeDocument/2006/relationships/image" Target="../media/image99.jpg"/><Relationship Id="rId19" Type="http://schemas.openxmlformats.org/officeDocument/2006/relationships/image" Target="../media/image108.jpg"/><Relationship Id="rId4" Type="http://schemas.openxmlformats.org/officeDocument/2006/relationships/image" Target="../media/image93.jpg"/><Relationship Id="rId9" Type="http://schemas.openxmlformats.org/officeDocument/2006/relationships/image" Target="../media/image98.jpg"/><Relationship Id="rId14" Type="http://schemas.openxmlformats.org/officeDocument/2006/relationships/image" Target="../media/image103.jpg"/><Relationship Id="rId22" Type="http://schemas.openxmlformats.org/officeDocument/2006/relationships/image" Target="../media/image111.png"/><Relationship Id="rId27" Type="http://schemas.openxmlformats.org/officeDocument/2006/relationships/image" Target="../media/image116.jpg"/><Relationship Id="rId30"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F890227-953A-4516-84FE-B42FE95FEA7F}"/>
              </a:ext>
            </a:extLst>
          </p:cNvPr>
          <p:cNvPicPr>
            <a:picLocks noChangeAspect="1"/>
          </p:cNvPicPr>
          <p:nvPr/>
        </p:nvPicPr>
        <p:blipFill>
          <a:blip r:embed="rId3"/>
          <a:stretch>
            <a:fillRect/>
          </a:stretch>
        </p:blipFill>
        <p:spPr>
          <a:xfrm>
            <a:off x="209258" y="769140"/>
            <a:ext cx="2494151" cy="1822950"/>
          </a:xfrm>
          <a:prstGeom prst="rect">
            <a:avLst/>
          </a:prstGeom>
        </p:spPr>
      </p:pic>
      <p:pic>
        <p:nvPicPr>
          <p:cNvPr id="2" name="Рисунок 1">
            <a:extLst>
              <a:ext uri="{FF2B5EF4-FFF2-40B4-BE49-F238E27FC236}">
                <a16:creationId xmlns:a16="http://schemas.microsoft.com/office/drawing/2014/main" id="{C3FCF343-CB3B-4BEF-A8F3-184D24C47EFF}"/>
              </a:ext>
            </a:extLst>
          </p:cNvPr>
          <p:cNvPicPr>
            <a:picLocks noChangeAspect="1"/>
          </p:cNvPicPr>
          <p:nvPr/>
        </p:nvPicPr>
        <p:blipFill>
          <a:blip r:embed="rId4"/>
          <a:stretch>
            <a:fillRect/>
          </a:stretch>
        </p:blipFill>
        <p:spPr>
          <a:xfrm>
            <a:off x="1722" y="703"/>
            <a:ext cx="12192000" cy="673540"/>
          </a:xfrm>
          <a:prstGeom prst="rect">
            <a:avLst/>
          </a:prstGeom>
        </p:spPr>
      </p:pic>
      <p:sp>
        <p:nvSpPr>
          <p:cNvPr id="6" name="object 6">
            <a:extLst>
              <a:ext uri="{FF2B5EF4-FFF2-40B4-BE49-F238E27FC236}">
                <a16:creationId xmlns:a16="http://schemas.microsoft.com/office/drawing/2014/main" id="{22ABF9AD-A55E-4615-AF07-9999FE23E031}"/>
              </a:ext>
            </a:extLst>
          </p:cNvPr>
          <p:cNvSpPr txBox="1"/>
          <p:nvPr/>
        </p:nvSpPr>
        <p:spPr>
          <a:xfrm>
            <a:off x="200740" y="2586039"/>
            <a:ext cx="6142324" cy="2792431"/>
          </a:xfrm>
          <a:prstGeom prst="rect">
            <a:avLst/>
          </a:prstGeom>
        </p:spPr>
        <p:txBody>
          <a:bodyPr vert="horz" wrap="square" lIns="0" tIns="12065" rIns="0" bIns="0" rtlCol="0">
            <a:spAutoFit/>
          </a:bodyPr>
          <a:lstStyle/>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Why the region is an attractive destination for investment</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r>
              <a:rPr lang="en-US" sz="1100" b="1" i="1" dirty="0">
                <a:latin typeface="Times New Roman" panose="02020603050405020304" pitchFamily="18" charset="0"/>
                <a:cs typeface="Times New Roman" panose="02020603050405020304" pitchFamily="18" charset="0"/>
              </a:rPr>
              <a:t>High Investment Potential: </a:t>
            </a:r>
            <a:r>
              <a:rPr lang="en-US" sz="1100" i="1" dirty="0">
                <a:latin typeface="Times New Roman" panose="02020603050405020304" pitchFamily="18" charset="0"/>
                <a:cs typeface="Times New Roman" panose="02020603050405020304" pitchFamily="18" charset="0"/>
              </a:rPr>
              <a:t>The region holds strong potential in the fields of industry, energy, agriculture, and tourism.</a:t>
            </a:r>
          </a:p>
          <a:p>
            <a:r>
              <a:rPr lang="en-US" sz="1100" b="1" i="1" dirty="0">
                <a:latin typeface="Times New Roman" panose="02020603050405020304" pitchFamily="18" charset="0"/>
                <a:cs typeface="Times New Roman" panose="02020603050405020304" pitchFamily="18" charset="0"/>
              </a:rPr>
              <a:t>Abundant Natural Resources: </a:t>
            </a:r>
            <a:r>
              <a:rPr lang="en-US" sz="1100" i="1" dirty="0">
                <a:latin typeface="Times New Roman" panose="02020603050405020304" pitchFamily="18" charset="0"/>
                <a:cs typeface="Times New Roman" panose="02020603050405020304" pitchFamily="18" charset="0"/>
              </a:rPr>
              <a:t>The area is rich in mineral and hydrocarbon raw material reserves, enabling the successful implementation of projects in the fuel and energy sector, chemical industry, construction materials production, and food processing.</a:t>
            </a:r>
          </a:p>
          <a:p>
            <a:r>
              <a:rPr lang="en-US" sz="1100" b="1" i="1" dirty="0">
                <a:latin typeface="Times New Roman" panose="02020603050405020304" pitchFamily="18" charset="0"/>
                <a:cs typeface="Times New Roman" panose="02020603050405020304" pitchFamily="18" charset="0"/>
              </a:rPr>
              <a:t>Skilled Workforce: </a:t>
            </a:r>
            <a:r>
              <a:rPr lang="en-US" sz="1100" i="1" dirty="0">
                <a:latin typeface="Times New Roman" panose="02020603050405020304" pitchFamily="18" charset="0"/>
                <a:cs typeface="Times New Roman" panose="02020603050405020304" pitchFamily="18" charset="0"/>
              </a:rPr>
              <a:t>The regional administration is focused on providing practical support and legal protection for foreign companies engaged in investment activities in the area.</a:t>
            </a:r>
          </a:p>
          <a:p>
            <a:r>
              <a:rPr lang="en-US" sz="1100" b="1" i="1" dirty="0">
                <a:latin typeface="Times New Roman" panose="02020603050405020304" pitchFamily="18" charset="0"/>
                <a:cs typeface="Times New Roman" panose="02020603050405020304" pitchFamily="18" charset="0"/>
              </a:rPr>
              <a:t>Development of Livestock Farming: </a:t>
            </a:r>
            <a:r>
              <a:rPr lang="en-US" sz="1100" i="1" dirty="0">
                <a:latin typeface="Times New Roman" panose="02020603050405020304" pitchFamily="18" charset="0"/>
                <a:cs typeface="Times New Roman" panose="02020603050405020304" pitchFamily="18" charset="0"/>
              </a:rPr>
              <a:t>The region has recently imported 62,000 sheep and 10,000 cattle. A livestock cluster and a poultry farm are currently being established.</a:t>
            </a:r>
          </a:p>
          <a:p>
            <a:r>
              <a:rPr lang="en-US" sz="1100" b="1" i="1" dirty="0">
                <a:latin typeface="Times New Roman" panose="02020603050405020304" pitchFamily="18" charset="0"/>
                <a:cs typeface="Times New Roman" panose="02020603050405020304" pitchFamily="18" charset="0"/>
              </a:rPr>
              <a:t>Tourism Development: </a:t>
            </a:r>
            <a:r>
              <a:rPr lang="en-US" sz="1100" i="1" dirty="0">
                <a:latin typeface="Times New Roman" panose="02020603050405020304" pitchFamily="18" charset="0"/>
                <a:cs typeface="Times New Roman" panose="02020603050405020304" pitchFamily="18" charset="0"/>
              </a:rPr>
              <a:t>Investment opportunities are available in the </a:t>
            </a:r>
            <a:r>
              <a:rPr lang="en-US" sz="1100" i="1" dirty="0" err="1">
                <a:latin typeface="Times New Roman" panose="02020603050405020304" pitchFamily="18" charset="0"/>
                <a:cs typeface="Times New Roman" panose="02020603050405020304" pitchFamily="18" charset="0"/>
              </a:rPr>
              <a:t>Miraki</a:t>
            </a:r>
            <a:r>
              <a:rPr lang="en-US" sz="1100" i="1" dirty="0">
                <a:latin typeface="Times New Roman" panose="02020603050405020304" pitchFamily="18" charset="0"/>
                <a:cs typeface="Times New Roman" panose="02020603050405020304" pitchFamily="18" charset="0"/>
              </a:rPr>
              <a:t> and </a:t>
            </a:r>
            <a:r>
              <a:rPr lang="en-US" sz="1100" i="1" dirty="0" err="1">
                <a:latin typeface="Times New Roman" panose="02020603050405020304" pitchFamily="18" charset="0"/>
                <a:cs typeface="Times New Roman" panose="02020603050405020304" pitchFamily="18" charset="0"/>
              </a:rPr>
              <a:t>Maidanak</a:t>
            </a:r>
            <a:r>
              <a:rPr lang="en-US" sz="1100" i="1" dirty="0">
                <a:latin typeface="Times New Roman" panose="02020603050405020304" pitchFamily="18" charset="0"/>
                <a:cs typeface="Times New Roman" panose="02020603050405020304" pitchFamily="18" charset="0"/>
              </a:rPr>
              <a:t> areas. Plans include the construction of 200 hotels and 1,000 retail outlets.</a:t>
            </a:r>
          </a:p>
          <a:p>
            <a:r>
              <a:rPr lang="en-US" sz="1100" b="1" i="1" dirty="0">
                <a:latin typeface="Times New Roman" panose="02020603050405020304" pitchFamily="18" charset="0"/>
                <a:cs typeface="Times New Roman" panose="02020603050405020304" pitchFamily="18" charset="0"/>
              </a:rPr>
              <a:t>Ambitious Investment Targets: </a:t>
            </a:r>
            <a:r>
              <a:rPr lang="en-US" sz="1100" i="1" dirty="0" err="1">
                <a:latin typeface="Times New Roman" panose="02020603050405020304" pitchFamily="18" charset="0"/>
                <a:cs typeface="Times New Roman" panose="02020603050405020304" pitchFamily="18" charset="0"/>
              </a:rPr>
              <a:t>Kashkadarya</a:t>
            </a:r>
            <a:r>
              <a:rPr lang="en-US" sz="1100" i="1" dirty="0">
                <a:latin typeface="Times New Roman" panose="02020603050405020304" pitchFamily="18" charset="0"/>
                <a:cs typeface="Times New Roman" panose="02020603050405020304" pitchFamily="18" charset="0"/>
              </a:rPr>
              <a:t> Region aims to attract $3.5 billion in investments and increase its export volume to $1 billion by 2025.</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Kashkadarya</a:t>
            </a:r>
            <a: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Region aims to attract $3.5 billion in investments and increase its export volume to $1 billion by 2025.</a:t>
            </a:r>
            <a:endPar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bject 10">
            <a:extLst>
              <a:ext uri="{FF2B5EF4-FFF2-40B4-BE49-F238E27FC236}">
                <a16:creationId xmlns:a16="http://schemas.microsoft.com/office/drawing/2014/main" id="{265F8E4D-F0D6-42BF-9545-1432172E4C4B}"/>
              </a:ext>
            </a:extLst>
          </p:cNvPr>
          <p:cNvSpPr txBox="1">
            <a:spLocks/>
          </p:cNvSpPr>
          <p:nvPr/>
        </p:nvSpPr>
        <p:spPr>
          <a:xfrm>
            <a:off x="1492924" y="203453"/>
            <a:ext cx="10613120" cy="235064"/>
          </a:xfrm>
          <a:prstGeom prst="rect">
            <a:avLst/>
          </a:prstGeom>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ts val="105"/>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Promising investment projects of the </a:t>
            </a:r>
            <a:r>
              <a:rPr kumimoji="0" lang="en-US" sz="16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Kukdala</a:t>
            </a: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District, </a:t>
            </a:r>
            <a:r>
              <a:rPr kumimoji="0" lang="en-US" sz="16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Kashkadarya</a:t>
            </a: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Region</a:t>
            </a:r>
            <a:endParaRPr kumimoji="0" lang="ru-RU"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
        <p:nvSpPr>
          <p:cNvPr id="8" name="object 12">
            <a:extLst>
              <a:ext uri="{FF2B5EF4-FFF2-40B4-BE49-F238E27FC236}">
                <a16:creationId xmlns:a16="http://schemas.microsoft.com/office/drawing/2014/main" id="{1A0D7BA1-0895-471E-8271-824F43F5FA93}"/>
              </a:ext>
            </a:extLst>
          </p:cNvPr>
          <p:cNvSpPr txBox="1"/>
          <p:nvPr/>
        </p:nvSpPr>
        <p:spPr>
          <a:xfrm>
            <a:off x="2877409" y="1093135"/>
            <a:ext cx="3096648" cy="1168910"/>
          </a:xfrm>
          <a:prstGeom prst="rect">
            <a:avLst/>
          </a:prstGeom>
        </p:spPr>
        <p:txBody>
          <a:bodyPr vert="horz" wrap="square" lIns="0" tIns="24765" rIns="0" bIns="0" rtlCol="0">
            <a:spAutoFit/>
          </a:bodyPr>
          <a:lstStyle/>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district in the </a:t>
            </a:r>
            <a:r>
              <a:rPr kumimoji="0" lang="en-US" sz="1100" b="0"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Kashkadarya</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Region</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Established on April 19, 2022.</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Administrative center – the town of </a:t>
            </a:r>
            <a:r>
              <a:rPr kumimoji="0" lang="en-US" sz="1100" b="0"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Yettitom</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Area – 171,000 hectares.</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Population – 192,000.</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Climate – continental and arid, occasionally subtropical.</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0" name="Соединитель: уступ 29">
            <a:extLst>
              <a:ext uri="{FF2B5EF4-FFF2-40B4-BE49-F238E27FC236}">
                <a16:creationId xmlns:a16="http://schemas.microsoft.com/office/drawing/2014/main" id="{53AC9781-05E3-4CDA-98DD-5C2545F49748}"/>
              </a:ext>
            </a:extLst>
          </p:cNvPr>
          <p:cNvCxnSpPr>
            <a:cxnSpLocks/>
          </p:cNvCxnSpPr>
          <p:nvPr/>
        </p:nvCxnSpPr>
        <p:spPr>
          <a:xfrm rot="5400000" flipH="1" flipV="1">
            <a:off x="985612" y="1616371"/>
            <a:ext cx="754898" cy="468691"/>
          </a:xfrm>
          <a:prstGeom prst="bentConnector3">
            <a:avLst>
              <a:gd name="adj1" fmla="val 50000"/>
            </a:avLst>
          </a:prstGeom>
          <a:noFill/>
          <a:ln w="6350" cap="flat" cmpd="sng" algn="ctr">
            <a:solidFill>
              <a:srgbClr val="4472C4"/>
            </a:solidFill>
            <a:prstDash val="solid"/>
            <a:miter lim="800000"/>
            <a:tailEnd type="triangle"/>
          </a:ln>
          <a:effectLst/>
        </p:spPr>
      </p:cxnSp>
      <p:sp>
        <p:nvSpPr>
          <p:cNvPr id="33" name="object 12">
            <a:extLst>
              <a:ext uri="{FF2B5EF4-FFF2-40B4-BE49-F238E27FC236}">
                <a16:creationId xmlns:a16="http://schemas.microsoft.com/office/drawing/2014/main" id="{4F85F351-8D40-4963-8A79-661C27B75696}"/>
              </a:ext>
            </a:extLst>
          </p:cNvPr>
          <p:cNvSpPr txBox="1"/>
          <p:nvPr/>
        </p:nvSpPr>
        <p:spPr>
          <a:xfrm>
            <a:off x="6523221" y="4799112"/>
            <a:ext cx="2516818" cy="1699824"/>
          </a:xfrm>
          <a:prstGeom prst="rect">
            <a:avLst/>
          </a:prstGeom>
        </p:spPr>
        <p:txBody>
          <a:bodyPr vert="horz" wrap="square" lIns="0" tIns="247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Proposals for placement of projects</a:t>
            </a:r>
          </a:p>
          <a:p>
            <a:pPr marL="12700" marR="0" lvl="0" indent="0" algn="ctr" defTabSz="914400" rtl="0" eaLnBrk="1" fontAlgn="auto" latinLnBrk="0" hangingPunct="1">
              <a:lnSpc>
                <a:spcPct val="100000"/>
              </a:lnSpc>
              <a:spcBef>
                <a:spcPts val="95"/>
              </a:spcBef>
              <a:spcAft>
                <a:spcPts val="0"/>
              </a:spcAft>
              <a:buClrTx/>
              <a:buSzTx/>
              <a:buFontTx/>
              <a:buNone/>
              <a:tabLst/>
              <a:defRPr/>
            </a:pPr>
            <a:endPar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84150" marR="0" lvl="0" indent="-171450" algn="just" defTabSz="914400" rtl="0" eaLnBrk="1" fontAlgn="auto" latinLnBrk="0" hangingPunct="1">
              <a:lnSpc>
                <a:spcPct val="100000"/>
              </a:lnSpc>
              <a:spcBef>
                <a:spcPts val="95"/>
              </a:spcBef>
              <a:spcAft>
                <a:spcPts val="0"/>
              </a:spcAft>
              <a:buClrTx/>
              <a:buSzTx/>
              <a:buFont typeface="Wingdings" panose="05000000000000000000" pitchFamily="2" charset="2"/>
              <a:buChar char="q"/>
              <a:tabLst/>
              <a:defRPr/>
            </a:pPr>
            <a:r>
              <a:rPr kumimoji="0" lang="en-US"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«IT-Park » branch</a:t>
            </a:r>
            <a:endParaRPr kumimoji="0" lang="ru-RU"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84150" marR="0" lvl="0" indent="-171450" algn="just" defTabSz="914400" rtl="0" eaLnBrk="1" fontAlgn="auto" latinLnBrk="0" hangingPunct="1">
              <a:lnSpc>
                <a:spcPct val="100000"/>
              </a:lnSpc>
              <a:spcBef>
                <a:spcPts val="95"/>
              </a:spcBef>
              <a:spcAft>
                <a:spcPts val="0"/>
              </a:spcAft>
              <a:buClrTx/>
              <a:buSzTx/>
              <a:buFont typeface="Wingdings" panose="05000000000000000000" pitchFamily="2" charset="2"/>
              <a:buChar char="q"/>
              <a:tabLst/>
              <a:defRPr/>
            </a:pPr>
            <a:endParaRPr kumimoji="0" lang="ru-RU" sz="105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84150" marR="0" lvl="0" indent="-171450" algn="just" defTabSz="914400" rtl="0" eaLnBrk="1" fontAlgn="auto" latinLnBrk="0" hangingPunct="1">
              <a:lnSpc>
                <a:spcPct val="100000"/>
              </a:lnSpc>
              <a:spcBef>
                <a:spcPts val="95"/>
              </a:spcBef>
              <a:spcAft>
                <a:spcPts val="0"/>
              </a:spcAft>
              <a:buClrTx/>
              <a:buSzTx/>
              <a:buFont typeface="Wingdings" panose="05000000000000000000" pitchFamily="2" charset="2"/>
              <a:buChar char="q"/>
              <a:tabLst/>
              <a:defRPr/>
            </a:pPr>
            <a:r>
              <a:rPr kumimoji="0" lang="ru-RU"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050" b="1" spc="-10" dirty="0" err="1">
                <a:solidFill>
                  <a:prstClr val="black"/>
                </a:solidFill>
                <a:latin typeface="Times New Roman" panose="02020603050405020304" pitchFamily="18" charset="0"/>
                <a:cs typeface="Times New Roman" panose="02020603050405020304" pitchFamily="18" charset="0"/>
              </a:rPr>
              <a:t>Kukdala</a:t>
            </a:r>
            <a:r>
              <a:rPr kumimoji="0" lang="ru-RU"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SIZ</a:t>
            </a:r>
            <a:endParaRPr kumimoji="0" lang="ru-RU"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00000"/>
              </a:lnSpc>
              <a:spcBef>
                <a:spcPts val="95"/>
              </a:spcBef>
              <a:spcAft>
                <a:spcPts val="0"/>
              </a:spcAft>
              <a:buClrTx/>
              <a:buSzTx/>
              <a:buFontTx/>
              <a:buNone/>
              <a:tabLst/>
              <a:defRPr/>
            </a:pPr>
            <a:endParaRPr kumimoji="0" lang="ru-RU" sz="105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84150" marR="0" lvl="0" indent="-171450" algn="just" defTabSz="914400" rtl="0" eaLnBrk="1" fontAlgn="auto" latinLnBrk="0" hangingPunct="1">
              <a:lnSpc>
                <a:spcPct val="100000"/>
              </a:lnSpc>
              <a:spcBef>
                <a:spcPts val="95"/>
              </a:spcBef>
              <a:spcAft>
                <a:spcPts val="0"/>
              </a:spcAft>
              <a:buClrTx/>
              <a:buSzTx/>
              <a:buFont typeface="Wingdings" panose="05000000000000000000" pitchFamily="2" charset="2"/>
              <a:buChar char="q"/>
              <a:tabLst/>
              <a:defRPr/>
            </a:pPr>
            <a:r>
              <a:rPr kumimoji="0" lang="en-US"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Newly established </a:t>
            </a:r>
          </a:p>
          <a:p>
            <a:pPr marL="12700" marR="0" lvl="0" algn="just" defTabSz="914400" rtl="0" eaLnBrk="1" fontAlgn="auto" latinLnBrk="0" hangingPunct="1">
              <a:lnSpc>
                <a:spcPct val="100000"/>
              </a:lnSpc>
              <a:spcBef>
                <a:spcPts val="95"/>
              </a:spcBef>
              <a:spcAft>
                <a:spcPts val="0"/>
              </a:spcAft>
              <a:buClrTx/>
              <a:buSzTx/>
              <a:tabLst/>
              <a:defRPr/>
            </a:pPr>
            <a:r>
              <a:rPr lang="en-US" sz="1050" b="1" spc="-10" dirty="0">
                <a:solidFill>
                  <a:prstClr val="black"/>
                </a:solidFill>
                <a:latin typeface="Times New Roman" panose="02020603050405020304" pitchFamily="18" charset="0"/>
                <a:cs typeface="Times New Roman" panose="02020603050405020304" pitchFamily="18" charset="0"/>
              </a:rPr>
              <a:t>     </a:t>
            </a:r>
            <a:r>
              <a:rPr kumimoji="0" lang="en-US"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special industrial zones</a:t>
            </a:r>
            <a:endParaRPr kumimoji="0" lang="ru-RU" sz="105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8" name="Группа 37">
            <a:extLst>
              <a:ext uri="{FF2B5EF4-FFF2-40B4-BE49-F238E27FC236}">
                <a16:creationId xmlns:a16="http://schemas.microsoft.com/office/drawing/2014/main" id="{B34C0105-225E-4B34-8B6D-BC0D36AF023C}"/>
              </a:ext>
            </a:extLst>
          </p:cNvPr>
          <p:cNvGrpSpPr/>
          <p:nvPr/>
        </p:nvGrpSpPr>
        <p:grpSpPr>
          <a:xfrm>
            <a:off x="6582927" y="1301816"/>
            <a:ext cx="2818160" cy="587128"/>
            <a:chOff x="6350563" y="1221207"/>
            <a:chExt cx="2188094" cy="587128"/>
          </a:xfrm>
        </p:grpSpPr>
        <p:grpSp>
          <p:nvGrpSpPr>
            <p:cNvPr id="39" name="Group 17">
              <a:extLst>
                <a:ext uri="{FF2B5EF4-FFF2-40B4-BE49-F238E27FC236}">
                  <a16:creationId xmlns:a16="http://schemas.microsoft.com/office/drawing/2014/main" id="{E273A493-CD9E-43C4-B1EE-DBFD24AF58A4}"/>
                </a:ext>
              </a:extLst>
            </p:cNvPr>
            <p:cNvGrpSpPr>
              <a:grpSpLocks noChangeAspect="1"/>
            </p:cNvGrpSpPr>
            <p:nvPr/>
          </p:nvGrpSpPr>
          <p:grpSpPr bwMode="auto">
            <a:xfrm>
              <a:off x="6350563" y="1404948"/>
              <a:ext cx="232675" cy="396410"/>
              <a:chOff x="4828" y="3723"/>
              <a:chExt cx="265" cy="658"/>
            </a:xfrm>
            <a:solidFill>
              <a:srgbClr val="92D050"/>
            </a:solidFill>
          </p:grpSpPr>
          <p:sp>
            <p:nvSpPr>
              <p:cNvPr id="55" name="Freeform 19">
                <a:extLst>
                  <a:ext uri="{FF2B5EF4-FFF2-40B4-BE49-F238E27FC236}">
                    <a16:creationId xmlns:a16="http://schemas.microsoft.com/office/drawing/2014/main" id="{45A73FEE-193C-41B7-977B-6338AE5A253F}"/>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20">
                <a:extLst>
                  <a:ext uri="{FF2B5EF4-FFF2-40B4-BE49-F238E27FC236}">
                    <a16:creationId xmlns:a16="http://schemas.microsoft.com/office/drawing/2014/main" id="{C1FCB75E-5229-4BF5-81C1-341CBEC7A38C}"/>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Freeform 21">
                <a:extLst>
                  <a:ext uri="{FF2B5EF4-FFF2-40B4-BE49-F238E27FC236}">
                    <a16:creationId xmlns:a16="http://schemas.microsoft.com/office/drawing/2014/main" id="{939C2BB0-5778-4F42-A1D5-C4D63D7E0446}"/>
                  </a:ext>
                </a:extLst>
              </p:cNvPr>
              <p:cNvSpPr>
                <a:spLocks noEditPoints="1"/>
              </p:cNvSpPr>
              <p:nvPr/>
            </p:nvSpPr>
            <p:spPr bwMode="auto">
              <a:xfrm>
                <a:off x="4828" y="4057"/>
                <a:ext cx="265" cy="324"/>
              </a:xfrm>
              <a:custGeom>
                <a:avLst/>
                <a:gdLst>
                  <a:gd name="T0" fmla="*/ 1318 w 2825"/>
                  <a:gd name="T1" fmla="*/ 1421 h 3410"/>
                  <a:gd name="T2" fmla="*/ 1123 w 2825"/>
                  <a:gd name="T3" fmla="*/ 1605 h 3410"/>
                  <a:gd name="T4" fmla="*/ 997 w 2825"/>
                  <a:gd name="T5" fmla="*/ 1817 h 3410"/>
                  <a:gd name="T6" fmla="*/ 1054 w 2825"/>
                  <a:gd name="T7" fmla="*/ 2017 h 3410"/>
                  <a:gd name="T8" fmla="*/ 1278 w 2825"/>
                  <a:gd name="T9" fmla="*/ 2142 h 3410"/>
                  <a:gd name="T10" fmla="*/ 1189 w 2825"/>
                  <a:gd name="T11" fmla="*/ 2403 h 3410"/>
                  <a:gd name="T12" fmla="*/ 1115 w 2825"/>
                  <a:gd name="T13" fmla="*/ 2277 h 3410"/>
                  <a:gd name="T14" fmla="*/ 997 w 2825"/>
                  <a:gd name="T15" fmla="*/ 2310 h 3410"/>
                  <a:gd name="T16" fmla="*/ 1022 w 2825"/>
                  <a:gd name="T17" fmla="*/ 2453 h 3410"/>
                  <a:gd name="T18" fmla="*/ 1234 w 2825"/>
                  <a:gd name="T19" fmla="*/ 2634 h 3410"/>
                  <a:gd name="T20" fmla="*/ 1348 w 2825"/>
                  <a:gd name="T21" fmla="*/ 2820 h 3410"/>
                  <a:gd name="T22" fmla="*/ 1467 w 2825"/>
                  <a:gd name="T23" fmla="*/ 2803 h 3410"/>
                  <a:gd name="T24" fmla="*/ 1608 w 2825"/>
                  <a:gd name="T25" fmla="*/ 2640 h 3410"/>
                  <a:gd name="T26" fmla="*/ 1816 w 2825"/>
                  <a:gd name="T27" fmla="*/ 2455 h 3410"/>
                  <a:gd name="T28" fmla="*/ 1802 w 2825"/>
                  <a:gd name="T29" fmla="*/ 2199 h 3410"/>
                  <a:gd name="T30" fmla="*/ 1808 w 2825"/>
                  <a:gd name="T31" fmla="*/ 2211 h 3410"/>
                  <a:gd name="T32" fmla="*/ 1797 w 2825"/>
                  <a:gd name="T33" fmla="*/ 2190 h 3410"/>
                  <a:gd name="T34" fmla="*/ 1798 w 2825"/>
                  <a:gd name="T35" fmla="*/ 2191 h 3410"/>
                  <a:gd name="T36" fmla="*/ 1713 w 2825"/>
                  <a:gd name="T37" fmla="*/ 2106 h 3410"/>
                  <a:gd name="T38" fmla="*/ 1484 w 2825"/>
                  <a:gd name="T39" fmla="*/ 1701 h 3410"/>
                  <a:gd name="T40" fmla="*/ 1645 w 2825"/>
                  <a:gd name="T41" fmla="*/ 1800 h 3410"/>
                  <a:gd name="T42" fmla="*/ 1716 w 2825"/>
                  <a:gd name="T43" fmla="*/ 1892 h 3410"/>
                  <a:gd name="T44" fmla="*/ 1820 w 2825"/>
                  <a:gd name="T45" fmla="*/ 1832 h 3410"/>
                  <a:gd name="T46" fmla="*/ 1761 w 2825"/>
                  <a:gd name="T47" fmla="*/ 1672 h 3410"/>
                  <a:gd name="T48" fmla="*/ 1516 w 2825"/>
                  <a:gd name="T49" fmla="*/ 1536 h 3410"/>
                  <a:gd name="T50" fmla="*/ 1435 w 2825"/>
                  <a:gd name="T51" fmla="*/ 1363 h 3410"/>
                  <a:gd name="T52" fmla="*/ 957 w 2825"/>
                  <a:gd name="T53" fmla="*/ 25 h 3410"/>
                  <a:gd name="T54" fmla="*/ 1185 w 2825"/>
                  <a:gd name="T55" fmla="*/ 116 h 3410"/>
                  <a:gd name="T56" fmla="*/ 1418 w 2825"/>
                  <a:gd name="T57" fmla="*/ 109 h 3410"/>
                  <a:gd name="T58" fmla="*/ 1705 w 2825"/>
                  <a:gd name="T59" fmla="*/ 31 h 3410"/>
                  <a:gd name="T60" fmla="*/ 1928 w 2825"/>
                  <a:gd name="T61" fmla="*/ 17 h 3410"/>
                  <a:gd name="T62" fmla="*/ 1938 w 2825"/>
                  <a:gd name="T63" fmla="*/ 163 h 3410"/>
                  <a:gd name="T64" fmla="*/ 1836 w 2825"/>
                  <a:gd name="T65" fmla="*/ 421 h 3410"/>
                  <a:gd name="T66" fmla="*/ 1654 w 2825"/>
                  <a:gd name="T67" fmla="*/ 682 h 3410"/>
                  <a:gd name="T68" fmla="*/ 1803 w 2825"/>
                  <a:gd name="T69" fmla="*/ 856 h 3410"/>
                  <a:gd name="T70" fmla="*/ 2102 w 2825"/>
                  <a:gd name="T71" fmla="*/ 1100 h 3410"/>
                  <a:gd name="T72" fmla="*/ 2382 w 2825"/>
                  <a:gd name="T73" fmla="*/ 1417 h 3410"/>
                  <a:gd name="T74" fmla="*/ 2613 w 2825"/>
                  <a:gd name="T75" fmla="*/ 1780 h 3410"/>
                  <a:gd name="T76" fmla="*/ 2770 w 2825"/>
                  <a:gd name="T77" fmla="*/ 2163 h 3410"/>
                  <a:gd name="T78" fmla="*/ 2825 w 2825"/>
                  <a:gd name="T79" fmla="*/ 2537 h 3410"/>
                  <a:gd name="T80" fmla="*/ 2751 w 2825"/>
                  <a:gd name="T81" fmla="*/ 2876 h 3410"/>
                  <a:gd name="T82" fmla="*/ 2522 w 2825"/>
                  <a:gd name="T83" fmla="*/ 3153 h 3410"/>
                  <a:gd name="T84" fmla="*/ 2108 w 2825"/>
                  <a:gd name="T85" fmla="*/ 3340 h 3410"/>
                  <a:gd name="T86" fmla="*/ 1484 w 2825"/>
                  <a:gd name="T87" fmla="*/ 3410 h 3410"/>
                  <a:gd name="T88" fmla="*/ 786 w 2825"/>
                  <a:gd name="T89" fmla="*/ 3345 h 3410"/>
                  <a:gd name="T90" fmla="*/ 336 w 2825"/>
                  <a:gd name="T91" fmla="*/ 3156 h 3410"/>
                  <a:gd name="T92" fmla="*/ 84 w 2825"/>
                  <a:gd name="T93" fmla="*/ 2868 h 3410"/>
                  <a:gd name="T94" fmla="*/ 0 w 2825"/>
                  <a:gd name="T95" fmla="*/ 2512 h 3410"/>
                  <a:gd name="T96" fmla="*/ 54 w 2825"/>
                  <a:gd name="T97" fmla="*/ 2120 h 3410"/>
                  <a:gd name="T98" fmla="*/ 213 w 2825"/>
                  <a:gd name="T99" fmla="*/ 1722 h 3410"/>
                  <a:gd name="T100" fmla="*/ 449 w 2825"/>
                  <a:gd name="T101" fmla="*/ 1350 h 3410"/>
                  <a:gd name="T102" fmla="*/ 730 w 2825"/>
                  <a:gd name="T103" fmla="*/ 1034 h 3410"/>
                  <a:gd name="T104" fmla="*/ 1024 w 2825"/>
                  <a:gd name="T105" fmla="*/ 805 h 3410"/>
                  <a:gd name="T106" fmla="*/ 925 w 2825"/>
                  <a:gd name="T107" fmla="*/ 597 h 3410"/>
                  <a:gd name="T108" fmla="*/ 757 w 2825"/>
                  <a:gd name="T109" fmla="*/ 316 h 3410"/>
                  <a:gd name="T110" fmla="*/ 727 w 2825"/>
                  <a:gd name="T111" fmla="*/ 84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5" h="3410">
                    <a:moveTo>
                      <a:pt x="1397" y="1356"/>
                    </a:moveTo>
                    <a:lnTo>
                      <a:pt x="1378" y="1358"/>
                    </a:lnTo>
                    <a:lnTo>
                      <a:pt x="1361" y="1365"/>
                    </a:lnTo>
                    <a:lnTo>
                      <a:pt x="1344" y="1376"/>
                    </a:lnTo>
                    <a:lnTo>
                      <a:pt x="1333" y="1390"/>
                    </a:lnTo>
                    <a:lnTo>
                      <a:pt x="1323" y="1404"/>
                    </a:lnTo>
                    <a:lnTo>
                      <a:pt x="1318" y="1421"/>
                    </a:lnTo>
                    <a:lnTo>
                      <a:pt x="1316" y="1438"/>
                    </a:lnTo>
                    <a:lnTo>
                      <a:pt x="1316" y="1532"/>
                    </a:lnTo>
                    <a:lnTo>
                      <a:pt x="1275" y="1539"/>
                    </a:lnTo>
                    <a:lnTo>
                      <a:pt x="1234" y="1550"/>
                    </a:lnTo>
                    <a:lnTo>
                      <a:pt x="1195" y="1565"/>
                    </a:lnTo>
                    <a:lnTo>
                      <a:pt x="1158" y="1584"/>
                    </a:lnTo>
                    <a:lnTo>
                      <a:pt x="1123" y="1605"/>
                    </a:lnTo>
                    <a:lnTo>
                      <a:pt x="1090" y="1632"/>
                    </a:lnTo>
                    <a:lnTo>
                      <a:pt x="1064" y="1660"/>
                    </a:lnTo>
                    <a:lnTo>
                      <a:pt x="1040" y="1692"/>
                    </a:lnTo>
                    <a:lnTo>
                      <a:pt x="1021" y="1727"/>
                    </a:lnTo>
                    <a:lnTo>
                      <a:pt x="1010" y="1756"/>
                    </a:lnTo>
                    <a:lnTo>
                      <a:pt x="1002" y="1786"/>
                    </a:lnTo>
                    <a:lnTo>
                      <a:pt x="997" y="1817"/>
                    </a:lnTo>
                    <a:lnTo>
                      <a:pt x="996" y="1848"/>
                    </a:lnTo>
                    <a:lnTo>
                      <a:pt x="998" y="1879"/>
                    </a:lnTo>
                    <a:lnTo>
                      <a:pt x="1002" y="1909"/>
                    </a:lnTo>
                    <a:lnTo>
                      <a:pt x="1011" y="1939"/>
                    </a:lnTo>
                    <a:lnTo>
                      <a:pt x="1022" y="1968"/>
                    </a:lnTo>
                    <a:lnTo>
                      <a:pt x="1037" y="1994"/>
                    </a:lnTo>
                    <a:lnTo>
                      <a:pt x="1054" y="2017"/>
                    </a:lnTo>
                    <a:lnTo>
                      <a:pt x="1074" y="2039"/>
                    </a:lnTo>
                    <a:lnTo>
                      <a:pt x="1097" y="2057"/>
                    </a:lnTo>
                    <a:lnTo>
                      <a:pt x="1129" y="2080"/>
                    </a:lnTo>
                    <a:lnTo>
                      <a:pt x="1164" y="2100"/>
                    </a:lnTo>
                    <a:lnTo>
                      <a:pt x="1201" y="2116"/>
                    </a:lnTo>
                    <a:lnTo>
                      <a:pt x="1239" y="2130"/>
                    </a:lnTo>
                    <a:lnTo>
                      <a:pt x="1278" y="2142"/>
                    </a:lnTo>
                    <a:lnTo>
                      <a:pt x="1316" y="2153"/>
                    </a:lnTo>
                    <a:lnTo>
                      <a:pt x="1316" y="2484"/>
                    </a:lnTo>
                    <a:lnTo>
                      <a:pt x="1287" y="2475"/>
                    </a:lnTo>
                    <a:lnTo>
                      <a:pt x="1259" y="2461"/>
                    </a:lnTo>
                    <a:lnTo>
                      <a:pt x="1233" y="2446"/>
                    </a:lnTo>
                    <a:lnTo>
                      <a:pt x="1210" y="2426"/>
                    </a:lnTo>
                    <a:lnTo>
                      <a:pt x="1189" y="2403"/>
                    </a:lnTo>
                    <a:lnTo>
                      <a:pt x="1172" y="2378"/>
                    </a:lnTo>
                    <a:lnTo>
                      <a:pt x="1160" y="2352"/>
                    </a:lnTo>
                    <a:lnTo>
                      <a:pt x="1155" y="2337"/>
                    </a:lnTo>
                    <a:lnTo>
                      <a:pt x="1150" y="2322"/>
                    </a:lnTo>
                    <a:lnTo>
                      <a:pt x="1142" y="2305"/>
                    </a:lnTo>
                    <a:lnTo>
                      <a:pt x="1131" y="2289"/>
                    </a:lnTo>
                    <a:lnTo>
                      <a:pt x="1115" y="2277"/>
                    </a:lnTo>
                    <a:lnTo>
                      <a:pt x="1098" y="2269"/>
                    </a:lnTo>
                    <a:lnTo>
                      <a:pt x="1079" y="2265"/>
                    </a:lnTo>
                    <a:lnTo>
                      <a:pt x="1058" y="2265"/>
                    </a:lnTo>
                    <a:lnTo>
                      <a:pt x="1040" y="2271"/>
                    </a:lnTo>
                    <a:lnTo>
                      <a:pt x="1023" y="2280"/>
                    </a:lnTo>
                    <a:lnTo>
                      <a:pt x="1009" y="2293"/>
                    </a:lnTo>
                    <a:lnTo>
                      <a:pt x="997" y="2310"/>
                    </a:lnTo>
                    <a:lnTo>
                      <a:pt x="991" y="2325"/>
                    </a:lnTo>
                    <a:lnTo>
                      <a:pt x="988" y="2341"/>
                    </a:lnTo>
                    <a:lnTo>
                      <a:pt x="988" y="2357"/>
                    </a:lnTo>
                    <a:lnTo>
                      <a:pt x="990" y="2371"/>
                    </a:lnTo>
                    <a:lnTo>
                      <a:pt x="994" y="2386"/>
                    </a:lnTo>
                    <a:lnTo>
                      <a:pt x="1004" y="2416"/>
                    </a:lnTo>
                    <a:lnTo>
                      <a:pt x="1022" y="2453"/>
                    </a:lnTo>
                    <a:lnTo>
                      <a:pt x="1043" y="2488"/>
                    </a:lnTo>
                    <a:lnTo>
                      <a:pt x="1068" y="2520"/>
                    </a:lnTo>
                    <a:lnTo>
                      <a:pt x="1097" y="2549"/>
                    </a:lnTo>
                    <a:lnTo>
                      <a:pt x="1128" y="2576"/>
                    </a:lnTo>
                    <a:lnTo>
                      <a:pt x="1161" y="2598"/>
                    </a:lnTo>
                    <a:lnTo>
                      <a:pt x="1197" y="2618"/>
                    </a:lnTo>
                    <a:lnTo>
                      <a:pt x="1234" y="2634"/>
                    </a:lnTo>
                    <a:lnTo>
                      <a:pt x="1273" y="2647"/>
                    </a:lnTo>
                    <a:lnTo>
                      <a:pt x="1316" y="2656"/>
                    </a:lnTo>
                    <a:lnTo>
                      <a:pt x="1316" y="2754"/>
                    </a:lnTo>
                    <a:lnTo>
                      <a:pt x="1318" y="2773"/>
                    </a:lnTo>
                    <a:lnTo>
                      <a:pt x="1324" y="2791"/>
                    </a:lnTo>
                    <a:lnTo>
                      <a:pt x="1335" y="2806"/>
                    </a:lnTo>
                    <a:lnTo>
                      <a:pt x="1348" y="2820"/>
                    </a:lnTo>
                    <a:lnTo>
                      <a:pt x="1365" y="2830"/>
                    </a:lnTo>
                    <a:lnTo>
                      <a:pt x="1383" y="2837"/>
                    </a:lnTo>
                    <a:lnTo>
                      <a:pt x="1402" y="2838"/>
                    </a:lnTo>
                    <a:lnTo>
                      <a:pt x="1422" y="2834"/>
                    </a:lnTo>
                    <a:lnTo>
                      <a:pt x="1439" y="2828"/>
                    </a:lnTo>
                    <a:lnTo>
                      <a:pt x="1455" y="2817"/>
                    </a:lnTo>
                    <a:lnTo>
                      <a:pt x="1467" y="2803"/>
                    </a:lnTo>
                    <a:lnTo>
                      <a:pt x="1476" y="2789"/>
                    </a:lnTo>
                    <a:lnTo>
                      <a:pt x="1482" y="2771"/>
                    </a:lnTo>
                    <a:lnTo>
                      <a:pt x="1484" y="2754"/>
                    </a:lnTo>
                    <a:lnTo>
                      <a:pt x="1484" y="2664"/>
                    </a:lnTo>
                    <a:lnTo>
                      <a:pt x="1525" y="2659"/>
                    </a:lnTo>
                    <a:lnTo>
                      <a:pt x="1568" y="2652"/>
                    </a:lnTo>
                    <a:lnTo>
                      <a:pt x="1608" y="2640"/>
                    </a:lnTo>
                    <a:lnTo>
                      <a:pt x="1648" y="2624"/>
                    </a:lnTo>
                    <a:lnTo>
                      <a:pt x="1685" y="2605"/>
                    </a:lnTo>
                    <a:lnTo>
                      <a:pt x="1720" y="2581"/>
                    </a:lnTo>
                    <a:lnTo>
                      <a:pt x="1750" y="2555"/>
                    </a:lnTo>
                    <a:lnTo>
                      <a:pt x="1777" y="2525"/>
                    </a:lnTo>
                    <a:lnTo>
                      <a:pt x="1799" y="2491"/>
                    </a:lnTo>
                    <a:lnTo>
                      <a:pt x="1816" y="2455"/>
                    </a:lnTo>
                    <a:lnTo>
                      <a:pt x="1829" y="2417"/>
                    </a:lnTo>
                    <a:lnTo>
                      <a:pt x="1836" y="2377"/>
                    </a:lnTo>
                    <a:lnTo>
                      <a:pt x="1838" y="2341"/>
                    </a:lnTo>
                    <a:lnTo>
                      <a:pt x="1835" y="2304"/>
                    </a:lnTo>
                    <a:lnTo>
                      <a:pt x="1829" y="2268"/>
                    </a:lnTo>
                    <a:lnTo>
                      <a:pt x="1817" y="2232"/>
                    </a:lnTo>
                    <a:lnTo>
                      <a:pt x="1802" y="2199"/>
                    </a:lnTo>
                    <a:lnTo>
                      <a:pt x="1803" y="2201"/>
                    </a:lnTo>
                    <a:lnTo>
                      <a:pt x="1805" y="2203"/>
                    </a:lnTo>
                    <a:lnTo>
                      <a:pt x="1806" y="2205"/>
                    </a:lnTo>
                    <a:lnTo>
                      <a:pt x="1807" y="2207"/>
                    </a:lnTo>
                    <a:lnTo>
                      <a:pt x="1808" y="2210"/>
                    </a:lnTo>
                    <a:lnTo>
                      <a:pt x="1808" y="2210"/>
                    </a:lnTo>
                    <a:lnTo>
                      <a:pt x="1808" y="2211"/>
                    </a:lnTo>
                    <a:lnTo>
                      <a:pt x="1808" y="2210"/>
                    </a:lnTo>
                    <a:lnTo>
                      <a:pt x="1807" y="2208"/>
                    </a:lnTo>
                    <a:lnTo>
                      <a:pt x="1806" y="2206"/>
                    </a:lnTo>
                    <a:lnTo>
                      <a:pt x="1804" y="2202"/>
                    </a:lnTo>
                    <a:lnTo>
                      <a:pt x="1802" y="2198"/>
                    </a:lnTo>
                    <a:lnTo>
                      <a:pt x="1799" y="2194"/>
                    </a:lnTo>
                    <a:lnTo>
                      <a:pt x="1797" y="2190"/>
                    </a:lnTo>
                    <a:lnTo>
                      <a:pt x="1796" y="2188"/>
                    </a:lnTo>
                    <a:lnTo>
                      <a:pt x="1795" y="2187"/>
                    </a:lnTo>
                    <a:lnTo>
                      <a:pt x="1795" y="2186"/>
                    </a:lnTo>
                    <a:lnTo>
                      <a:pt x="1795" y="2187"/>
                    </a:lnTo>
                    <a:lnTo>
                      <a:pt x="1796" y="2187"/>
                    </a:lnTo>
                    <a:lnTo>
                      <a:pt x="1797" y="2189"/>
                    </a:lnTo>
                    <a:lnTo>
                      <a:pt x="1798" y="2191"/>
                    </a:lnTo>
                    <a:lnTo>
                      <a:pt x="1799" y="2193"/>
                    </a:lnTo>
                    <a:lnTo>
                      <a:pt x="1800" y="2195"/>
                    </a:lnTo>
                    <a:lnTo>
                      <a:pt x="1802" y="2198"/>
                    </a:lnTo>
                    <a:lnTo>
                      <a:pt x="1783" y="2171"/>
                    </a:lnTo>
                    <a:lnTo>
                      <a:pt x="1762" y="2146"/>
                    </a:lnTo>
                    <a:lnTo>
                      <a:pt x="1739" y="2125"/>
                    </a:lnTo>
                    <a:lnTo>
                      <a:pt x="1713" y="2106"/>
                    </a:lnTo>
                    <a:lnTo>
                      <a:pt x="1686" y="2088"/>
                    </a:lnTo>
                    <a:lnTo>
                      <a:pt x="1657" y="2074"/>
                    </a:lnTo>
                    <a:lnTo>
                      <a:pt x="1627" y="2061"/>
                    </a:lnTo>
                    <a:lnTo>
                      <a:pt x="1580" y="2045"/>
                    </a:lnTo>
                    <a:lnTo>
                      <a:pt x="1532" y="2030"/>
                    </a:lnTo>
                    <a:lnTo>
                      <a:pt x="1484" y="2019"/>
                    </a:lnTo>
                    <a:lnTo>
                      <a:pt x="1484" y="1701"/>
                    </a:lnTo>
                    <a:lnTo>
                      <a:pt x="1514" y="1708"/>
                    </a:lnTo>
                    <a:lnTo>
                      <a:pt x="1544" y="1717"/>
                    </a:lnTo>
                    <a:lnTo>
                      <a:pt x="1572" y="1730"/>
                    </a:lnTo>
                    <a:lnTo>
                      <a:pt x="1599" y="1746"/>
                    </a:lnTo>
                    <a:lnTo>
                      <a:pt x="1621" y="1765"/>
                    </a:lnTo>
                    <a:lnTo>
                      <a:pt x="1638" y="1788"/>
                    </a:lnTo>
                    <a:lnTo>
                      <a:pt x="1645" y="1800"/>
                    </a:lnTo>
                    <a:lnTo>
                      <a:pt x="1652" y="1814"/>
                    </a:lnTo>
                    <a:lnTo>
                      <a:pt x="1657" y="1828"/>
                    </a:lnTo>
                    <a:lnTo>
                      <a:pt x="1661" y="1842"/>
                    </a:lnTo>
                    <a:lnTo>
                      <a:pt x="1670" y="1859"/>
                    </a:lnTo>
                    <a:lnTo>
                      <a:pt x="1683" y="1874"/>
                    </a:lnTo>
                    <a:lnTo>
                      <a:pt x="1698" y="1885"/>
                    </a:lnTo>
                    <a:lnTo>
                      <a:pt x="1716" y="1892"/>
                    </a:lnTo>
                    <a:lnTo>
                      <a:pt x="1736" y="1896"/>
                    </a:lnTo>
                    <a:lnTo>
                      <a:pt x="1755" y="1894"/>
                    </a:lnTo>
                    <a:lnTo>
                      <a:pt x="1774" y="1888"/>
                    </a:lnTo>
                    <a:lnTo>
                      <a:pt x="1790" y="1878"/>
                    </a:lnTo>
                    <a:lnTo>
                      <a:pt x="1804" y="1864"/>
                    </a:lnTo>
                    <a:lnTo>
                      <a:pt x="1815" y="1847"/>
                    </a:lnTo>
                    <a:lnTo>
                      <a:pt x="1820" y="1832"/>
                    </a:lnTo>
                    <a:lnTo>
                      <a:pt x="1823" y="1816"/>
                    </a:lnTo>
                    <a:lnTo>
                      <a:pt x="1822" y="1799"/>
                    </a:lnTo>
                    <a:lnTo>
                      <a:pt x="1818" y="1785"/>
                    </a:lnTo>
                    <a:lnTo>
                      <a:pt x="1814" y="1769"/>
                    </a:lnTo>
                    <a:lnTo>
                      <a:pt x="1802" y="1739"/>
                    </a:lnTo>
                    <a:lnTo>
                      <a:pt x="1784" y="1704"/>
                    </a:lnTo>
                    <a:lnTo>
                      <a:pt x="1761" y="1672"/>
                    </a:lnTo>
                    <a:lnTo>
                      <a:pt x="1736" y="1643"/>
                    </a:lnTo>
                    <a:lnTo>
                      <a:pt x="1705" y="1616"/>
                    </a:lnTo>
                    <a:lnTo>
                      <a:pt x="1670" y="1592"/>
                    </a:lnTo>
                    <a:lnTo>
                      <a:pt x="1634" y="1573"/>
                    </a:lnTo>
                    <a:lnTo>
                      <a:pt x="1596" y="1558"/>
                    </a:lnTo>
                    <a:lnTo>
                      <a:pt x="1556" y="1545"/>
                    </a:lnTo>
                    <a:lnTo>
                      <a:pt x="1516" y="1536"/>
                    </a:lnTo>
                    <a:lnTo>
                      <a:pt x="1484" y="1531"/>
                    </a:lnTo>
                    <a:lnTo>
                      <a:pt x="1484" y="1438"/>
                    </a:lnTo>
                    <a:lnTo>
                      <a:pt x="1482" y="1420"/>
                    </a:lnTo>
                    <a:lnTo>
                      <a:pt x="1475" y="1402"/>
                    </a:lnTo>
                    <a:lnTo>
                      <a:pt x="1464" y="1386"/>
                    </a:lnTo>
                    <a:lnTo>
                      <a:pt x="1451" y="1373"/>
                    </a:lnTo>
                    <a:lnTo>
                      <a:pt x="1435" y="1363"/>
                    </a:lnTo>
                    <a:lnTo>
                      <a:pt x="1417" y="1357"/>
                    </a:lnTo>
                    <a:lnTo>
                      <a:pt x="1397" y="1356"/>
                    </a:lnTo>
                    <a:close/>
                    <a:moveTo>
                      <a:pt x="843" y="0"/>
                    </a:moveTo>
                    <a:lnTo>
                      <a:pt x="870" y="1"/>
                    </a:lnTo>
                    <a:lnTo>
                      <a:pt x="898" y="6"/>
                    </a:lnTo>
                    <a:lnTo>
                      <a:pt x="927" y="15"/>
                    </a:lnTo>
                    <a:lnTo>
                      <a:pt x="957" y="25"/>
                    </a:lnTo>
                    <a:lnTo>
                      <a:pt x="988" y="36"/>
                    </a:lnTo>
                    <a:lnTo>
                      <a:pt x="1019" y="50"/>
                    </a:lnTo>
                    <a:lnTo>
                      <a:pt x="1052" y="64"/>
                    </a:lnTo>
                    <a:lnTo>
                      <a:pt x="1084" y="79"/>
                    </a:lnTo>
                    <a:lnTo>
                      <a:pt x="1117" y="92"/>
                    </a:lnTo>
                    <a:lnTo>
                      <a:pt x="1150" y="105"/>
                    </a:lnTo>
                    <a:lnTo>
                      <a:pt x="1185" y="116"/>
                    </a:lnTo>
                    <a:lnTo>
                      <a:pt x="1218" y="124"/>
                    </a:lnTo>
                    <a:lnTo>
                      <a:pt x="1252" y="130"/>
                    </a:lnTo>
                    <a:lnTo>
                      <a:pt x="1285" y="133"/>
                    </a:lnTo>
                    <a:lnTo>
                      <a:pt x="1319" y="131"/>
                    </a:lnTo>
                    <a:lnTo>
                      <a:pt x="1348" y="125"/>
                    </a:lnTo>
                    <a:lnTo>
                      <a:pt x="1381" y="118"/>
                    </a:lnTo>
                    <a:lnTo>
                      <a:pt x="1418" y="109"/>
                    </a:lnTo>
                    <a:lnTo>
                      <a:pt x="1455" y="98"/>
                    </a:lnTo>
                    <a:lnTo>
                      <a:pt x="1495" y="87"/>
                    </a:lnTo>
                    <a:lnTo>
                      <a:pt x="1536" y="76"/>
                    </a:lnTo>
                    <a:lnTo>
                      <a:pt x="1578" y="64"/>
                    </a:lnTo>
                    <a:lnTo>
                      <a:pt x="1621" y="52"/>
                    </a:lnTo>
                    <a:lnTo>
                      <a:pt x="1663" y="41"/>
                    </a:lnTo>
                    <a:lnTo>
                      <a:pt x="1705" y="31"/>
                    </a:lnTo>
                    <a:lnTo>
                      <a:pt x="1745" y="22"/>
                    </a:lnTo>
                    <a:lnTo>
                      <a:pt x="1784" y="16"/>
                    </a:lnTo>
                    <a:lnTo>
                      <a:pt x="1822" y="10"/>
                    </a:lnTo>
                    <a:lnTo>
                      <a:pt x="1857" y="8"/>
                    </a:lnTo>
                    <a:lnTo>
                      <a:pt x="1889" y="8"/>
                    </a:lnTo>
                    <a:lnTo>
                      <a:pt x="1917" y="11"/>
                    </a:lnTo>
                    <a:lnTo>
                      <a:pt x="1928" y="17"/>
                    </a:lnTo>
                    <a:lnTo>
                      <a:pt x="1938" y="27"/>
                    </a:lnTo>
                    <a:lnTo>
                      <a:pt x="1944" y="40"/>
                    </a:lnTo>
                    <a:lnTo>
                      <a:pt x="1948" y="58"/>
                    </a:lnTo>
                    <a:lnTo>
                      <a:pt x="1949" y="80"/>
                    </a:lnTo>
                    <a:lnTo>
                      <a:pt x="1947" y="105"/>
                    </a:lnTo>
                    <a:lnTo>
                      <a:pt x="1944" y="132"/>
                    </a:lnTo>
                    <a:lnTo>
                      <a:pt x="1938" y="163"/>
                    </a:lnTo>
                    <a:lnTo>
                      <a:pt x="1929" y="195"/>
                    </a:lnTo>
                    <a:lnTo>
                      <a:pt x="1918" y="229"/>
                    </a:lnTo>
                    <a:lnTo>
                      <a:pt x="1905" y="265"/>
                    </a:lnTo>
                    <a:lnTo>
                      <a:pt x="1891" y="304"/>
                    </a:lnTo>
                    <a:lnTo>
                      <a:pt x="1874" y="342"/>
                    </a:lnTo>
                    <a:lnTo>
                      <a:pt x="1856" y="381"/>
                    </a:lnTo>
                    <a:lnTo>
                      <a:pt x="1836" y="421"/>
                    </a:lnTo>
                    <a:lnTo>
                      <a:pt x="1814" y="461"/>
                    </a:lnTo>
                    <a:lnTo>
                      <a:pt x="1791" y="501"/>
                    </a:lnTo>
                    <a:lnTo>
                      <a:pt x="1767" y="539"/>
                    </a:lnTo>
                    <a:lnTo>
                      <a:pt x="1740" y="577"/>
                    </a:lnTo>
                    <a:lnTo>
                      <a:pt x="1713" y="614"/>
                    </a:lnTo>
                    <a:lnTo>
                      <a:pt x="1684" y="649"/>
                    </a:lnTo>
                    <a:lnTo>
                      <a:pt x="1654" y="682"/>
                    </a:lnTo>
                    <a:lnTo>
                      <a:pt x="1623" y="713"/>
                    </a:lnTo>
                    <a:lnTo>
                      <a:pt x="1591" y="742"/>
                    </a:lnTo>
                    <a:lnTo>
                      <a:pt x="1632" y="761"/>
                    </a:lnTo>
                    <a:lnTo>
                      <a:pt x="1674" y="780"/>
                    </a:lnTo>
                    <a:lnTo>
                      <a:pt x="1717" y="804"/>
                    </a:lnTo>
                    <a:lnTo>
                      <a:pt x="1759" y="829"/>
                    </a:lnTo>
                    <a:lnTo>
                      <a:pt x="1803" y="856"/>
                    </a:lnTo>
                    <a:lnTo>
                      <a:pt x="1845" y="885"/>
                    </a:lnTo>
                    <a:lnTo>
                      <a:pt x="1889" y="916"/>
                    </a:lnTo>
                    <a:lnTo>
                      <a:pt x="1931" y="949"/>
                    </a:lnTo>
                    <a:lnTo>
                      <a:pt x="1975" y="985"/>
                    </a:lnTo>
                    <a:lnTo>
                      <a:pt x="2017" y="1022"/>
                    </a:lnTo>
                    <a:lnTo>
                      <a:pt x="2060" y="1060"/>
                    </a:lnTo>
                    <a:lnTo>
                      <a:pt x="2102" y="1100"/>
                    </a:lnTo>
                    <a:lnTo>
                      <a:pt x="2144" y="1141"/>
                    </a:lnTo>
                    <a:lnTo>
                      <a:pt x="2185" y="1185"/>
                    </a:lnTo>
                    <a:lnTo>
                      <a:pt x="2225" y="1228"/>
                    </a:lnTo>
                    <a:lnTo>
                      <a:pt x="2266" y="1274"/>
                    </a:lnTo>
                    <a:lnTo>
                      <a:pt x="2305" y="1320"/>
                    </a:lnTo>
                    <a:lnTo>
                      <a:pt x="2343" y="1368"/>
                    </a:lnTo>
                    <a:lnTo>
                      <a:pt x="2382" y="1417"/>
                    </a:lnTo>
                    <a:lnTo>
                      <a:pt x="2418" y="1466"/>
                    </a:lnTo>
                    <a:lnTo>
                      <a:pt x="2453" y="1517"/>
                    </a:lnTo>
                    <a:lnTo>
                      <a:pt x="2488" y="1569"/>
                    </a:lnTo>
                    <a:lnTo>
                      <a:pt x="2522" y="1621"/>
                    </a:lnTo>
                    <a:lnTo>
                      <a:pt x="2554" y="1674"/>
                    </a:lnTo>
                    <a:lnTo>
                      <a:pt x="2584" y="1727"/>
                    </a:lnTo>
                    <a:lnTo>
                      <a:pt x="2613" y="1780"/>
                    </a:lnTo>
                    <a:lnTo>
                      <a:pt x="2641" y="1834"/>
                    </a:lnTo>
                    <a:lnTo>
                      <a:pt x="2667" y="1889"/>
                    </a:lnTo>
                    <a:lnTo>
                      <a:pt x="2691" y="1943"/>
                    </a:lnTo>
                    <a:lnTo>
                      <a:pt x="2714" y="1998"/>
                    </a:lnTo>
                    <a:lnTo>
                      <a:pt x="2735" y="2053"/>
                    </a:lnTo>
                    <a:lnTo>
                      <a:pt x="2754" y="2108"/>
                    </a:lnTo>
                    <a:lnTo>
                      <a:pt x="2770" y="2163"/>
                    </a:lnTo>
                    <a:lnTo>
                      <a:pt x="2785" y="2218"/>
                    </a:lnTo>
                    <a:lnTo>
                      <a:pt x="2798" y="2272"/>
                    </a:lnTo>
                    <a:lnTo>
                      <a:pt x="2808" y="2326"/>
                    </a:lnTo>
                    <a:lnTo>
                      <a:pt x="2816" y="2379"/>
                    </a:lnTo>
                    <a:lnTo>
                      <a:pt x="2822" y="2432"/>
                    </a:lnTo>
                    <a:lnTo>
                      <a:pt x="2825" y="2485"/>
                    </a:lnTo>
                    <a:lnTo>
                      <a:pt x="2825" y="2537"/>
                    </a:lnTo>
                    <a:lnTo>
                      <a:pt x="2824" y="2589"/>
                    </a:lnTo>
                    <a:lnTo>
                      <a:pt x="2819" y="2639"/>
                    </a:lnTo>
                    <a:lnTo>
                      <a:pt x="2812" y="2688"/>
                    </a:lnTo>
                    <a:lnTo>
                      <a:pt x="2801" y="2737"/>
                    </a:lnTo>
                    <a:lnTo>
                      <a:pt x="2788" y="2785"/>
                    </a:lnTo>
                    <a:lnTo>
                      <a:pt x="2771" y="2831"/>
                    </a:lnTo>
                    <a:lnTo>
                      <a:pt x="2751" y="2876"/>
                    </a:lnTo>
                    <a:lnTo>
                      <a:pt x="2729" y="2920"/>
                    </a:lnTo>
                    <a:lnTo>
                      <a:pt x="2703" y="2963"/>
                    </a:lnTo>
                    <a:lnTo>
                      <a:pt x="2674" y="3004"/>
                    </a:lnTo>
                    <a:lnTo>
                      <a:pt x="2641" y="3044"/>
                    </a:lnTo>
                    <a:lnTo>
                      <a:pt x="2604" y="3082"/>
                    </a:lnTo>
                    <a:lnTo>
                      <a:pt x="2565" y="3118"/>
                    </a:lnTo>
                    <a:lnTo>
                      <a:pt x="2522" y="3153"/>
                    </a:lnTo>
                    <a:lnTo>
                      <a:pt x="2474" y="3186"/>
                    </a:lnTo>
                    <a:lnTo>
                      <a:pt x="2423" y="3217"/>
                    </a:lnTo>
                    <a:lnTo>
                      <a:pt x="2368" y="3246"/>
                    </a:lnTo>
                    <a:lnTo>
                      <a:pt x="2309" y="3273"/>
                    </a:lnTo>
                    <a:lnTo>
                      <a:pt x="2246" y="3297"/>
                    </a:lnTo>
                    <a:lnTo>
                      <a:pt x="2180" y="3319"/>
                    </a:lnTo>
                    <a:lnTo>
                      <a:pt x="2108" y="3340"/>
                    </a:lnTo>
                    <a:lnTo>
                      <a:pt x="2033" y="3358"/>
                    </a:lnTo>
                    <a:lnTo>
                      <a:pt x="1952" y="3373"/>
                    </a:lnTo>
                    <a:lnTo>
                      <a:pt x="1868" y="3386"/>
                    </a:lnTo>
                    <a:lnTo>
                      <a:pt x="1779" y="3396"/>
                    </a:lnTo>
                    <a:lnTo>
                      <a:pt x="1686" y="3403"/>
                    </a:lnTo>
                    <a:lnTo>
                      <a:pt x="1587" y="3409"/>
                    </a:lnTo>
                    <a:lnTo>
                      <a:pt x="1484" y="3410"/>
                    </a:lnTo>
                    <a:lnTo>
                      <a:pt x="1376" y="3409"/>
                    </a:lnTo>
                    <a:lnTo>
                      <a:pt x="1263" y="3404"/>
                    </a:lnTo>
                    <a:lnTo>
                      <a:pt x="1145" y="3397"/>
                    </a:lnTo>
                    <a:lnTo>
                      <a:pt x="1048" y="3389"/>
                    </a:lnTo>
                    <a:lnTo>
                      <a:pt x="956" y="3378"/>
                    </a:lnTo>
                    <a:lnTo>
                      <a:pt x="869" y="3363"/>
                    </a:lnTo>
                    <a:lnTo>
                      <a:pt x="786" y="3345"/>
                    </a:lnTo>
                    <a:lnTo>
                      <a:pt x="708" y="3326"/>
                    </a:lnTo>
                    <a:lnTo>
                      <a:pt x="636" y="3303"/>
                    </a:lnTo>
                    <a:lnTo>
                      <a:pt x="566" y="3278"/>
                    </a:lnTo>
                    <a:lnTo>
                      <a:pt x="502" y="3251"/>
                    </a:lnTo>
                    <a:lnTo>
                      <a:pt x="442" y="3221"/>
                    </a:lnTo>
                    <a:lnTo>
                      <a:pt x="387" y="3190"/>
                    </a:lnTo>
                    <a:lnTo>
                      <a:pt x="336" y="3156"/>
                    </a:lnTo>
                    <a:lnTo>
                      <a:pt x="288" y="3120"/>
                    </a:lnTo>
                    <a:lnTo>
                      <a:pt x="244" y="3082"/>
                    </a:lnTo>
                    <a:lnTo>
                      <a:pt x="205" y="3043"/>
                    </a:lnTo>
                    <a:lnTo>
                      <a:pt x="169" y="3001"/>
                    </a:lnTo>
                    <a:lnTo>
                      <a:pt x="137" y="2959"/>
                    </a:lnTo>
                    <a:lnTo>
                      <a:pt x="109" y="2914"/>
                    </a:lnTo>
                    <a:lnTo>
                      <a:pt x="84" y="2868"/>
                    </a:lnTo>
                    <a:lnTo>
                      <a:pt x="62" y="2821"/>
                    </a:lnTo>
                    <a:lnTo>
                      <a:pt x="43" y="2772"/>
                    </a:lnTo>
                    <a:lnTo>
                      <a:pt x="29" y="2721"/>
                    </a:lnTo>
                    <a:lnTo>
                      <a:pt x="17" y="2671"/>
                    </a:lnTo>
                    <a:lnTo>
                      <a:pt x="8" y="2619"/>
                    </a:lnTo>
                    <a:lnTo>
                      <a:pt x="3" y="2566"/>
                    </a:lnTo>
                    <a:lnTo>
                      <a:pt x="0" y="2512"/>
                    </a:lnTo>
                    <a:lnTo>
                      <a:pt x="0" y="2458"/>
                    </a:lnTo>
                    <a:lnTo>
                      <a:pt x="2" y="2402"/>
                    </a:lnTo>
                    <a:lnTo>
                      <a:pt x="8" y="2347"/>
                    </a:lnTo>
                    <a:lnTo>
                      <a:pt x="16" y="2290"/>
                    </a:lnTo>
                    <a:lnTo>
                      <a:pt x="26" y="2234"/>
                    </a:lnTo>
                    <a:lnTo>
                      <a:pt x="38" y="2177"/>
                    </a:lnTo>
                    <a:lnTo>
                      <a:pt x="54" y="2120"/>
                    </a:lnTo>
                    <a:lnTo>
                      <a:pt x="70" y="2063"/>
                    </a:lnTo>
                    <a:lnTo>
                      <a:pt x="90" y="2006"/>
                    </a:lnTo>
                    <a:lnTo>
                      <a:pt x="111" y="1948"/>
                    </a:lnTo>
                    <a:lnTo>
                      <a:pt x="135" y="1891"/>
                    </a:lnTo>
                    <a:lnTo>
                      <a:pt x="159" y="1835"/>
                    </a:lnTo>
                    <a:lnTo>
                      <a:pt x="185" y="1778"/>
                    </a:lnTo>
                    <a:lnTo>
                      <a:pt x="213" y="1722"/>
                    </a:lnTo>
                    <a:lnTo>
                      <a:pt x="243" y="1668"/>
                    </a:lnTo>
                    <a:lnTo>
                      <a:pt x="274" y="1613"/>
                    </a:lnTo>
                    <a:lnTo>
                      <a:pt x="308" y="1558"/>
                    </a:lnTo>
                    <a:lnTo>
                      <a:pt x="342" y="1505"/>
                    </a:lnTo>
                    <a:lnTo>
                      <a:pt x="376" y="1452"/>
                    </a:lnTo>
                    <a:lnTo>
                      <a:pt x="412" y="1401"/>
                    </a:lnTo>
                    <a:lnTo>
                      <a:pt x="449" y="1350"/>
                    </a:lnTo>
                    <a:lnTo>
                      <a:pt x="488" y="1301"/>
                    </a:lnTo>
                    <a:lnTo>
                      <a:pt x="526" y="1253"/>
                    </a:lnTo>
                    <a:lnTo>
                      <a:pt x="566" y="1206"/>
                    </a:lnTo>
                    <a:lnTo>
                      <a:pt x="607" y="1161"/>
                    </a:lnTo>
                    <a:lnTo>
                      <a:pt x="647" y="1117"/>
                    </a:lnTo>
                    <a:lnTo>
                      <a:pt x="689" y="1075"/>
                    </a:lnTo>
                    <a:lnTo>
                      <a:pt x="730" y="1034"/>
                    </a:lnTo>
                    <a:lnTo>
                      <a:pt x="771" y="995"/>
                    </a:lnTo>
                    <a:lnTo>
                      <a:pt x="814" y="959"/>
                    </a:lnTo>
                    <a:lnTo>
                      <a:pt x="856" y="923"/>
                    </a:lnTo>
                    <a:lnTo>
                      <a:pt x="899" y="890"/>
                    </a:lnTo>
                    <a:lnTo>
                      <a:pt x="940" y="860"/>
                    </a:lnTo>
                    <a:lnTo>
                      <a:pt x="983" y="831"/>
                    </a:lnTo>
                    <a:lnTo>
                      <a:pt x="1024" y="805"/>
                    </a:lnTo>
                    <a:lnTo>
                      <a:pt x="1066" y="781"/>
                    </a:lnTo>
                    <a:lnTo>
                      <a:pt x="1106" y="761"/>
                    </a:lnTo>
                    <a:lnTo>
                      <a:pt x="1067" y="733"/>
                    </a:lnTo>
                    <a:lnTo>
                      <a:pt x="1028" y="703"/>
                    </a:lnTo>
                    <a:lnTo>
                      <a:pt x="992" y="669"/>
                    </a:lnTo>
                    <a:lnTo>
                      <a:pt x="958" y="634"/>
                    </a:lnTo>
                    <a:lnTo>
                      <a:pt x="925" y="597"/>
                    </a:lnTo>
                    <a:lnTo>
                      <a:pt x="894" y="559"/>
                    </a:lnTo>
                    <a:lnTo>
                      <a:pt x="866" y="519"/>
                    </a:lnTo>
                    <a:lnTo>
                      <a:pt x="839" y="479"/>
                    </a:lnTo>
                    <a:lnTo>
                      <a:pt x="815" y="437"/>
                    </a:lnTo>
                    <a:lnTo>
                      <a:pt x="793" y="397"/>
                    </a:lnTo>
                    <a:lnTo>
                      <a:pt x="774" y="357"/>
                    </a:lnTo>
                    <a:lnTo>
                      <a:pt x="757" y="316"/>
                    </a:lnTo>
                    <a:lnTo>
                      <a:pt x="744" y="278"/>
                    </a:lnTo>
                    <a:lnTo>
                      <a:pt x="733" y="239"/>
                    </a:lnTo>
                    <a:lnTo>
                      <a:pt x="725" y="204"/>
                    </a:lnTo>
                    <a:lnTo>
                      <a:pt x="721" y="170"/>
                    </a:lnTo>
                    <a:lnTo>
                      <a:pt x="720" y="139"/>
                    </a:lnTo>
                    <a:lnTo>
                      <a:pt x="722" y="110"/>
                    </a:lnTo>
                    <a:lnTo>
                      <a:pt x="727" y="84"/>
                    </a:lnTo>
                    <a:lnTo>
                      <a:pt x="736" y="62"/>
                    </a:lnTo>
                    <a:lnTo>
                      <a:pt x="750" y="44"/>
                    </a:lnTo>
                    <a:lnTo>
                      <a:pt x="770" y="24"/>
                    </a:lnTo>
                    <a:lnTo>
                      <a:pt x="793" y="11"/>
                    </a:lnTo>
                    <a:lnTo>
                      <a:pt x="818" y="3"/>
                    </a:lnTo>
                    <a:lnTo>
                      <a:pt x="8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Freeform 22">
                <a:extLst>
                  <a:ext uri="{FF2B5EF4-FFF2-40B4-BE49-F238E27FC236}">
                    <a16:creationId xmlns:a16="http://schemas.microsoft.com/office/drawing/2014/main" id="{7F7831C6-879E-46C8-98C5-6303D569D148}"/>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object 57">
              <a:extLst>
                <a:ext uri="{FF2B5EF4-FFF2-40B4-BE49-F238E27FC236}">
                  <a16:creationId xmlns:a16="http://schemas.microsoft.com/office/drawing/2014/main" id="{0AC97A73-94C4-4379-ACF2-B8AD09A14423}"/>
                </a:ext>
              </a:extLst>
            </p:cNvPr>
            <p:cNvSpPr txBox="1"/>
            <p:nvPr/>
          </p:nvSpPr>
          <p:spPr>
            <a:xfrm>
              <a:off x="6620475" y="1267659"/>
              <a:ext cx="1034950" cy="18210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 of projects</a:t>
              </a:r>
              <a:endPar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object 58">
              <a:extLst>
                <a:ext uri="{FF2B5EF4-FFF2-40B4-BE49-F238E27FC236}">
                  <a16:creationId xmlns:a16="http://schemas.microsoft.com/office/drawing/2014/main" id="{0361A797-0284-4A3C-B969-65DC44E54772}"/>
                </a:ext>
              </a:extLst>
            </p:cNvPr>
            <p:cNvSpPr txBox="1"/>
            <p:nvPr/>
          </p:nvSpPr>
          <p:spPr>
            <a:xfrm>
              <a:off x="6620475" y="1626234"/>
              <a:ext cx="1111792" cy="18210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Total cost</a:t>
              </a:r>
              <a:endPar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object 52">
              <a:extLst>
                <a:ext uri="{FF2B5EF4-FFF2-40B4-BE49-F238E27FC236}">
                  <a16:creationId xmlns:a16="http://schemas.microsoft.com/office/drawing/2014/main" id="{895186A4-F8E2-403D-8092-14EC104F9EEB}"/>
                </a:ext>
              </a:extLst>
            </p:cNvPr>
            <p:cNvPicPr/>
            <p:nvPr/>
          </p:nvPicPr>
          <p:blipFill>
            <a:blip r:embed="rId5" cstate="print"/>
            <a:stretch>
              <a:fillRect/>
            </a:stretch>
          </p:blipFill>
          <p:spPr>
            <a:xfrm rot="10800000" flipV="1">
              <a:off x="6374386" y="1221207"/>
              <a:ext cx="194826" cy="281178"/>
            </a:xfrm>
            <a:prstGeom prst="rect">
              <a:avLst/>
            </a:prstGeom>
          </p:spPr>
        </p:pic>
        <p:sp>
          <p:nvSpPr>
            <p:cNvPr id="47" name="object 60">
              <a:extLst>
                <a:ext uri="{FF2B5EF4-FFF2-40B4-BE49-F238E27FC236}">
                  <a16:creationId xmlns:a16="http://schemas.microsoft.com/office/drawing/2014/main" id="{94A834AF-DB3B-4ECE-BBD3-A5845B236467}"/>
                </a:ext>
              </a:extLst>
            </p:cNvPr>
            <p:cNvSpPr txBox="1"/>
            <p:nvPr/>
          </p:nvSpPr>
          <p:spPr>
            <a:xfrm>
              <a:off x="7570281" y="1276810"/>
              <a:ext cx="968376"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uz-Cyrl-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object 66">
              <a:extLst>
                <a:ext uri="{FF2B5EF4-FFF2-40B4-BE49-F238E27FC236}">
                  <a16:creationId xmlns:a16="http://schemas.microsoft.com/office/drawing/2014/main" id="{5929FDCE-1637-44A3-83A3-F5323A480AD7}"/>
                </a:ext>
              </a:extLst>
            </p:cNvPr>
            <p:cNvSpPr txBox="1"/>
            <p:nvPr/>
          </p:nvSpPr>
          <p:spPr>
            <a:xfrm>
              <a:off x="7625538" y="1618861"/>
              <a:ext cx="81496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z-Cyrl-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157,3</a:t>
              </a:r>
              <a:r>
                <a:rPr kumimoji="0" sz="1100" b="1" i="0" u="none" strike="noStrike" kern="1200" cap="none" spc="-7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100" b="1" spc="-10" dirty="0" err="1">
                  <a:solidFill>
                    <a:prstClr val="black"/>
                  </a:solidFill>
                  <a:latin typeface="Times New Roman" panose="02020603050405020304" pitchFamily="18" charset="0"/>
                  <a:cs typeface="Times New Roman" panose="02020603050405020304" pitchFamily="18" charset="0"/>
                </a:rPr>
                <a:t>mln</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62" name="Рисунок 61">
            <a:extLst>
              <a:ext uri="{FF2B5EF4-FFF2-40B4-BE49-F238E27FC236}">
                <a16:creationId xmlns:a16="http://schemas.microsoft.com/office/drawing/2014/main" id="{E0245C15-C62D-4CF4-A512-7EB464E76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91" y="-43141"/>
            <a:ext cx="1676400" cy="796248"/>
          </a:xfrm>
          <a:prstGeom prst="rect">
            <a:avLst/>
          </a:prstGeom>
        </p:spPr>
      </p:pic>
      <p:sp>
        <p:nvSpPr>
          <p:cNvPr id="66" name="AutoShape 4" descr="Динамика цены золота за последние 20 лет">
            <a:extLst>
              <a:ext uri="{FF2B5EF4-FFF2-40B4-BE49-F238E27FC236}">
                <a16:creationId xmlns:a16="http://schemas.microsoft.com/office/drawing/2014/main" id="{331E9D47-0F4B-40FE-BA9D-B80284B0F4A2}"/>
              </a:ext>
            </a:extLst>
          </p:cNvPr>
          <p:cNvSpPr>
            <a:spLocks noChangeAspect="1" noChangeArrowheads="1"/>
          </p:cNvSpPr>
          <p:nvPr/>
        </p:nvSpPr>
        <p:spPr bwMode="auto">
          <a:xfrm>
            <a:off x="5965584" y="32684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2" name="Схема 81">
            <a:extLst>
              <a:ext uri="{FF2B5EF4-FFF2-40B4-BE49-F238E27FC236}">
                <a16:creationId xmlns:a16="http://schemas.microsoft.com/office/drawing/2014/main" id="{F17BD0F5-935A-48B7-8C35-B66968495876}"/>
              </a:ext>
            </a:extLst>
          </p:cNvPr>
          <p:cNvGraphicFramePr/>
          <p:nvPr>
            <p:extLst>
              <p:ext uri="{D42A27DB-BD31-4B8C-83A1-F6EECF244321}">
                <p14:modId xmlns:p14="http://schemas.microsoft.com/office/powerpoint/2010/main" val="321410631"/>
              </p:ext>
            </p:extLst>
          </p:nvPr>
        </p:nvGraphicFramePr>
        <p:xfrm>
          <a:off x="8958745" y="5153292"/>
          <a:ext cx="3095249" cy="16396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3" name="Группа 62">
            <a:extLst>
              <a:ext uri="{FF2B5EF4-FFF2-40B4-BE49-F238E27FC236}">
                <a16:creationId xmlns:a16="http://schemas.microsoft.com/office/drawing/2014/main" id="{F9949AF1-4305-43E0-B3D8-E843398711C1}"/>
              </a:ext>
            </a:extLst>
          </p:cNvPr>
          <p:cNvGrpSpPr/>
          <p:nvPr/>
        </p:nvGrpSpPr>
        <p:grpSpPr>
          <a:xfrm>
            <a:off x="9473568" y="1315832"/>
            <a:ext cx="2953169" cy="619942"/>
            <a:chOff x="6404385" y="1402668"/>
            <a:chExt cx="2233592" cy="619942"/>
          </a:xfrm>
        </p:grpSpPr>
        <p:grpSp>
          <p:nvGrpSpPr>
            <p:cNvPr id="64" name="Group 17">
              <a:extLst>
                <a:ext uri="{FF2B5EF4-FFF2-40B4-BE49-F238E27FC236}">
                  <a16:creationId xmlns:a16="http://schemas.microsoft.com/office/drawing/2014/main" id="{B69B3E1B-DF47-420C-BB9C-B22D0D425B64}"/>
                </a:ext>
              </a:extLst>
            </p:cNvPr>
            <p:cNvGrpSpPr>
              <a:grpSpLocks noChangeAspect="1"/>
            </p:cNvGrpSpPr>
            <p:nvPr/>
          </p:nvGrpSpPr>
          <p:grpSpPr bwMode="auto">
            <a:xfrm>
              <a:off x="6477869" y="1404934"/>
              <a:ext cx="50047" cy="53015"/>
              <a:chOff x="4973" y="3723"/>
              <a:chExt cx="57" cy="88"/>
            </a:xfrm>
            <a:solidFill>
              <a:srgbClr val="92D050"/>
            </a:solidFill>
          </p:grpSpPr>
          <p:sp>
            <p:nvSpPr>
              <p:cNvPr id="81" name="Freeform 19">
                <a:extLst>
                  <a:ext uri="{FF2B5EF4-FFF2-40B4-BE49-F238E27FC236}">
                    <a16:creationId xmlns:a16="http://schemas.microsoft.com/office/drawing/2014/main" id="{BDBE56FB-83D0-433C-BDCF-A10C6EA86921}"/>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3" name="Freeform 20">
                <a:extLst>
                  <a:ext uri="{FF2B5EF4-FFF2-40B4-BE49-F238E27FC236}">
                    <a16:creationId xmlns:a16="http://schemas.microsoft.com/office/drawing/2014/main" id="{516D6B37-43E1-42EA-A9A4-4F32034E9A53}"/>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5" name="Freeform 22">
                <a:extLst>
                  <a:ext uri="{FF2B5EF4-FFF2-40B4-BE49-F238E27FC236}">
                    <a16:creationId xmlns:a16="http://schemas.microsoft.com/office/drawing/2014/main" id="{102258D1-B043-4E79-8C09-FD34041D8F8B}"/>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0" name="object 59">
              <a:extLst>
                <a:ext uri="{FF2B5EF4-FFF2-40B4-BE49-F238E27FC236}">
                  <a16:creationId xmlns:a16="http://schemas.microsoft.com/office/drawing/2014/main" id="{4AD61DC1-68D1-4512-95C4-313E012DEA2A}"/>
                </a:ext>
              </a:extLst>
            </p:cNvPr>
            <p:cNvSpPr txBox="1"/>
            <p:nvPr/>
          </p:nvSpPr>
          <p:spPr>
            <a:xfrm>
              <a:off x="6704266" y="1433446"/>
              <a:ext cx="1134041" cy="16671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 average</a:t>
              </a:r>
              <a:endParaRPr kumimoji="0" lang="ru-RU"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 name="object 68">
              <a:extLst>
                <a:ext uri="{FF2B5EF4-FFF2-40B4-BE49-F238E27FC236}">
                  <a16:creationId xmlns:a16="http://schemas.microsoft.com/office/drawing/2014/main" id="{52FE5C9E-DB79-452F-85AA-F1C5ED3035E1}"/>
                </a:ext>
              </a:extLst>
            </p:cNvPr>
            <p:cNvSpPr txBox="1"/>
            <p:nvPr/>
          </p:nvSpPr>
          <p:spPr>
            <a:xfrm>
              <a:off x="6716027" y="1778612"/>
              <a:ext cx="96097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jobs</a:t>
              </a:r>
              <a:endParaRPr kumimoji="0" lang="ru-RU" sz="11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object 51">
              <a:extLst>
                <a:ext uri="{FF2B5EF4-FFF2-40B4-BE49-F238E27FC236}">
                  <a16:creationId xmlns:a16="http://schemas.microsoft.com/office/drawing/2014/main" id="{235DF30C-0ECE-4A10-AC90-450BB387FF0A}"/>
                </a:ext>
              </a:extLst>
            </p:cNvPr>
            <p:cNvSpPr/>
            <p:nvPr/>
          </p:nvSpPr>
          <p:spPr>
            <a:xfrm>
              <a:off x="6414899" y="1418688"/>
              <a:ext cx="226033" cy="242936"/>
            </a:xfrm>
            <a:custGeom>
              <a:avLst/>
              <a:gdLst/>
              <a:ahLst/>
              <a:cxnLst/>
              <a:rect l="l" t="t" r="r" b="b"/>
              <a:pathLst>
                <a:path w="367665" h="367665">
                  <a:moveTo>
                    <a:pt x="183641" y="0"/>
                  </a:moveTo>
                  <a:lnTo>
                    <a:pt x="134668" y="6529"/>
                  </a:lnTo>
                  <a:lnTo>
                    <a:pt x="90757" y="24976"/>
                  </a:lnTo>
                  <a:lnTo>
                    <a:pt x="53620" y="53625"/>
                  </a:lnTo>
                  <a:lnTo>
                    <a:pt x="24973" y="90762"/>
                  </a:lnTo>
                  <a:lnTo>
                    <a:pt x="6529" y="134672"/>
                  </a:lnTo>
                  <a:lnTo>
                    <a:pt x="0" y="183641"/>
                  </a:lnTo>
                  <a:lnTo>
                    <a:pt x="6529" y="232346"/>
                  </a:lnTo>
                  <a:lnTo>
                    <a:pt x="24973" y="276182"/>
                  </a:lnTo>
                  <a:lnTo>
                    <a:pt x="53620" y="313372"/>
                  </a:lnTo>
                  <a:lnTo>
                    <a:pt x="90757" y="342137"/>
                  </a:lnTo>
                  <a:lnTo>
                    <a:pt x="134668" y="360701"/>
                  </a:lnTo>
                  <a:lnTo>
                    <a:pt x="183641" y="367283"/>
                  </a:lnTo>
                  <a:lnTo>
                    <a:pt x="232364" y="360701"/>
                  </a:lnTo>
                  <a:lnTo>
                    <a:pt x="276205" y="342137"/>
                  </a:lnTo>
                  <a:lnTo>
                    <a:pt x="313391" y="313372"/>
                  </a:lnTo>
                  <a:lnTo>
                    <a:pt x="342149" y="276182"/>
                  </a:lnTo>
                  <a:lnTo>
                    <a:pt x="345786" y="267588"/>
                  </a:lnTo>
                  <a:lnTo>
                    <a:pt x="87515" y="267588"/>
                  </a:lnTo>
                  <a:lnTo>
                    <a:pt x="83934" y="264032"/>
                  </a:lnTo>
                  <a:lnTo>
                    <a:pt x="83934" y="255396"/>
                  </a:lnTo>
                  <a:lnTo>
                    <a:pt x="87515" y="252475"/>
                  </a:lnTo>
                  <a:lnTo>
                    <a:pt x="221665" y="252475"/>
                  </a:lnTo>
                  <a:lnTo>
                    <a:pt x="221665" y="221614"/>
                  </a:lnTo>
                  <a:lnTo>
                    <a:pt x="71729" y="221614"/>
                  </a:lnTo>
                  <a:lnTo>
                    <a:pt x="68859" y="218058"/>
                  </a:lnTo>
                  <a:lnTo>
                    <a:pt x="68859" y="171449"/>
                  </a:lnTo>
                  <a:lnTo>
                    <a:pt x="71729" y="167893"/>
                  </a:lnTo>
                  <a:lnTo>
                    <a:pt x="98996" y="167893"/>
                  </a:lnTo>
                  <a:lnTo>
                    <a:pt x="98996" y="137667"/>
                  </a:lnTo>
                  <a:lnTo>
                    <a:pt x="72453" y="137667"/>
                  </a:lnTo>
                  <a:lnTo>
                    <a:pt x="69583" y="134873"/>
                  </a:lnTo>
                  <a:lnTo>
                    <a:pt x="68859" y="131317"/>
                  </a:lnTo>
                  <a:lnTo>
                    <a:pt x="68148" y="126999"/>
                  </a:lnTo>
                  <a:lnTo>
                    <a:pt x="70294" y="123443"/>
                  </a:lnTo>
                  <a:lnTo>
                    <a:pt x="73888" y="122681"/>
                  </a:lnTo>
                  <a:lnTo>
                    <a:pt x="242468" y="68833"/>
                  </a:lnTo>
                  <a:lnTo>
                    <a:pt x="245338" y="68198"/>
                  </a:lnTo>
                  <a:lnTo>
                    <a:pt x="324676" y="68198"/>
                  </a:lnTo>
                  <a:lnTo>
                    <a:pt x="313391" y="53625"/>
                  </a:lnTo>
                  <a:lnTo>
                    <a:pt x="276205" y="24976"/>
                  </a:lnTo>
                  <a:lnTo>
                    <a:pt x="232364" y="6529"/>
                  </a:lnTo>
                  <a:lnTo>
                    <a:pt x="183641" y="0"/>
                  </a:lnTo>
                  <a:close/>
                </a:path>
                <a:path w="367665" h="367665">
                  <a:moveTo>
                    <a:pt x="324676" y="68198"/>
                  </a:moveTo>
                  <a:lnTo>
                    <a:pt x="245338" y="68198"/>
                  </a:lnTo>
                  <a:lnTo>
                    <a:pt x="248208" y="68833"/>
                  </a:lnTo>
                  <a:lnTo>
                    <a:pt x="250355" y="70992"/>
                  </a:lnTo>
                  <a:lnTo>
                    <a:pt x="296265" y="124840"/>
                  </a:lnTo>
                  <a:lnTo>
                    <a:pt x="298411" y="126999"/>
                  </a:lnTo>
                  <a:lnTo>
                    <a:pt x="298411" y="130555"/>
                  </a:lnTo>
                  <a:lnTo>
                    <a:pt x="297700" y="132714"/>
                  </a:lnTo>
                  <a:lnTo>
                    <a:pt x="296265" y="135635"/>
                  </a:lnTo>
                  <a:lnTo>
                    <a:pt x="293395" y="137667"/>
                  </a:lnTo>
                  <a:lnTo>
                    <a:pt x="275463" y="137667"/>
                  </a:lnTo>
                  <a:lnTo>
                    <a:pt x="275463" y="252475"/>
                  </a:lnTo>
                  <a:lnTo>
                    <a:pt x="279768" y="252475"/>
                  </a:lnTo>
                  <a:lnTo>
                    <a:pt x="282638" y="255396"/>
                  </a:lnTo>
                  <a:lnTo>
                    <a:pt x="282638" y="264032"/>
                  </a:lnTo>
                  <a:lnTo>
                    <a:pt x="279768" y="267588"/>
                  </a:lnTo>
                  <a:lnTo>
                    <a:pt x="345786" y="267588"/>
                  </a:lnTo>
                  <a:lnTo>
                    <a:pt x="360704" y="232346"/>
                  </a:lnTo>
                  <a:lnTo>
                    <a:pt x="367284" y="183641"/>
                  </a:lnTo>
                  <a:lnTo>
                    <a:pt x="360834" y="135635"/>
                  </a:lnTo>
                  <a:lnTo>
                    <a:pt x="360731" y="134873"/>
                  </a:lnTo>
                  <a:lnTo>
                    <a:pt x="360704" y="134672"/>
                  </a:lnTo>
                  <a:lnTo>
                    <a:pt x="342149" y="90762"/>
                  </a:lnTo>
                  <a:lnTo>
                    <a:pt x="324676" y="68198"/>
                  </a:lnTo>
                  <a:close/>
                </a:path>
                <a:path w="367665" h="367665">
                  <a:moveTo>
                    <a:pt x="259676" y="219455"/>
                  </a:moveTo>
                  <a:lnTo>
                    <a:pt x="236727" y="247522"/>
                  </a:lnTo>
                  <a:lnTo>
                    <a:pt x="236727" y="252475"/>
                  </a:lnTo>
                  <a:lnTo>
                    <a:pt x="259676" y="252475"/>
                  </a:lnTo>
                  <a:lnTo>
                    <a:pt x="259676" y="219455"/>
                  </a:lnTo>
                  <a:close/>
                </a:path>
                <a:path w="367665" h="367665">
                  <a:moveTo>
                    <a:pt x="259676" y="166369"/>
                  </a:moveTo>
                  <a:lnTo>
                    <a:pt x="236727" y="193674"/>
                  </a:lnTo>
                  <a:lnTo>
                    <a:pt x="236727" y="223773"/>
                  </a:lnTo>
                  <a:lnTo>
                    <a:pt x="259676" y="195833"/>
                  </a:lnTo>
                  <a:lnTo>
                    <a:pt x="259676" y="166369"/>
                  </a:lnTo>
                  <a:close/>
                </a:path>
                <a:path w="367665" h="367665">
                  <a:moveTo>
                    <a:pt x="221665" y="137667"/>
                  </a:moveTo>
                  <a:lnTo>
                    <a:pt x="114769" y="137667"/>
                  </a:lnTo>
                  <a:lnTo>
                    <a:pt x="114769" y="167893"/>
                  </a:lnTo>
                  <a:lnTo>
                    <a:pt x="142036" y="167893"/>
                  </a:lnTo>
                  <a:lnTo>
                    <a:pt x="144907" y="171449"/>
                  </a:lnTo>
                  <a:lnTo>
                    <a:pt x="144907" y="218058"/>
                  </a:lnTo>
                  <a:lnTo>
                    <a:pt x="142036" y="221614"/>
                  </a:lnTo>
                  <a:lnTo>
                    <a:pt x="221665" y="221614"/>
                  </a:lnTo>
                  <a:lnTo>
                    <a:pt x="221665" y="137667"/>
                  </a:lnTo>
                  <a:close/>
                </a:path>
                <a:path w="367665" h="367665">
                  <a:moveTo>
                    <a:pt x="129844" y="183641"/>
                  </a:moveTo>
                  <a:lnTo>
                    <a:pt x="83934" y="183641"/>
                  </a:lnTo>
                  <a:lnTo>
                    <a:pt x="83934" y="206628"/>
                  </a:lnTo>
                  <a:lnTo>
                    <a:pt x="129844" y="206628"/>
                  </a:lnTo>
                  <a:lnTo>
                    <a:pt x="129844" y="183641"/>
                  </a:lnTo>
                  <a:close/>
                </a:path>
                <a:path w="367665" h="367665">
                  <a:moveTo>
                    <a:pt x="259676" y="137667"/>
                  </a:moveTo>
                  <a:lnTo>
                    <a:pt x="236727" y="137667"/>
                  </a:lnTo>
                  <a:lnTo>
                    <a:pt x="236727" y="170052"/>
                  </a:lnTo>
                  <a:lnTo>
                    <a:pt x="259676" y="141985"/>
                  </a:lnTo>
                  <a:lnTo>
                    <a:pt x="259676" y="137667"/>
                  </a:lnTo>
                  <a:close/>
                </a:path>
                <a:path w="367665" h="367665">
                  <a:moveTo>
                    <a:pt x="236727" y="86740"/>
                  </a:moveTo>
                  <a:lnTo>
                    <a:pt x="125539" y="121919"/>
                  </a:lnTo>
                  <a:lnTo>
                    <a:pt x="236727" y="121919"/>
                  </a:lnTo>
                  <a:lnTo>
                    <a:pt x="236727" y="86740"/>
                  </a:lnTo>
                  <a:close/>
                </a:path>
                <a:path w="367665" h="367665">
                  <a:moveTo>
                    <a:pt x="252501" y="96900"/>
                  </a:moveTo>
                  <a:lnTo>
                    <a:pt x="252501" y="121919"/>
                  </a:lnTo>
                  <a:lnTo>
                    <a:pt x="274027" y="121919"/>
                  </a:lnTo>
                  <a:lnTo>
                    <a:pt x="252501" y="96900"/>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5" name="object 54">
              <a:extLst>
                <a:ext uri="{FF2B5EF4-FFF2-40B4-BE49-F238E27FC236}">
                  <a16:creationId xmlns:a16="http://schemas.microsoft.com/office/drawing/2014/main" id="{98E4B460-0FAB-4D22-91E9-E980CD3856B7}"/>
                </a:ext>
              </a:extLst>
            </p:cNvPr>
            <p:cNvSpPr/>
            <p:nvPr/>
          </p:nvSpPr>
          <p:spPr>
            <a:xfrm>
              <a:off x="6404385" y="1761507"/>
              <a:ext cx="226033" cy="261103"/>
            </a:xfrm>
            <a:custGeom>
              <a:avLst/>
              <a:gdLst/>
              <a:ahLst/>
              <a:cxnLst/>
              <a:rect l="l" t="t" r="r" b="b"/>
              <a:pathLst>
                <a:path w="367665" h="367665">
                  <a:moveTo>
                    <a:pt x="183642" y="0"/>
                  </a:moveTo>
                  <a:lnTo>
                    <a:pt x="134668" y="6529"/>
                  </a:lnTo>
                  <a:lnTo>
                    <a:pt x="90757" y="24973"/>
                  </a:lnTo>
                  <a:lnTo>
                    <a:pt x="53620" y="53620"/>
                  </a:lnTo>
                  <a:lnTo>
                    <a:pt x="24973" y="90757"/>
                  </a:lnTo>
                  <a:lnTo>
                    <a:pt x="6529" y="134668"/>
                  </a:lnTo>
                  <a:lnTo>
                    <a:pt x="0" y="183641"/>
                  </a:lnTo>
                  <a:lnTo>
                    <a:pt x="6529" y="232364"/>
                  </a:lnTo>
                  <a:lnTo>
                    <a:pt x="24973" y="276205"/>
                  </a:lnTo>
                  <a:lnTo>
                    <a:pt x="53620" y="313391"/>
                  </a:lnTo>
                  <a:lnTo>
                    <a:pt x="90757" y="342149"/>
                  </a:lnTo>
                  <a:lnTo>
                    <a:pt x="134668" y="360704"/>
                  </a:lnTo>
                  <a:lnTo>
                    <a:pt x="183642" y="367283"/>
                  </a:lnTo>
                  <a:lnTo>
                    <a:pt x="232364" y="360704"/>
                  </a:lnTo>
                  <a:lnTo>
                    <a:pt x="276205" y="342149"/>
                  </a:lnTo>
                  <a:lnTo>
                    <a:pt x="313391" y="313391"/>
                  </a:lnTo>
                  <a:lnTo>
                    <a:pt x="337174" y="282638"/>
                  </a:lnTo>
                  <a:lnTo>
                    <a:pt x="133426" y="282638"/>
                  </a:lnTo>
                  <a:lnTo>
                    <a:pt x="129844" y="279768"/>
                  </a:lnTo>
                  <a:lnTo>
                    <a:pt x="129844" y="240309"/>
                  </a:lnTo>
                  <a:lnTo>
                    <a:pt x="133426" y="236727"/>
                  </a:lnTo>
                  <a:lnTo>
                    <a:pt x="87515" y="236727"/>
                  </a:lnTo>
                  <a:lnTo>
                    <a:pt x="83934" y="233857"/>
                  </a:lnTo>
                  <a:lnTo>
                    <a:pt x="83934" y="194398"/>
                  </a:lnTo>
                  <a:lnTo>
                    <a:pt x="87515" y="190817"/>
                  </a:lnTo>
                  <a:lnTo>
                    <a:pt x="98996" y="190817"/>
                  </a:lnTo>
                  <a:lnTo>
                    <a:pt x="98996" y="144906"/>
                  </a:lnTo>
                  <a:lnTo>
                    <a:pt x="87515" y="144906"/>
                  </a:lnTo>
                  <a:lnTo>
                    <a:pt x="83934" y="142036"/>
                  </a:lnTo>
                  <a:lnTo>
                    <a:pt x="83934" y="102577"/>
                  </a:lnTo>
                  <a:lnTo>
                    <a:pt x="87515" y="98996"/>
                  </a:lnTo>
                  <a:lnTo>
                    <a:pt x="345630" y="98996"/>
                  </a:lnTo>
                  <a:lnTo>
                    <a:pt x="342149" y="90757"/>
                  </a:lnTo>
                  <a:lnTo>
                    <a:pt x="313391" y="53620"/>
                  </a:lnTo>
                  <a:lnTo>
                    <a:pt x="276205" y="24973"/>
                  </a:lnTo>
                  <a:lnTo>
                    <a:pt x="232364" y="6529"/>
                  </a:lnTo>
                  <a:lnTo>
                    <a:pt x="183642" y="0"/>
                  </a:lnTo>
                  <a:close/>
                </a:path>
                <a:path w="367665" h="367665">
                  <a:moveTo>
                    <a:pt x="221665" y="267576"/>
                  </a:moveTo>
                  <a:lnTo>
                    <a:pt x="175755" y="267576"/>
                  </a:lnTo>
                  <a:lnTo>
                    <a:pt x="175755" y="279768"/>
                  </a:lnTo>
                  <a:lnTo>
                    <a:pt x="172161" y="282638"/>
                  </a:lnTo>
                  <a:lnTo>
                    <a:pt x="225247" y="282638"/>
                  </a:lnTo>
                  <a:lnTo>
                    <a:pt x="221665" y="279768"/>
                  </a:lnTo>
                  <a:lnTo>
                    <a:pt x="221665" y="267576"/>
                  </a:lnTo>
                  <a:close/>
                </a:path>
                <a:path w="367665" h="367665">
                  <a:moveTo>
                    <a:pt x="345630" y="98996"/>
                  </a:moveTo>
                  <a:lnTo>
                    <a:pt x="218071" y="98996"/>
                  </a:lnTo>
                  <a:lnTo>
                    <a:pt x="221665" y="102577"/>
                  </a:lnTo>
                  <a:lnTo>
                    <a:pt x="221665" y="142036"/>
                  </a:lnTo>
                  <a:lnTo>
                    <a:pt x="218071" y="144906"/>
                  </a:lnTo>
                  <a:lnTo>
                    <a:pt x="263982" y="144906"/>
                  </a:lnTo>
                  <a:lnTo>
                    <a:pt x="267576" y="148488"/>
                  </a:lnTo>
                  <a:lnTo>
                    <a:pt x="267576" y="187947"/>
                  </a:lnTo>
                  <a:lnTo>
                    <a:pt x="263982" y="190817"/>
                  </a:lnTo>
                  <a:lnTo>
                    <a:pt x="252501" y="190817"/>
                  </a:lnTo>
                  <a:lnTo>
                    <a:pt x="252501" y="236727"/>
                  </a:lnTo>
                  <a:lnTo>
                    <a:pt x="263982" y="236727"/>
                  </a:lnTo>
                  <a:lnTo>
                    <a:pt x="267576" y="240309"/>
                  </a:lnTo>
                  <a:lnTo>
                    <a:pt x="267576" y="279768"/>
                  </a:lnTo>
                  <a:lnTo>
                    <a:pt x="263982" y="282638"/>
                  </a:lnTo>
                  <a:lnTo>
                    <a:pt x="337174" y="282638"/>
                  </a:lnTo>
                  <a:lnTo>
                    <a:pt x="342149" y="276205"/>
                  </a:lnTo>
                  <a:lnTo>
                    <a:pt x="360704" y="232364"/>
                  </a:lnTo>
                  <a:lnTo>
                    <a:pt x="367284" y="183641"/>
                  </a:lnTo>
                  <a:lnTo>
                    <a:pt x="360704" y="134668"/>
                  </a:lnTo>
                  <a:lnTo>
                    <a:pt x="345630" y="98996"/>
                  </a:lnTo>
                  <a:close/>
                </a:path>
                <a:path w="367665" h="367665">
                  <a:moveTo>
                    <a:pt x="160680" y="252501"/>
                  </a:moveTo>
                  <a:lnTo>
                    <a:pt x="144907" y="252501"/>
                  </a:lnTo>
                  <a:lnTo>
                    <a:pt x="144907" y="267576"/>
                  </a:lnTo>
                  <a:lnTo>
                    <a:pt x="160680" y="267576"/>
                  </a:lnTo>
                  <a:lnTo>
                    <a:pt x="160680" y="252501"/>
                  </a:lnTo>
                  <a:close/>
                </a:path>
                <a:path w="367665" h="367665">
                  <a:moveTo>
                    <a:pt x="252501" y="252501"/>
                  </a:moveTo>
                  <a:lnTo>
                    <a:pt x="236728" y="252501"/>
                  </a:lnTo>
                  <a:lnTo>
                    <a:pt x="236728" y="267576"/>
                  </a:lnTo>
                  <a:lnTo>
                    <a:pt x="252501" y="267576"/>
                  </a:lnTo>
                  <a:lnTo>
                    <a:pt x="252501" y="252501"/>
                  </a:lnTo>
                  <a:close/>
                </a:path>
                <a:path w="367665" h="367665">
                  <a:moveTo>
                    <a:pt x="225247" y="236727"/>
                  </a:moveTo>
                  <a:lnTo>
                    <a:pt x="172161" y="236727"/>
                  </a:lnTo>
                  <a:lnTo>
                    <a:pt x="175755" y="240309"/>
                  </a:lnTo>
                  <a:lnTo>
                    <a:pt x="175755" y="252501"/>
                  </a:lnTo>
                  <a:lnTo>
                    <a:pt x="221665" y="252501"/>
                  </a:lnTo>
                  <a:lnTo>
                    <a:pt x="221665" y="240309"/>
                  </a:lnTo>
                  <a:lnTo>
                    <a:pt x="225247" y="236727"/>
                  </a:lnTo>
                  <a:close/>
                </a:path>
                <a:path w="367665" h="367665">
                  <a:moveTo>
                    <a:pt x="144907" y="221665"/>
                  </a:moveTo>
                  <a:lnTo>
                    <a:pt x="129844" y="221665"/>
                  </a:lnTo>
                  <a:lnTo>
                    <a:pt x="129844" y="233857"/>
                  </a:lnTo>
                  <a:lnTo>
                    <a:pt x="126250" y="236727"/>
                  </a:lnTo>
                  <a:lnTo>
                    <a:pt x="144907" y="236727"/>
                  </a:lnTo>
                  <a:lnTo>
                    <a:pt x="144907" y="221665"/>
                  </a:lnTo>
                  <a:close/>
                </a:path>
                <a:path w="367665" h="367665">
                  <a:moveTo>
                    <a:pt x="175755" y="221665"/>
                  </a:moveTo>
                  <a:lnTo>
                    <a:pt x="160680" y="221665"/>
                  </a:lnTo>
                  <a:lnTo>
                    <a:pt x="160680" y="236727"/>
                  </a:lnTo>
                  <a:lnTo>
                    <a:pt x="179336" y="236727"/>
                  </a:lnTo>
                  <a:lnTo>
                    <a:pt x="175755" y="233857"/>
                  </a:lnTo>
                  <a:lnTo>
                    <a:pt x="175755" y="221665"/>
                  </a:lnTo>
                  <a:close/>
                </a:path>
                <a:path w="367665" h="367665">
                  <a:moveTo>
                    <a:pt x="236728" y="190817"/>
                  </a:moveTo>
                  <a:lnTo>
                    <a:pt x="218071" y="190817"/>
                  </a:lnTo>
                  <a:lnTo>
                    <a:pt x="221665" y="194398"/>
                  </a:lnTo>
                  <a:lnTo>
                    <a:pt x="221665" y="233857"/>
                  </a:lnTo>
                  <a:lnTo>
                    <a:pt x="218071" y="236727"/>
                  </a:lnTo>
                  <a:lnTo>
                    <a:pt x="236728" y="236727"/>
                  </a:lnTo>
                  <a:lnTo>
                    <a:pt x="236728" y="190817"/>
                  </a:lnTo>
                  <a:close/>
                </a:path>
                <a:path w="367665" h="367665">
                  <a:moveTo>
                    <a:pt x="114769" y="206590"/>
                  </a:moveTo>
                  <a:lnTo>
                    <a:pt x="98996" y="206590"/>
                  </a:lnTo>
                  <a:lnTo>
                    <a:pt x="98996" y="221665"/>
                  </a:lnTo>
                  <a:lnTo>
                    <a:pt x="114769" y="221665"/>
                  </a:lnTo>
                  <a:lnTo>
                    <a:pt x="114769" y="206590"/>
                  </a:lnTo>
                  <a:close/>
                </a:path>
                <a:path w="367665" h="367665">
                  <a:moveTo>
                    <a:pt x="206590" y="206590"/>
                  </a:moveTo>
                  <a:lnTo>
                    <a:pt x="190817" y="206590"/>
                  </a:lnTo>
                  <a:lnTo>
                    <a:pt x="190817" y="221665"/>
                  </a:lnTo>
                  <a:lnTo>
                    <a:pt x="206590" y="221665"/>
                  </a:lnTo>
                  <a:lnTo>
                    <a:pt x="206590" y="206590"/>
                  </a:lnTo>
                  <a:close/>
                </a:path>
                <a:path w="367665" h="367665">
                  <a:moveTo>
                    <a:pt x="179336" y="190817"/>
                  </a:moveTo>
                  <a:lnTo>
                    <a:pt x="126250" y="190817"/>
                  </a:lnTo>
                  <a:lnTo>
                    <a:pt x="129844" y="194398"/>
                  </a:lnTo>
                  <a:lnTo>
                    <a:pt x="129844" y="206590"/>
                  </a:lnTo>
                  <a:lnTo>
                    <a:pt x="175755" y="206590"/>
                  </a:lnTo>
                  <a:lnTo>
                    <a:pt x="175755" y="194398"/>
                  </a:lnTo>
                  <a:lnTo>
                    <a:pt x="179336" y="190817"/>
                  </a:lnTo>
                  <a:close/>
                </a:path>
                <a:path w="367665" h="367665">
                  <a:moveTo>
                    <a:pt x="190817" y="144906"/>
                  </a:moveTo>
                  <a:lnTo>
                    <a:pt x="114769" y="144906"/>
                  </a:lnTo>
                  <a:lnTo>
                    <a:pt x="114769" y="190817"/>
                  </a:lnTo>
                  <a:lnTo>
                    <a:pt x="190817" y="190817"/>
                  </a:lnTo>
                  <a:lnTo>
                    <a:pt x="190817" y="144906"/>
                  </a:lnTo>
                  <a:close/>
                </a:path>
                <a:path w="367665" h="367665">
                  <a:moveTo>
                    <a:pt x="221665" y="175755"/>
                  </a:moveTo>
                  <a:lnTo>
                    <a:pt x="206590" y="175755"/>
                  </a:lnTo>
                  <a:lnTo>
                    <a:pt x="206590" y="190817"/>
                  </a:lnTo>
                  <a:lnTo>
                    <a:pt x="225247" y="190817"/>
                  </a:lnTo>
                  <a:lnTo>
                    <a:pt x="221665" y="187947"/>
                  </a:lnTo>
                  <a:lnTo>
                    <a:pt x="221665" y="175755"/>
                  </a:lnTo>
                  <a:close/>
                </a:path>
                <a:path w="367665" h="367665">
                  <a:moveTo>
                    <a:pt x="252501" y="160680"/>
                  </a:moveTo>
                  <a:lnTo>
                    <a:pt x="236728" y="160680"/>
                  </a:lnTo>
                  <a:lnTo>
                    <a:pt x="236728" y="175755"/>
                  </a:lnTo>
                  <a:lnTo>
                    <a:pt x="252501" y="175755"/>
                  </a:lnTo>
                  <a:lnTo>
                    <a:pt x="252501" y="160680"/>
                  </a:lnTo>
                  <a:close/>
                </a:path>
                <a:path w="367665" h="367665">
                  <a:moveTo>
                    <a:pt x="225247" y="144906"/>
                  </a:moveTo>
                  <a:lnTo>
                    <a:pt x="206590" y="144906"/>
                  </a:lnTo>
                  <a:lnTo>
                    <a:pt x="206590" y="160680"/>
                  </a:lnTo>
                  <a:lnTo>
                    <a:pt x="221665" y="160680"/>
                  </a:lnTo>
                  <a:lnTo>
                    <a:pt x="221665" y="148488"/>
                  </a:lnTo>
                  <a:lnTo>
                    <a:pt x="225247" y="144906"/>
                  </a:lnTo>
                  <a:close/>
                </a:path>
                <a:path w="367665" h="367665">
                  <a:moveTo>
                    <a:pt x="175755" y="129844"/>
                  </a:moveTo>
                  <a:lnTo>
                    <a:pt x="129844" y="129844"/>
                  </a:lnTo>
                  <a:lnTo>
                    <a:pt x="129844" y="142036"/>
                  </a:lnTo>
                  <a:lnTo>
                    <a:pt x="126250" y="144906"/>
                  </a:lnTo>
                  <a:lnTo>
                    <a:pt x="179336" y="144906"/>
                  </a:lnTo>
                  <a:lnTo>
                    <a:pt x="175755" y="142036"/>
                  </a:lnTo>
                  <a:lnTo>
                    <a:pt x="175755" y="129844"/>
                  </a:lnTo>
                  <a:close/>
                </a:path>
                <a:path w="367665" h="367665">
                  <a:moveTo>
                    <a:pt x="114769" y="114769"/>
                  </a:moveTo>
                  <a:lnTo>
                    <a:pt x="98996" y="114769"/>
                  </a:lnTo>
                  <a:lnTo>
                    <a:pt x="98996" y="129844"/>
                  </a:lnTo>
                  <a:lnTo>
                    <a:pt x="114769" y="129844"/>
                  </a:lnTo>
                  <a:lnTo>
                    <a:pt x="114769" y="114769"/>
                  </a:lnTo>
                  <a:close/>
                </a:path>
                <a:path w="367665" h="367665">
                  <a:moveTo>
                    <a:pt x="206590" y="114769"/>
                  </a:moveTo>
                  <a:lnTo>
                    <a:pt x="190817" y="114769"/>
                  </a:lnTo>
                  <a:lnTo>
                    <a:pt x="190817" y="129844"/>
                  </a:lnTo>
                  <a:lnTo>
                    <a:pt x="206590" y="129844"/>
                  </a:lnTo>
                  <a:lnTo>
                    <a:pt x="206590" y="114769"/>
                  </a:lnTo>
                  <a:close/>
                </a:path>
                <a:path w="367665" h="367665">
                  <a:moveTo>
                    <a:pt x="179336" y="98996"/>
                  </a:moveTo>
                  <a:lnTo>
                    <a:pt x="126250" y="98996"/>
                  </a:lnTo>
                  <a:lnTo>
                    <a:pt x="129844" y="102577"/>
                  </a:lnTo>
                  <a:lnTo>
                    <a:pt x="129844" y="114769"/>
                  </a:lnTo>
                  <a:lnTo>
                    <a:pt x="175755" y="114769"/>
                  </a:lnTo>
                  <a:lnTo>
                    <a:pt x="175755" y="102577"/>
                  </a:lnTo>
                  <a:lnTo>
                    <a:pt x="179336" y="98996"/>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9" name="object 67">
              <a:extLst>
                <a:ext uri="{FF2B5EF4-FFF2-40B4-BE49-F238E27FC236}">
                  <a16:creationId xmlns:a16="http://schemas.microsoft.com/office/drawing/2014/main" id="{9B618DF4-1BD8-4367-AC6A-FC5D2C976264}"/>
                </a:ext>
              </a:extLst>
            </p:cNvPr>
            <p:cNvSpPr txBox="1"/>
            <p:nvPr/>
          </p:nvSpPr>
          <p:spPr>
            <a:xfrm>
              <a:off x="7677002" y="1402668"/>
              <a:ext cx="9609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22,5 %</a:t>
              </a:r>
            </a:p>
          </p:txBody>
        </p:sp>
        <p:sp>
          <p:nvSpPr>
            <p:cNvPr id="80" name="object 69">
              <a:extLst>
                <a:ext uri="{FF2B5EF4-FFF2-40B4-BE49-F238E27FC236}">
                  <a16:creationId xmlns:a16="http://schemas.microsoft.com/office/drawing/2014/main" id="{E3631E0D-4866-4F52-9E3B-A364333318EE}"/>
                </a:ext>
              </a:extLst>
            </p:cNvPr>
            <p:cNvSpPr txBox="1"/>
            <p:nvPr/>
          </p:nvSpPr>
          <p:spPr>
            <a:xfrm>
              <a:off x="7681743" y="1778612"/>
              <a:ext cx="788512"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1935 </a:t>
              </a:r>
              <a:endParaRPr kumimoji="0"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6" name="object 5">
            <a:extLst>
              <a:ext uri="{FF2B5EF4-FFF2-40B4-BE49-F238E27FC236}">
                <a16:creationId xmlns:a16="http://schemas.microsoft.com/office/drawing/2014/main" id="{721DD25F-9003-4622-B099-0B6402110C04}"/>
              </a:ext>
            </a:extLst>
          </p:cNvPr>
          <p:cNvSpPr txBox="1"/>
          <p:nvPr/>
        </p:nvSpPr>
        <p:spPr>
          <a:xfrm>
            <a:off x="8954702" y="4838814"/>
            <a:ext cx="3330100"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Land, property, water tax benefits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8" name="object 5">
            <a:extLst>
              <a:ext uri="{FF2B5EF4-FFF2-40B4-BE49-F238E27FC236}">
                <a16:creationId xmlns:a16="http://schemas.microsoft.com/office/drawing/2014/main" id="{BE06DFCA-3A14-4A9F-997E-9D26D6665CD8}"/>
              </a:ext>
            </a:extLst>
          </p:cNvPr>
          <p:cNvSpPr txBox="1"/>
          <p:nvPr/>
        </p:nvSpPr>
        <p:spPr>
          <a:xfrm>
            <a:off x="6582927" y="2114031"/>
            <a:ext cx="2511163"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New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96" name="Скругленный прямоугольник 873">
            <a:extLst>
              <a:ext uri="{FF2B5EF4-FFF2-40B4-BE49-F238E27FC236}">
                <a16:creationId xmlns:a16="http://schemas.microsoft.com/office/drawing/2014/main" id="{38E08432-B0D2-42E6-8562-A1BD187F8810}"/>
              </a:ext>
            </a:extLst>
          </p:cNvPr>
          <p:cNvSpPr/>
          <p:nvPr/>
        </p:nvSpPr>
        <p:spPr>
          <a:xfrm>
            <a:off x="6982182" y="2788441"/>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7" name="Рисунок 296">
            <a:extLst>
              <a:ext uri="{FF2B5EF4-FFF2-40B4-BE49-F238E27FC236}">
                <a16:creationId xmlns:a16="http://schemas.microsoft.com/office/drawing/2014/main" id="{A4AF5F47-0097-45DD-B2EF-F0E4B0075B77}"/>
              </a:ext>
            </a:extLst>
          </p:cNvPr>
          <p:cNvPicPr>
            <a:picLocks noChangeAspect="1"/>
          </p:cNvPicPr>
          <p:nvPr/>
        </p:nvPicPr>
        <p:blipFill>
          <a:blip r:embed="rId12"/>
          <a:stretch>
            <a:fillRect/>
          </a:stretch>
        </p:blipFill>
        <p:spPr>
          <a:xfrm>
            <a:off x="7114630" y="3021904"/>
            <a:ext cx="204647" cy="204647"/>
          </a:xfrm>
          <a:prstGeom prst="rect">
            <a:avLst/>
          </a:prstGeom>
        </p:spPr>
      </p:pic>
      <p:sp>
        <p:nvSpPr>
          <p:cNvPr id="298" name="TextBox 297">
            <a:extLst>
              <a:ext uri="{FF2B5EF4-FFF2-40B4-BE49-F238E27FC236}">
                <a16:creationId xmlns:a16="http://schemas.microsoft.com/office/drawing/2014/main" id="{95A9C018-2466-4779-8E15-069DA1BD20D6}"/>
              </a:ext>
            </a:extLst>
          </p:cNvPr>
          <p:cNvSpPr txBox="1"/>
          <p:nvPr/>
        </p:nvSpPr>
        <p:spPr>
          <a:xfrm>
            <a:off x="7286573" y="2884326"/>
            <a:ext cx="620942"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b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9" name="Рисунок 298">
            <a:extLst>
              <a:ext uri="{FF2B5EF4-FFF2-40B4-BE49-F238E27FC236}">
                <a16:creationId xmlns:a16="http://schemas.microsoft.com/office/drawing/2014/main" id="{59B94C32-91A9-4D48-B053-AD48BDEA4973}"/>
              </a:ext>
            </a:extLst>
          </p:cNvPr>
          <p:cNvPicPr>
            <a:picLocks noChangeAspect="1"/>
          </p:cNvPicPr>
          <p:nvPr/>
        </p:nvPicPr>
        <p:blipFill>
          <a:blip r:embed="rId13"/>
          <a:stretch>
            <a:fillRect/>
          </a:stretch>
        </p:blipFill>
        <p:spPr>
          <a:xfrm>
            <a:off x="7840766" y="2933722"/>
            <a:ext cx="405686" cy="324403"/>
          </a:xfrm>
          <a:prstGeom prst="rect">
            <a:avLst/>
          </a:prstGeom>
        </p:spPr>
      </p:pic>
      <p:sp>
        <p:nvSpPr>
          <p:cNvPr id="300" name="object 5">
            <a:extLst>
              <a:ext uri="{FF2B5EF4-FFF2-40B4-BE49-F238E27FC236}">
                <a16:creationId xmlns:a16="http://schemas.microsoft.com/office/drawing/2014/main" id="{39799CDE-4E3F-4013-B406-FCCDE7F81EC0}"/>
              </a:ext>
            </a:extLst>
          </p:cNvPr>
          <p:cNvSpPr txBox="1"/>
          <p:nvPr/>
        </p:nvSpPr>
        <p:spPr>
          <a:xfrm>
            <a:off x="7165332" y="2511841"/>
            <a:ext cx="1436955"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Textile industry</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6" name="TextBox 315">
            <a:extLst>
              <a:ext uri="{FF2B5EF4-FFF2-40B4-BE49-F238E27FC236}">
                <a16:creationId xmlns:a16="http://schemas.microsoft.com/office/drawing/2014/main" id="{70E1051B-706F-4FEC-8D25-51E238106751}"/>
              </a:ext>
            </a:extLst>
          </p:cNvPr>
          <p:cNvSpPr txBox="1"/>
          <p:nvPr/>
        </p:nvSpPr>
        <p:spPr>
          <a:xfrm>
            <a:off x="8197726" y="2988357"/>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prstClr val="black"/>
                </a:solidFill>
                <a:latin typeface="Times New Roman" panose="02020603050405020304" pitchFamily="18" charset="0"/>
                <a:cs typeface="Times New Roman" panose="02020603050405020304" pitchFamily="18" charset="0"/>
              </a:rPr>
              <a:t>$</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47,0</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5">
            <a:extLst>
              <a:ext uri="{FF2B5EF4-FFF2-40B4-BE49-F238E27FC236}">
                <a16:creationId xmlns:a16="http://schemas.microsoft.com/office/drawing/2014/main" id="{C2A877C5-F78C-41FB-954A-36FBB996853D}"/>
              </a:ext>
            </a:extLst>
          </p:cNvPr>
          <p:cNvSpPr txBox="1"/>
          <p:nvPr/>
        </p:nvSpPr>
        <p:spPr>
          <a:xfrm>
            <a:off x="7216953" y="3579834"/>
            <a:ext cx="1666940"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Construction industry</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1">
            <a:extLst>
              <a:ext uri="{FF2B5EF4-FFF2-40B4-BE49-F238E27FC236}">
                <a16:creationId xmlns:a16="http://schemas.microsoft.com/office/drawing/2014/main" id="{8E7441EC-6FEB-438A-A4E3-F99D94182F30}"/>
              </a:ext>
            </a:extLst>
          </p:cNvPr>
          <p:cNvSpPr/>
          <p:nvPr/>
        </p:nvSpPr>
        <p:spPr>
          <a:xfrm>
            <a:off x="200740" y="2218121"/>
            <a:ext cx="1222041" cy="417457"/>
          </a:xfrm>
          <a:prstGeom prst="rect">
            <a:avLst/>
          </a:prstGeom>
          <a:noFill/>
          <a:ln w="9525" cap="flat" cmpd="sng" algn="ctr">
            <a:solidFill>
              <a:srgbClr val="5E90A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err="1">
                <a:ln>
                  <a:noFill/>
                </a:ln>
                <a:solidFill>
                  <a:srgbClr val="00425F"/>
                </a:solidFill>
                <a:effectLst/>
                <a:uLnTx/>
                <a:uFillTx/>
                <a:latin typeface="Times New Roman" panose="02020603050405020304" pitchFamily="18" charset="0"/>
                <a:ea typeface="+mn-ea"/>
                <a:cs typeface="Times New Roman" panose="02020603050405020304" pitchFamily="18" charset="0"/>
              </a:rPr>
              <a:t>Kashkadarya</a:t>
            </a:r>
            <a:r>
              <a:rPr kumimoji="0" lang="en-US"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 Region</a:t>
            </a:r>
          </a:p>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err="1">
                <a:ln>
                  <a:noFill/>
                </a:ln>
                <a:solidFill>
                  <a:srgbClr val="00425F"/>
                </a:solidFill>
                <a:effectLst/>
                <a:uLnTx/>
                <a:uFillTx/>
                <a:latin typeface="Times New Roman" panose="02020603050405020304" pitchFamily="18" charset="0"/>
                <a:ea typeface="+mn-ea"/>
                <a:cs typeface="Times New Roman" panose="02020603050405020304" pitchFamily="18" charset="0"/>
              </a:rPr>
              <a:t>Kukdala</a:t>
            </a:r>
            <a:r>
              <a:rPr kumimoji="0" lang="en-US"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 District</a:t>
            </a:r>
            <a:endParaRPr kumimoji="0" lang="ru-RU"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endParaRPr>
          </a:p>
        </p:txBody>
      </p:sp>
      <p:sp>
        <p:nvSpPr>
          <p:cNvPr id="148" name="object 13">
            <a:extLst>
              <a:ext uri="{FF2B5EF4-FFF2-40B4-BE49-F238E27FC236}">
                <a16:creationId xmlns:a16="http://schemas.microsoft.com/office/drawing/2014/main" id="{5690CABC-1844-440E-BCBD-014FA5B8DC75}"/>
              </a:ext>
            </a:extLst>
          </p:cNvPr>
          <p:cNvSpPr txBox="1"/>
          <p:nvPr/>
        </p:nvSpPr>
        <p:spPr>
          <a:xfrm>
            <a:off x="6550913" y="817721"/>
            <a:ext cx="4211642" cy="227626"/>
          </a:xfrm>
          <a:prstGeom prst="rect">
            <a:avLst/>
          </a:prstGeom>
        </p:spPr>
        <p:txBody>
          <a:bodyPr vert="horz" wrap="square" lIns="0" tIns="12065" rIns="0" bIns="0" rtlCol="0">
            <a:spAutoFit/>
          </a:bodyPr>
          <a:lstStyle/>
          <a:p>
            <a:pPr marL="12700" marR="7620" lvl="0" indent="0" algn="just" defTabSz="914400" rtl="0" eaLnBrk="1" fontAlgn="auto" latinLnBrk="0" hangingPunct="1">
              <a:lnSpc>
                <a:spcPct val="100000"/>
              </a:lnSpc>
              <a:spcBef>
                <a:spcPts val="195"/>
              </a:spcBef>
              <a:spcAft>
                <a:spcPts val="0"/>
              </a:spcAft>
              <a:buClrTx/>
              <a:buSzTx/>
              <a:buFontTx/>
              <a:buNone/>
              <a:tabLst>
                <a:tab pos="184785" algn="l"/>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Indicators of Proposed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49" name="object 6">
            <a:extLst>
              <a:ext uri="{FF2B5EF4-FFF2-40B4-BE49-F238E27FC236}">
                <a16:creationId xmlns:a16="http://schemas.microsoft.com/office/drawing/2014/main" id="{31B5523B-454B-4531-AE9C-AC83BFC75493}"/>
              </a:ext>
            </a:extLst>
          </p:cNvPr>
          <p:cNvSpPr txBox="1"/>
          <p:nvPr/>
        </p:nvSpPr>
        <p:spPr>
          <a:xfrm>
            <a:off x="162094" y="5384734"/>
            <a:ext cx="6142324" cy="1294585"/>
          </a:xfrm>
          <a:prstGeom prst="rect">
            <a:avLst/>
          </a:prstGeom>
        </p:spPr>
        <p:txBody>
          <a:bodyPr vert="horz" wrap="square" lIns="0" tIns="12065" rIns="0" bIns="0" rtlCol="0">
            <a:spAutoFit/>
          </a:bodyPr>
          <a:lstStyle/>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Examples of Investment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84150" marR="0" lvl="0" indent="-171450" algn="just" defTabSz="914400" rtl="0" eaLnBrk="1" fontAlgn="auto" latinLnBrk="0" hangingPunct="1">
              <a:lnSpc>
                <a:spcPct val="100000"/>
              </a:lnSpc>
              <a:spcBef>
                <a:spcPts val="195"/>
              </a:spcBef>
              <a:spcAft>
                <a:spcPts val="0"/>
              </a:spcAft>
              <a:buClrTx/>
              <a:buSzTx/>
              <a:buFont typeface="Wingdings" panose="05000000000000000000" pitchFamily="2" charset="2"/>
              <a:buChar char="ü"/>
              <a:tabLst/>
              <a:defRPr/>
            </a:pPr>
            <a: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Park branch</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 building with an area of 5,072 square meters, MAAB Innovation and other companies have established operations, providing education and training for local youth in the fields of information technology and innovation.</a:t>
            </a:r>
          </a:p>
          <a:p>
            <a:pPr marL="184150" marR="0" lvl="0" indent="-171450" algn="just" defTabSz="914400" rtl="0" eaLnBrk="1" fontAlgn="auto" latinLnBrk="0" hangingPunct="1">
              <a:lnSpc>
                <a:spcPct val="100000"/>
              </a:lnSpc>
              <a:spcBef>
                <a:spcPts val="195"/>
              </a:spcBef>
              <a:spcAft>
                <a:spcPts val="0"/>
              </a:spcAft>
              <a:buClrTx/>
              <a:buSzTx/>
              <a:buFont typeface="Wingdings" panose="05000000000000000000" pitchFamily="2" charset="2"/>
              <a:buChar char="ü"/>
              <a:tabLst/>
              <a:defRPr/>
            </a:pPr>
            <a: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Development of Organic Farming</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Opportunities are being created to expand the production of organic products in line with the introduction of advanced technologies and the goals of developing agriculture in the region.</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0" name="Скругленный прямоугольник 873">
            <a:extLst>
              <a:ext uri="{FF2B5EF4-FFF2-40B4-BE49-F238E27FC236}">
                <a16:creationId xmlns:a16="http://schemas.microsoft.com/office/drawing/2014/main" id="{02F71182-00C8-432F-820D-4B374F0379B0}"/>
              </a:ext>
            </a:extLst>
          </p:cNvPr>
          <p:cNvSpPr/>
          <p:nvPr/>
        </p:nvSpPr>
        <p:spPr>
          <a:xfrm>
            <a:off x="7006363" y="3871457"/>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1" name="Рисунок 150">
            <a:extLst>
              <a:ext uri="{FF2B5EF4-FFF2-40B4-BE49-F238E27FC236}">
                <a16:creationId xmlns:a16="http://schemas.microsoft.com/office/drawing/2014/main" id="{8DE81C58-B761-4B01-A0A5-3CD38AB96D80}"/>
              </a:ext>
            </a:extLst>
          </p:cNvPr>
          <p:cNvPicPr>
            <a:picLocks noChangeAspect="1"/>
          </p:cNvPicPr>
          <p:nvPr/>
        </p:nvPicPr>
        <p:blipFill>
          <a:blip r:embed="rId12"/>
          <a:stretch>
            <a:fillRect/>
          </a:stretch>
        </p:blipFill>
        <p:spPr>
          <a:xfrm>
            <a:off x="7155120" y="4112494"/>
            <a:ext cx="204647" cy="204647"/>
          </a:xfrm>
          <a:prstGeom prst="rect">
            <a:avLst/>
          </a:prstGeom>
        </p:spPr>
      </p:pic>
      <p:sp>
        <p:nvSpPr>
          <p:cNvPr id="152" name="TextBox 151">
            <a:extLst>
              <a:ext uri="{FF2B5EF4-FFF2-40B4-BE49-F238E27FC236}">
                <a16:creationId xmlns:a16="http://schemas.microsoft.com/office/drawing/2014/main" id="{4BF92A99-5D40-4057-973D-96FF3D215643}"/>
              </a:ext>
            </a:extLst>
          </p:cNvPr>
          <p:cNvSpPr txBox="1"/>
          <p:nvPr/>
        </p:nvSpPr>
        <p:spPr>
          <a:xfrm>
            <a:off x="7324401" y="3979118"/>
            <a:ext cx="620942"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b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3" name="Рисунок 152">
            <a:extLst>
              <a:ext uri="{FF2B5EF4-FFF2-40B4-BE49-F238E27FC236}">
                <a16:creationId xmlns:a16="http://schemas.microsoft.com/office/drawing/2014/main" id="{5EF7C879-BA6B-49AC-B22B-188F6A2FF833}"/>
              </a:ext>
            </a:extLst>
          </p:cNvPr>
          <p:cNvPicPr>
            <a:picLocks noChangeAspect="1"/>
          </p:cNvPicPr>
          <p:nvPr/>
        </p:nvPicPr>
        <p:blipFill>
          <a:blip r:embed="rId13"/>
          <a:stretch>
            <a:fillRect/>
          </a:stretch>
        </p:blipFill>
        <p:spPr>
          <a:xfrm>
            <a:off x="7881256" y="4024312"/>
            <a:ext cx="405686" cy="324403"/>
          </a:xfrm>
          <a:prstGeom prst="rect">
            <a:avLst/>
          </a:prstGeom>
        </p:spPr>
      </p:pic>
      <p:sp>
        <p:nvSpPr>
          <p:cNvPr id="154" name="TextBox 153">
            <a:extLst>
              <a:ext uri="{FF2B5EF4-FFF2-40B4-BE49-F238E27FC236}">
                <a16:creationId xmlns:a16="http://schemas.microsoft.com/office/drawing/2014/main" id="{63157E1E-2253-4F6D-AF63-AC98783C4139}"/>
              </a:ext>
            </a:extLst>
          </p:cNvPr>
          <p:cNvSpPr txBox="1"/>
          <p:nvPr/>
        </p:nvSpPr>
        <p:spPr>
          <a:xfrm>
            <a:off x="8197726" y="4086517"/>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55,0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Скругленный прямоугольник 873">
            <a:extLst>
              <a:ext uri="{FF2B5EF4-FFF2-40B4-BE49-F238E27FC236}">
                <a16:creationId xmlns:a16="http://schemas.microsoft.com/office/drawing/2014/main" id="{F046E16A-346B-4BB0-AAB2-7BB12A5399E7}"/>
              </a:ext>
            </a:extLst>
          </p:cNvPr>
          <p:cNvSpPr/>
          <p:nvPr/>
        </p:nvSpPr>
        <p:spPr>
          <a:xfrm>
            <a:off x="9603172" y="2798078"/>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6" name="Рисунок 155">
            <a:extLst>
              <a:ext uri="{FF2B5EF4-FFF2-40B4-BE49-F238E27FC236}">
                <a16:creationId xmlns:a16="http://schemas.microsoft.com/office/drawing/2014/main" id="{40863B65-EBEF-4E17-BA23-5072905887D8}"/>
              </a:ext>
            </a:extLst>
          </p:cNvPr>
          <p:cNvPicPr>
            <a:picLocks noChangeAspect="1"/>
          </p:cNvPicPr>
          <p:nvPr/>
        </p:nvPicPr>
        <p:blipFill>
          <a:blip r:embed="rId12"/>
          <a:stretch>
            <a:fillRect/>
          </a:stretch>
        </p:blipFill>
        <p:spPr>
          <a:xfrm>
            <a:off x="9735620" y="3031541"/>
            <a:ext cx="204647" cy="204647"/>
          </a:xfrm>
          <a:prstGeom prst="rect">
            <a:avLst/>
          </a:prstGeom>
        </p:spPr>
      </p:pic>
      <p:pic>
        <p:nvPicPr>
          <p:cNvPr id="158" name="Рисунок 157">
            <a:extLst>
              <a:ext uri="{FF2B5EF4-FFF2-40B4-BE49-F238E27FC236}">
                <a16:creationId xmlns:a16="http://schemas.microsoft.com/office/drawing/2014/main" id="{8B66DC03-5A8D-4626-AE32-B4ED5EB330B4}"/>
              </a:ext>
            </a:extLst>
          </p:cNvPr>
          <p:cNvPicPr>
            <a:picLocks noChangeAspect="1"/>
          </p:cNvPicPr>
          <p:nvPr/>
        </p:nvPicPr>
        <p:blipFill>
          <a:blip r:embed="rId13"/>
          <a:stretch>
            <a:fillRect/>
          </a:stretch>
        </p:blipFill>
        <p:spPr>
          <a:xfrm>
            <a:off x="10461756" y="2943359"/>
            <a:ext cx="405686" cy="324403"/>
          </a:xfrm>
          <a:prstGeom prst="rect">
            <a:avLst/>
          </a:prstGeom>
        </p:spPr>
      </p:pic>
      <p:sp>
        <p:nvSpPr>
          <p:cNvPr id="159" name="object 5">
            <a:extLst>
              <a:ext uri="{FF2B5EF4-FFF2-40B4-BE49-F238E27FC236}">
                <a16:creationId xmlns:a16="http://schemas.microsoft.com/office/drawing/2014/main" id="{CFDE35F1-D12F-4F01-B325-2941BA636523}"/>
              </a:ext>
            </a:extLst>
          </p:cNvPr>
          <p:cNvSpPr txBox="1"/>
          <p:nvPr/>
        </p:nvSpPr>
        <p:spPr>
          <a:xfrm>
            <a:off x="9786322" y="2521478"/>
            <a:ext cx="1436955"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Agriculture</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0" name="TextBox 159">
            <a:extLst>
              <a:ext uri="{FF2B5EF4-FFF2-40B4-BE49-F238E27FC236}">
                <a16:creationId xmlns:a16="http://schemas.microsoft.com/office/drawing/2014/main" id="{61B25E5B-6064-40F0-9C2F-936F10192468}"/>
              </a:ext>
            </a:extLst>
          </p:cNvPr>
          <p:cNvSpPr txBox="1"/>
          <p:nvPr/>
        </p:nvSpPr>
        <p:spPr>
          <a:xfrm>
            <a:off x="10801787" y="3010753"/>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44,3</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lang="en-US" sz="1000" b="1" i="1" dirty="0">
                <a:solidFill>
                  <a:prstClr val="black"/>
                </a:solidFill>
                <a:latin typeface="Times New Roman" panose="02020603050405020304" pitchFamily="18" charset="0"/>
                <a:cs typeface="Times New Roman" panose="02020603050405020304" pitchFamily="18" charset="0"/>
              </a:rPr>
              <a:t>.</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
            <a:extLst>
              <a:ext uri="{FF2B5EF4-FFF2-40B4-BE49-F238E27FC236}">
                <a16:creationId xmlns:a16="http://schemas.microsoft.com/office/drawing/2014/main" id="{1741DA34-FCED-4E5A-89B0-61C5173AC084}"/>
              </a:ext>
            </a:extLst>
          </p:cNvPr>
          <p:cNvSpPr txBox="1"/>
          <p:nvPr/>
        </p:nvSpPr>
        <p:spPr>
          <a:xfrm>
            <a:off x="9837943" y="3589471"/>
            <a:ext cx="1666940"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Food industry</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2" name="Скругленный прямоугольник 873">
            <a:extLst>
              <a:ext uri="{FF2B5EF4-FFF2-40B4-BE49-F238E27FC236}">
                <a16:creationId xmlns:a16="http://schemas.microsoft.com/office/drawing/2014/main" id="{B0C42E5F-4ACF-4347-87A7-92B8FCC45AFB}"/>
              </a:ext>
            </a:extLst>
          </p:cNvPr>
          <p:cNvSpPr/>
          <p:nvPr/>
        </p:nvSpPr>
        <p:spPr>
          <a:xfrm>
            <a:off x="9627353" y="3881094"/>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3" name="Рисунок 162">
            <a:extLst>
              <a:ext uri="{FF2B5EF4-FFF2-40B4-BE49-F238E27FC236}">
                <a16:creationId xmlns:a16="http://schemas.microsoft.com/office/drawing/2014/main" id="{42AE4F7F-8FFB-46A6-AEAE-BE85654E41B0}"/>
              </a:ext>
            </a:extLst>
          </p:cNvPr>
          <p:cNvPicPr>
            <a:picLocks noChangeAspect="1"/>
          </p:cNvPicPr>
          <p:nvPr/>
        </p:nvPicPr>
        <p:blipFill>
          <a:blip r:embed="rId12"/>
          <a:stretch>
            <a:fillRect/>
          </a:stretch>
        </p:blipFill>
        <p:spPr>
          <a:xfrm>
            <a:off x="9776110" y="4122131"/>
            <a:ext cx="204647" cy="204647"/>
          </a:xfrm>
          <a:prstGeom prst="rect">
            <a:avLst/>
          </a:prstGeom>
        </p:spPr>
      </p:pic>
      <p:pic>
        <p:nvPicPr>
          <p:cNvPr id="165" name="Рисунок 164">
            <a:extLst>
              <a:ext uri="{FF2B5EF4-FFF2-40B4-BE49-F238E27FC236}">
                <a16:creationId xmlns:a16="http://schemas.microsoft.com/office/drawing/2014/main" id="{E1A3386C-AA3C-4A8F-8FA8-C6FE9B60950B}"/>
              </a:ext>
            </a:extLst>
          </p:cNvPr>
          <p:cNvPicPr>
            <a:picLocks noChangeAspect="1"/>
          </p:cNvPicPr>
          <p:nvPr/>
        </p:nvPicPr>
        <p:blipFill>
          <a:blip r:embed="rId13"/>
          <a:stretch>
            <a:fillRect/>
          </a:stretch>
        </p:blipFill>
        <p:spPr>
          <a:xfrm>
            <a:off x="10502246" y="4033949"/>
            <a:ext cx="405686" cy="324403"/>
          </a:xfrm>
          <a:prstGeom prst="rect">
            <a:avLst/>
          </a:prstGeom>
        </p:spPr>
      </p:pic>
      <p:sp>
        <p:nvSpPr>
          <p:cNvPr id="65" name="object 13">
            <a:extLst>
              <a:ext uri="{FF2B5EF4-FFF2-40B4-BE49-F238E27FC236}">
                <a16:creationId xmlns:a16="http://schemas.microsoft.com/office/drawing/2014/main" id="{CFA69162-6103-4ABE-8704-17DAB30FD0B1}"/>
              </a:ext>
            </a:extLst>
          </p:cNvPr>
          <p:cNvSpPr txBox="1"/>
          <p:nvPr/>
        </p:nvSpPr>
        <p:spPr>
          <a:xfrm>
            <a:off x="2703409" y="817721"/>
            <a:ext cx="1635673" cy="235063"/>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195"/>
              </a:spcBef>
              <a:spcAft>
                <a:spcPts val="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Kukdala</a:t>
            </a:r>
            <a:r>
              <a:rPr kumimoji="0" lang="en-US" sz="1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District</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7" name="TextBox 66">
            <a:extLst>
              <a:ext uri="{FF2B5EF4-FFF2-40B4-BE49-F238E27FC236}">
                <a16:creationId xmlns:a16="http://schemas.microsoft.com/office/drawing/2014/main" id="{23E664EB-5752-4871-AE5D-9A019AF1F4D9}"/>
              </a:ext>
            </a:extLst>
          </p:cNvPr>
          <p:cNvSpPr txBox="1"/>
          <p:nvPr/>
        </p:nvSpPr>
        <p:spPr>
          <a:xfrm>
            <a:off x="9929518" y="2926815"/>
            <a:ext cx="620942"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prstClr val="black"/>
                </a:solidFill>
                <a:latin typeface="Times New Roman" panose="02020603050405020304" pitchFamily="18" charset="0"/>
                <a:cs typeface="Times New Roman" panose="02020603050405020304" pitchFamily="18" charset="0"/>
              </a:rPr>
              <a:t>5</a:t>
            </a:r>
            <a:b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1F7288E4-6AF0-48AF-9B2B-C11E7E9BEC78}"/>
              </a:ext>
            </a:extLst>
          </p:cNvPr>
          <p:cNvSpPr txBox="1"/>
          <p:nvPr/>
        </p:nvSpPr>
        <p:spPr>
          <a:xfrm>
            <a:off x="9956480" y="3974916"/>
            <a:ext cx="620942"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prstClr val="black"/>
                </a:solidFill>
                <a:latin typeface="Times New Roman" panose="02020603050405020304" pitchFamily="18" charset="0"/>
                <a:cs typeface="Times New Roman" panose="02020603050405020304" pitchFamily="18" charset="0"/>
              </a:rPr>
              <a:t>5</a:t>
            </a:r>
            <a:b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DD55D07A-6A17-4653-8222-24954DB6135B}"/>
              </a:ext>
            </a:extLst>
          </p:cNvPr>
          <p:cNvSpPr txBox="1"/>
          <p:nvPr/>
        </p:nvSpPr>
        <p:spPr>
          <a:xfrm>
            <a:off x="10851758" y="4098368"/>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000" b="1" i="1" dirty="0">
                <a:solidFill>
                  <a:prstClr val="black"/>
                </a:solidFill>
                <a:latin typeface="Times New Roman" panose="02020603050405020304" pitchFamily="18" charset="0"/>
                <a:cs typeface="Times New Roman" panose="02020603050405020304" pitchFamily="18" charset="0"/>
              </a:rPr>
              <a:t>11</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lang="en-US" sz="1000" b="1" i="1" dirty="0">
                <a:solidFill>
                  <a:prstClr val="black"/>
                </a:solidFill>
                <a:latin typeface="Times New Roman" panose="02020603050405020304" pitchFamily="18" charset="0"/>
                <a:cs typeface="Times New Roman" panose="02020603050405020304" pitchFamily="18" charset="0"/>
              </a:rPr>
              <a:t>.</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74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0310" y="2995681"/>
            <a:ext cx="924765" cy="181954"/>
          </a:xfrm>
          <a:prstGeom prst="rect">
            <a:avLst/>
          </a:prstGeom>
        </p:spPr>
        <p:txBody>
          <a:bodyPr vert="horz" wrap="square" lIns="0" tIns="14395" rIns="0" bIns="0" rtlCol="0">
            <a:spAutoFit/>
          </a:bodyPr>
          <a:lstStyle/>
          <a:p>
            <a:pPr marL="11516" defTabSz="829178">
              <a:spcBef>
                <a:spcPts val="113"/>
              </a:spcBef>
            </a:pPr>
            <a:r>
              <a:rPr sz="1088" b="1" kern="0" spc="-109" dirty="0">
                <a:solidFill>
                  <a:srgbClr val="1C1C1C"/>
                </a:solidFill>
                <a:latin typeface="Arial"/>
                <a:cs typeface="Arial"/>
              </a:rPr>
              <a:t>Revenue</a:t>
            </a:r>
            <a:r>
              <a:rPr sz="1088" b="1" kern="0" spc="-45" dirty="0">
                <a:solidFill>
                  <a:srgbClr val="1C1C1C"/>
                </a:solidFill>
                <a:latin typeface="Arial"/>
                <a:cs typeface="Arial"/>
              </a:rPr>
              <a:t> </a:t>
            </a:r>
            <a:r>
              <a:rPr sz="1088" b="1" kern="0" spc="-77" dirty="0">
                <a:solidFill>
                  <a:srgbClr val="1C1C1C"/>
                </a:solidFill>
                <a:latin typeface="Arial"/>
                <a:cs typeface="Arial"/>
              </a:rPr>
              <a:t>figures</a:t>
            </a:r>
            <a:endParaRPr sz="1088" kern="0">
              <a:solidFill>
                <a:sysClr val="windowText" lastClr="000000"/>
              </a:solidFill>
              <a:latin typeface="Arial"/>
              <a:cs typeface="Arial"/>
            </a:endParaRPr>
          </a:p>
        </p:txBody>
      </p:sp>
      <p:sp>
        <p:nvSpPr>
          <p:cNvPr id="3" name="object 3"/>
          <p:cNvSpPr txBox="1"/>
          <p:nvPr/>
        </p:nvSpPr>
        <p:spPr>
          <a:xfrm>
            <a:off x="1600951" y="2968011"/>
            <a:ext cx="555089" cy="181954"/>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Comment</a:t>
            </a:r>
            <a:endParaRPr sz="1088" kern="0">
              <a:solidFill>
                <a:sysClr val="windowText" lastClr="000000"/>
              </a:solidFill>
              <a:latin typeface="Arial"/>
              <a:cs typeface="Arial"/>
            </a:endParaRPr>
          </a:p>
        </p:txBody>
      </p:sp>
      <p:sp>
        <p:nvSpPr>
          <p:cNvPr id="4" name="object 4"/>
          <p:cNvSpPr txBox="1"/>
          <p:nvPr/>
        </p:nvSpPr>
        <p:spPr>
          <a:xfrm>
            <a:off x="3633809" y="1668937"/>
            <a:ext cx="2714409" cy="338593"/>
          </a:xfrm>
          <a:prstGeom prst="rect">
            <a:avLst/>
          </a:prstGeom>
        </p:spPr>
        <p:txBody>
          <a:bodyPr vert="horz" wrap="square" lIns="0" tIns="30518" rIns="0" bIns="0" rtlCol="0">
            <a:spAutoFit/>
          </a:bodyPr>
          <a:lstStyle/>
          <a:p>
            <a:pPr marL="11516" marR="4607" defTabSz="829178">
              <a:lnSpc>
                <a:spcPts val="1197"/>
              </a:lnSpc>
              <a:spcBef>
                <a:spcPts val="240"/>
              </a:spcBef>
              <a:tabLst>
                <a:tab pos="1996937" algn="l"/>
              </a:tabLst>
            </a:pPr>
            <a:r>
              <a:rPr sz="1088" b="1" kern="0" spc="-95" dirty="0">
                <a:solidFill>
                  <a:srgbClr val="1C1C1C"/>
                </a:solidFill>
                <a:latin typeface="Arial"/>
                <a:cs typeface="Arial"/>
              </a:rPr>
              <a:t>Financial</a:t>
            </a:r>
            <a:r>
              <a:rPr sz="1088" b="1" kern="0" spc="-5" dirty="0">
                <a:solidFill>
                  <a:srgbClr val="1C1C1C"/>
                </a:solidFill>
                <a:latin typeface="Arial"/>
                <a:cs typeface="Arial"/>
              </a:rPr>
              <a:t> </a:t>
            </a:r>
            <a:r>
              <a:rPr sz="1088" b="1" kern="0" spc="-95" dirty="0">
                <a:solidFill>
                  <a:srgbClr val="1C1C1C"/>
                </a:solidFill>
                <a:latin typeface="Arial"/>
                <a:cs typeface="Arial"/>
              </a:rPr>
              <a:t>evaluation</a:t>
            </a:r>
            <a:r>
              <a:rPr sz="1088" b="1" kern="0" spc="-14" dirty="0">
                <a:solidFill>
                  <a:srgbClr val="1C1C1C"/>
                </a:solidFill>
                <a:latin typeface="Arial"/>
                <a:cs typeface="Arial"/>
              </a:rPr>
              <a:t> </a:t>
            </a:r>
            <a:r>
              <a:rPr sz="1088" b="1" kern="0" spc="-95" dirty="0">
                <a:solidFill>
                  <a:srgbClr val="1C1C1C"/>
                </a:solidFill>
                <a:latin typeface="Arial"/>
                <a:cs typeface="Arial"/>
              </a:rPr>
              <a:t>of</a:t>
            </a:r>
            <a:r>
              <a:rPr sz="1088" b="1" kern="0" spc="5" dirty="0">
                <a:solidFill>
                  <a:srgbClr val="1C1C1C"/>
                </a:solidFill>
                <a:latin typeface="Arial"/>
                <a:cs typeface="Arial"/>
              </a:rPr>
              <a:t> </a:t>
            </a:r>
            <a:r>
              <a:rPr sz="1088" b="1" kern="0" spc="-23" dirty="0">
                <a:solidFill>
                  <a:srgbClr val="1C1C1C"/>
                </a:solidFill>
                <a:latin typeface="Arial"/>
                <a:cs typeface="Arial"/>
              </a:rPr>
              <a:t>the</a:t>
            </a:r>
            <a:r>
              <a:rPr sz="1088" b="1" kern="0" dirty="0">
                <a:solidFill>
                  <a:srgbClr val="1C1C1C"/>
                </a:solidFill>
                <a:latin typeface="Arial"/>
                <a:cs typeface="Arial"/>
              </a:rPr>
              <a:t>	</a:t>
            </a: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86" dirty="0">
                <a:solidFill>
                  <a:srgbClr val="1C1C1C"/>
                </a:solidFill>
                <a:latin typeface="Arial"/>
                <a:cs typeface="Arial"/>
              </a:rPr>
              <a:t>cost: </a:t>
            </a:r>
            <a:r>
              <a:rPr sz="1088" b="1" kern="0" spc="-9" dirty="0">
                <a:solidFill>
                  <a:srgbClr val="1C1C1C"/>
                </a:solidFill>
                <a:latin typeface="Arial"/>
                <a:cs typeface="Arial"/>
              </a:rPr>
              <a:t>project:</a:t>
            </a:r>
            <a:endParaRPr sz="1088" kern="0">
              <a:solidFill>
                <a:sysClr val="windowText" lastClr="000000"/>
              </a:solidFill>
              <a:latin typeface="Arial"/>
              <a:cs typeface="Arial"/>
            </a:endParaRPr>
          </a:p>
        </p:txBody>
      </p:sp>
      <p:sp>
        <p:nvSpPr>
          <p:cNvPr id="5" name="object 5"/>
          <p:cNvSpPr txBox="1"/>
          <p:nvPr/>
        </p:nvSpPr>
        <p:spPr>
          <a:xfrm>
            <a:off x="5978994" y="3214212"/>
            <a:ext cx="1077357" cy="439104"/>
          </a:xfrm>
          <a:prstGeom prst="rect">
            <a:avLst/>
          </a:prstGeom>
        </p:spPr>
        <p:txBody>
          <a:bodyPr vert="horz" wrap="square" lIns="0" tIns="60461" rIns="0" bIns="0" rtlCol="0">
            <a:spAutoFit/>
          </a:bodyPr>
          <a:lstStyle/>
          <a:p>
            <a:pPr marL="27639" defTabSz="829178">
              <a:spcBef>
                <a:spcPts val="476"/>
              </a:spcBef>
            </a:pPr>
            <a:r>
              <a:rPr sz="952" kern="0" spc="-91" dirty="0">
                <a:solidFill>
                  <a:srgbClr val="646464"/>
                </a:solidFill>
                <a:latin typeface="Microsoft Sans Serif"/>
                <a:cs typeface="Microsoft Sans Serif"/>
              </a:rPr>
              <a:t>Production</a:t>
            </a:r>
            <a:r>
              <a:rPr sz="952" kern="0" spc="-18" dirty="0">
                <a:solidFill>
                  <a:srgbClr val="646464"/>
                </a:solidFill>
                <a:latin typeface="Microsoft Sans Serif"/>
                <a:cs typeface="Microsoft Sans Serif"/>
              </a:rPr>
              <a:t> </a:t>
            </a:r>
            <a:r>
              <a:rPr sz="952" kern="0" spc="-9" dirty="0">
                <a:solidFill>
                  <a:srgbClr val="646464"/>
                </a:solidFill>
                <a:latin typeface="Microsoft Sans Serif"/>
                <a:cs typeface="Microsoft Sans Serif"/>
              </a:rPr>
              <a:t>capacity</a:t>
            </a:r>
            <a:endParaRPr sz="952" kern="0">
              <a:solidFill>
                <a:sysClr val="windowText" lastClr="000000"/>
              </a:solidFill>
              <a:latin typeface="Microsoft Sans Serif"/>
              <a:cs typeface="Microsoft Sans Serif"/>
            </a:endParaRPr>
          </a:p>
          <a:p>
            <a:pPr marL="11516" defTabSz="829178">
              <a:spcBef>
                <a:spcPts val="462"/>
              </a:spcBef>
            </a:pPr>
            <a:r>
              <a:rPr sz="1088" b="1" kern="0" spc="-103" dirty="0">
                <a:solidFill>
                  <a:srgbClr val="BF0000"/>
                </a:solidFill>
                <a:latin typeface="Arial"/>
                <a:cs typeface="Arial"/>
              </a:rPr>
              <a:t>5</a:t>
            </a:r>
            <a:r>
              <a:rPr sz="1088" b="1" kern="0" spc="-32" dirty="0">
                <a:solidFill>
                  <a:srgbClr val="BF0000"/>
                </a:solidFill>
                <a:latin typeface="Arial"/>
                <a:cs typeface="Arial"/>
              </a:rPr>
              <a:t> </a:t>
            </a:r>
            <a:r>
              <a:rPr sz="1088" b="1" kern="0" spc="-103" dirty="0">
                <a:solidFill>
                  <a:srgbClr val="BF0000"/>
                </a:solidFill>
                <a:latin typeface="Arial"/>
                <a:cs typeface="Arial"/>
              </a:rPr>
              <a:t>952</a:t>
            </a:r>
            <a:r>
              <a:rPr sz="1088" b="1" kern="0" spc="-36" dirty="0">
                <a:solidFill>
                  <a:srgbClr val="BF0000"/>
                </a:solidFill>
                <a:latin typeface="Arial"/>
                <a:cs typeface="Arial"/>
              </a:rPr>
              <a:t> </a:t>
            </a:r>
            <a:r>
              <a:rPr sz="1088" b="1" kern="0" spc="-103" dirty="0">
                <a:solidFill>
                  <a:srgbClr val="BF0000"/>
                </a:solidFill>
                <a:latin typeface="Arial"/>
                <a:cs typeface="Arial"/>
              </a:rPr>
              <a:t>tons</a:t>
            </a:r>
            <a:r>
              <a:rPr sz="1088" b="1" kern="0" spc="-32" dirty="0">
                <a:solidFill>
                  <a:srgbClr val="BF0000"/>
                </a:solidFill>
                <a:latin typeface="Arial"/>
                <a:cs typeface="Arial"/>
              </a:rPr>
              <a:t> </a:t>
            </a:r>
            <a:r>
              <a:rPr sz="1088" b="1" kern="0" spc="-91" dirty="0">
                <a:solidFill>
                  <a:srgbClr val="BF0000"/>
                </a:solidFill>
                <a:latin typeface="Arial"/>
                <a:cs typeface="Arial"/>
              </a:rPr>
              <a:t>per</a:t>
            </a:r>
            <a:r>
              <a:rPr sz="1088" b="1" kern="0" spc="-41" dirty="0">
                <a:solidFill>
                  <a:srgbClr val="BF0000"/>
                </a:solidFill>
                <a:latin typeface="Arial"/>
                <a:cs typeface="Arial"/>
              </a:rPr>
              <a:t> </a:t>
            </a:r>
            <a:r>
              <a:rPr sz="1088" b="1" kern="0" spc="-68" dirty="0">
                <a:solidFill>
                  <a:srgbClr val="BF0000"/>
                </a:solidFill>
                <a:latin typeface="Arial"/>
                <a:cs typeface="Arial"/>
              </a:rPr>
              <a:t>year</a:t>
            </a:r>
            <a:endParaRPr sz="1088" kern="0">
              <a:solidFill>
                <a:sysClr val="windowText" lastClr="000000"/>
              </a:solidFill>
              <a:latin typeface="Arial"/>
              <a:cs typeface="Arial"/>
            </a:endParaRPr>
          </a:p>
        </p:txBody>
      </p:sp>
      <p:sp>
        <p:nvSpPr>
          <p:cNvPr id="6" name="object 6"/>
          <p:cNvSpPr txBox="1"/>
          <p:nvPr/>
        </p:nvSpPr>
        <p:spPr>
          <a:xfrm>
            <a:off x="4147929" y="3826466"/>
            <a:ext cx="1009410" cy="512462"/>
          </a:xfrm>
          <a:prstGeom prst="rect">
            <a:avLst/>
          </a:prstGeom>
        </p:spPr>
        <p:txBody>
          <a:bodyPr vert="horz" wrap="square" lIns="0" tIns="95010" rIns="0" bIns="0" rtlCol="0">
            <a:spAutoFit/>
          </a:bodyPr>
          <a:lstStyle/>
          <a:p>
            <a:pPr marL="11516" defTabSz="829178">
              <a:spcBef>
                <a:spcPts val="748"/>
              </a:spcBef>
            </a:pPr>
            <a:r>
              <a:rPr sz="952" kern="0" spc="-103" dirty="0">
                <a:solidFill>
                  <a:srgbClr val="646464"/>
                </a:solidFill>
                <a:latin typeface="Microsoft Sans Serif"/>
                <a:cs typeface="Microsoft Sans Serif"/>
              </a:rPr>
              <a:t>Payback</a:t>
            </a:r>
            <a:r>
              <a:rPr sz="952" kern="0" spc="-27" dirty="0">
                <a:solidFill>
                  <a:srgbClr val="646464"/>
                </a:solidFill>
                <a:latin typeface="Microsoft Sans Serif"/>
                <a:cs typeface="Microsoft Sans Serif"/>
              </a:rPr>
              <a:t> </a:t>
            </a:r>
            <a:r>
              <a:rPr sz="952" kern="0" spc="-82" dirty="0">
                <a:solidFill>
                  <a:srgbClr val="646464"/>
                </a:solidFill>
                <a:latin typeface="Microsoft Sans Serif"/>
                <a:cs typeface="Microsoft Sans Serif"/>
              </a:rPr>
              <a:t>of</a:t>
            </a:r>
            <a:r>
              <a:rPr sz="952" kern="0" spc="-23" dirty="0">
                <a:solidFill>
                  <a:srgbClr val="646464"/>
                </a:solidFill>
                <a:latin typeface="Microsoft Sans Serif"/>
                <a:cs typeface="Microsoft Sans Serif"/>
              </a:rPr>
              <a:t> </a:t>
            </a:r>
            <a:r>
              <a:rPr sz="952" kern="0" spc="-91" dirty="0">
                <a:solidFill>
                  <a:srgbClr val="646464"/>
                </a:solidFill>
                <a:latin typeface="Microsoft Sans Serif"/>
                <a:cs typeface="Microsoft Sans Serif"/>
              </a:rPr>
              <a:t>the</a:t>
            </a:r>
            <a:r>
              <a:rPr sz="952" kern="0" dirty="0">
                <a:solidFill>
                  <a:srgbClr val="646464"/>
                </a:solidFill>
                <a:latin typeface="Microsoft Sans Serif"/>
                <a:cs typeface="Microsoft Sans Serif"/>
              </a:rPr>
              <a:t> </a:t>
            </a:r>
            <a:r>
              <a:rPr sz="952" kern="0" spc="-59" dirty="0">
                <a:solidFill>
                  <a:srgbClr val="646464"/>
                </a:solidFill>
                <a:latin typeface="Microsoft Sans Serif"/>
                <a:cs typeface="Microsoft Sans Serif"/>
              </a:rPr>
              <a:t>project</a:t>
            </a:r>
            <a:endParaRPr sz="952" kern="0">
              <a:solidFill>
                <a:sysClr val="windowText" lastClr="000000"/>
              </a:solidFill>
              <a:latin typeface="Microsoft Sans Serif"/>
              <a:cs typeface="Microsoft Sans Serif"/>
            </a:endParaRPr>
          </a:p>
          <a:p>
            <a:pPr marL="172745" defTabSz="829178">
              <a:spcBef>
                <a:spcPts val="775"/>
              </a:spcBef>
            </a:pPr>
            <a:r>
              <a:rPr sz="1088" kern="0" spc="-91" dirty="0">
                <a:solidFill>
                  <a:srgbClr val="00AAFF"/>
                </a:solidFill>
                <a:latin typeface="Microsoft Sans Serif"/>
                <a:cs typeface="Microsoft Sans Serif"/>
              </a:rPr>
              <a:t>4.3</a:t>
            </a:r>
            <a:r>
              <a:rPr sz="1088" kern="0" spc="-9" dirty="0">
                <a:solidFill>
                  <a:srgbClr val="00AAFF"/>
                </a:solidFill>
                <a:latin typeface="Microsoft Sans Serif"/>
                <a:cs typeface="Microsoft Sans Serif"/>
              </a:rPr>
              <a:t> years</a:t>
            </a:r>
            <a:endParaRPr sz="1088" kern="0">
              <a:solidFill>
                <a:sysClr val="windowText" lastClr="000000"/>
              </a:solidFill>
              <a:latin typeface="Microsoft Sans Serif"/>
              <a:cs typeface="Microsoft Sans Serif"/>
            </a:endParaRPr>
          </a:p>
        </p:txBody>
      </p:sp>
      <p:sp>
        <p:nvSpPr>
          <p:cNvPr id="7" name="object 7"/>
          <p:cNvSpPr txBox="1"/>
          <p:nvPr/>
        </p:nvSpPr>
        <p:spPr>
          <a:xfrm>
            <a:off x="5991447" y="3880104"/>
            <a:ext cx="593093" cy="158725"/>
          </a:xfrm>
          <a:prstGeom prst="rect">
            <a:avLst/>
          </a:prstGeom>
        </p:spPr>
        <p:txBody>
          <a:bodyPr vert="horz" wrap="square" lIns="0" tIns="12092" rIns="0" bIns="0" rtlCol="0">
            <a:spAutoFit/>
          </a:bodyPr>
          <a:lstStyle/>
          <a:p>
            <a:pPr marL="11516" defTabSz="829178">
              <a:spcBef>
                <a:spcPts val="95"/>
              </a:spcBef>
            </a:pPr>
            <a:r>
              <a:rPr sz="952" kern="0" spc="-100" dirty="0">
                <a:solidFill>
                  <a:srgbClr val="646464"/>
                </a:solidFill>
                <a:latin typeface="Microsoft Sans Serif"/>
                <a:cs typeface="Microsoft Sans Serif"/>
              </a:rPr>
              <a:t>Jobs</a:t>
            </a:r>
            <a:r>
              <a:rPr sz="952" kern="0" spc="-36" dirty="0">
                <a:solidFill>
                  <a:srgbClr val="646464"/>
                </a:solidFill>
                <a:latin typeface="Microsoft Sans Serif"/>
                <a:cs typeface="Microsoft Sans Serif"/>
              </a:rPr>
              <a:t> </a:t>
            </a:r>
            <a:r>
              <a:rPr sz="952" kern="0" spc="-77" dirty="0">
                <a:solidFill>
                  <a:srgbClr val="646464"/>
                </a:solidFill>
                <a:latin typeface="Microsoft Sans Serif"/>
                <a:cs typeface="Microsoft Sans Serif"/>
              </a:rPr>
              <a:t>created</a:t>
            </a:r>
            <a:endParaRPr sz="952" kern="0">
              <a:solidFill>
                <a:sysClr val="windowText" lastClr="000000"/>
              </a:solidFill>
              <a:latin typeface="Microsoft Sans Serif"/>
              <a:cs typeface="Microsoft Sans Serif"/>
            </a:endParaRPr>
          </a:p>
        </p:txBody>
      </p:sp>
      <p:sp>
        <p:nvSpPr>
          <p:cNvPr id="8" name="object 8"/>
          <p:cNvSpPr txBox="1"/>
          <p:nvPr/>
        </p:nvSpPr>
        <p:spPr>
          <a:xfrm>
            <a:off x="9142348" y="3008099"/>
            <a:ext cx="538966" cy="158725"/>
          </a:xfrm>
          <a:prstGeom prst="rect">
            <a:avLst/>
          </a:prstGeom>
        </p:spPr>
        <p:txBody>
          <a:bodyPr vert="horz" wrap="square" lIns="0" tIns="12092" rIns="0" bIns="0" rtlCol="0">
            <a:spAutoFit/>
          </a:bodyPr>
          <a:lstStyle/>
          <a:p>
            <a:pPr marL="11516" defTabSz="829178">
              <a:spcBef>
                <a:spcPts val="95"/>
              </a:spcBef>
            </a:pPr>
            <a:r>
              <a:rPr sz="952" kern="0" spc="-95" dirty="0">
                <a:solidFill>
                  <a:srgbClr val="A5A5A5"/>
                </a:solidFill>
                <a:latin typeface="Microsoft Sans Serif"/>
                <a:cs typeface="Microsoft Sans Serif"/>
              </a:rPr>
              <a:t>U.S.</a:t>
            </a:r>
            <a:r>
              <a:rPr sz="952" kern="0" spc="9" dirty="0">
                <a:solidFill>
                  <a:srgbClr val="A5A5A5"/>
                </a:solidFill>
                <a:latin typeface="Microsoft Sans Serif"/>
                <a:cs typeface="Microsoft Sans Serif"/>
              </a:rPr>
              <a:t> </a:t>
            </a:r>
            <a:r>
              <a:rPr sz="952" kern="0" spc="-68" dirty="0">
                <a:solidFill>
                  <a:srgbClr val="A5A5A5"/>
                </a:solidFill>
                <a:latin typeface="Microsoft Sans Serif"/>
                <a:cs typeface="Microsoft Sans Serif"/>
              </a:rPr>
              <a:t>dollars</a:t>
            </a:r>
            <a:endParaRPr sz="952" kern="0">
              <a:solidFill>
                <a:sysClr val="windowText" lastClr="000000"/>
              </a:solidFill>
              <a:latin typeface="Microsoft Sans Serif"/>
              <a:cs typeface="Microsoft Sans Serif"/>
            </a:endParaRPr>
          </a:p>
        </p:txBody>
      </p:sp>
      <p:sp>
        <p:nvSpPr>
          <p:cNvPr id="9" name="object 9"/>
          <p:cNvSpPr txBox="1"/>
          <p:nvPr/>
        </p:nvSpPr>
        <p:spPr>
          <a:xfrm>
            <a:off x="8233131" y="1668937"/>
            <a:ext cx="970830"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86" dirty="0">
                <a:solidFill>
                  <a:srgbClr val="1C1C1C"/>
                </a:solidFill>
                <a:latin typeface="Arial"/>
                <a:cs typeface="Arial"/>
              </a:rPr>
              <a:t>Location:</a:t>
            </a:r>
            <a:endParaRPr sz="1088" kern="0">
              <a:solidFill>
                <a:sysClr val="windowText" lastClr="000000"/>
              </a:solidFill>
              <a:latin typeface="Arial"/>
              <a:cs typeface="Arial"/>
            </a:endParaRPr>
          </a:p>
        </p:txBody>
      </p:sp>
      <p:sp>
        <p:nvSpPr>
          <p:cNvPr id="10" name="object 10"/>
          <p:cNvSpPr txBox="1"/>
          <p:nvPr/>
        </p:nvSpPr>
        <p:spPr>
          <a:xfrm>
            <a:off x="3668363" y="1092685"/>
            <a:ext cx="5437455" cy="387890"/>
          </a:xfrm>
          <a:prstGeom prst="rect">
            <a:avLst/>
          </a:prstGeom>
        </p:spPr>
        <p:txBody>
          <a:bodyPr vert="horz" wrap="square" lIns="0" tIns="12092" rIns="0" bIns="0" rtlCol="0">
            <a:spAutoFit/>
          </a:bodyPr>
          <a:lstStyle/>
          <a:p>
            <a:pPr marL="11516" defTabSz="829178">
              <a:spcBef>
                <a:spcPts val="95"/>
              </a:spcBef>
            </a:pPr>
            <a:r>
              <a:rPr sz="952" kern="0" spc="-122" dirty="0">
                <a:solidFill>
                  <a:srgbClr val="A5A5A5"/>
                </a:solidFill>
                <a:latin typeface="Microsoft Sans Serif"/>
                <a:cs typeface="Microsoft Sans Serif"/>
              </a:rPr>
              <a:t>Name</a:t>
            </a:r>
            <a:r>
              <a:rPr sz="952" kern="0" spc="-23" dirty="0">
                <a:solidFill>
                  <a:srgbClr val="A5A5A5"/>
                </a:solidFill>
                <a:latin typeface="Microsoft Sans Serif"/>
                <a:cs typeface="Microsoft Sans Serif"/>
              </a:rPr>
              <a:t> </a:t>
            </a:r>
            <a:r>
              <a:rPr sz="952" kern="0" spc="-82" dirty="0">
                <a:solidFill>
                  <a:srgbClr val="A5A5A5"/>
                </a:solidFill>
                <a:latin typeface="Microsoft Sans Serif"/>
                <a:cs typeface="Microsoft Sans Serif"/>
              </a:rPr>
              <a:t>of</a:t>
            </a:r>
            <a:r>
              <a:rPr sz="952" kern="0" spc="-27" dirty="0">
                <a:solidFill>
                  <a:srgbClr val="A5A5A5"/>
                </a:solidFill>
                <a:latin typeface="Microsoft Sans Serif"/>
                <a:cs typeface="Microsoft Sans Serif"/>
              </a:rPr>
              <a:t> </a:t>
            </a:r>
            <a:r>
              <a:rPr sz="952" kern="0" spc="-91" dirty="0">
                <a:solidFill>
                  <a:srgbClr val="A5A5A5"/>
                </a:solidFill>
                <a:latin typeface="Microsoft Sans Serif"/>
                <a:cs typeface="Microsoft Sans Serif"/>
              </a:rPr>
              <a:t>the</a:t>
            </a:r>
            <a:r>
              <a:rPr sz="952" kern="0" spc="-18" dirty="0">
                <a:solidFill>
                  <a:srgbClr val="A5A5A5"/>
                </a:solidFill>
                <a:latin typeface="Microsoft Sans Serif"/>
                <a:cs typeface="Microsoft Sans Serif"/>
              </a:rPr>
              <a:t> </a:t>
            </a:r>
            <a:r>
              <a:rPr sz="952" kern="0" spc="-9" dirty="0">
                <a:solidFill>
                  <a:srgbClr val="A5A5A5"/>
                </a:solidFill>
                <a:latin typeface="Microsoft Sans Serif"/>
                <a:cs typeface="Microsoft Sans Serif"/>
              </a:rPr>
              <a:t>project</a:t>
            </a:r>
            <a:endParaRPr sz="952" kern="0">
              <a:solidFill>
                <a:sysClr val="windowText" lastClr="000000"/>
              </a:solidFill>
              <a:latin typeface="Microsoft Sans Serif"/>
              <a:cs typeface="Microsoft Sans Serif"/>
            </a:endParaRPr>
          </a:p>
          <a:p>
            <a:pPr marL="44338" defTabSz="829178">
              <a:spcBef>
                <a:spcPts val="100"/>
              </a:spcBef>
            </a:pPr>
            <a:r>
              <a:rPr sz="1406" b="1" kern="0" spc="-172" dirty="0">
                <a:solidFill>
                  <a:srgbClr val="770E13"/>
                </a:solidFill>
                <a:latin typeface="Arial"/>
                <a:cs typeface="Arial"/>
              </a:rPr>
              <a:t>COMPLEX</a:t>
            </a:r>
            <a:r>
              <a:rPr sz="1406" b="1" kern="0" spc="-73" dirty="0">
                <a:solidFill>
                  <a:srgbClr val="770E13"/>
                </a:solidFill>
                <a:latin typeface="Arial"/>
                <a:cs typeface="Arial"/>
              </a:rPr>
              <a:t> </a:t>
            </a:r>
            <a:r>
              <a:rPr sz="1406" b="1" kern="0" spc="-177" dirty="0">
                <a:solidFill>
                  <a:srgbClr val="770E13"/>
                </a:solidFill>
                <a:latin typeface="Arial"/>
                <a:cs typeface="Arial"/>
              </a:rPr>
              <a:t>FOR</a:t>
            </a:r>
            <a:r>
              <a:rPr sz="1406" b="1" kern="0" spc="-63" dirty="0">
                <a:solidFill>
                  <a:srgbClr val="770E13"/>
                </a:solidFill>
                <a:latin typeface="Arial"/>
                <a:cs typeface="Arial"/>
              </a:rPr>
              <a:t> </a:t>
            </a:r>
            <a:r>
              <a:rPr sz="1406" b="1" kern="0" spc="-163" dirty="0">
                <a:solidFill>
                  <a:srgbClr val="770E13"/>
                </a:solidFill>
                <a:latin typeface="Arial"/>
                <a:cs typeface="Arial"/>
              </a:rPr>
              <a:t>THE</a:t>
            </a:r>
            <a:r>
              <a:rPr sz="1406" b="1" kern="0" spc="-73" dirty="0">
                <a:solidFill>
                  <a:srgbClr val="770E13"/>
                </a:solidFill>
                <a:latin typeface="Arial"/>
                <a:cs typeface="Arial"/>
              </a:rPr>
              <a:t> </a:t>
            </a:r>
            <a:r>
              <a:rPr sz="1406" b="1" kern="0" spc="-168" dirty="0">
                <a:solidFill>
                  <a:srgbClr val="770E13"/>
                </a:solidFill>
                <a:latin typeface="Arial"/>
                <a:cs typeface="Arial"/>
              </a:rPr>
              <a:t>PRODUCTION</a:t>
            </a:r>
            <a:r>
              <a:rPr sz="1406" b="1" kern="0" spc="-77" dirty="0">
                <a:solidFill>
                  <a:srgbClr val="770E13"/>
                </a:solidFill>
                <a:latin typeface="Arial"/>
                <a:cs typeface="Arial"/>
              </a:rPr>
              <a:t> </a:t>
            </a:r>
            <a:r>
              <a:rPr sz="1406" b="1" kern="0" spc="-172" dirty="0">
                <a:solidFill>
                  <a:srgbClr val="770E13"/>
                </a:solidFill>
                <a:latin typeface="Arial"/>
                <a:cs typeface="Arial"/>
              </a:rPr>
              <a:t>OF</a:t>
            </a:r>
            <a:r>
              <a:rPr sz="1406" b="1" kern="0" spc="-63" dirty="0">
                <a:solidFill>
                  <a:srgbClr val="770E13"/>
                </a:solidFill>
                <a:latin typeface="Arial"/>
                <a:cs typeface="Arial"/>
              </a:rPr>
              <a:t> </a:t>
            </a:r>
            <a:r>
              <a:rPr sz="1406" b="1" kern="0" spc="-185" dirty="0">
                <a:solidFill>
                  <a:srgbClr val="770E13"/>
                </a:solidFill>
                <a:latin typeface="Arial"/>
                <a:cs typeface="Arial"/>
              </a:rPr>
              <a:t>GRANULATED</a:t>
            </a:r>
            <a:r>
              <a:rPr sz="1406" b="1" kern="0" spc="-95" dirty="0">
                <a:solidFill>
                  <a:srgbClr val="770E13"/>
                </a:solidFill>
                <a:latin typeface="Arial"/>
                <a:cs typeface="Arial"/>
              </a:rPr>
              <a:t> </a:t>
            </a:r>
            <a:r>
              <a:rPr sz="1406" b="1" kern="0" spc="-172" dirty="0">
                <a:solidFill>
                  <a:srgbClr val="770E13"/>
                </a:solidFill>
                <a:latin typeface="Arial"/>
                <a:cs typeface="Arial"/>
              </a:rPr>
              <a:t>FOOD</a:t>
            </a:r>
            <a:r>
              <a:rPr sz="1406" b="1" kern="0" spc="-63" dirty="0">
                <a:solidFill>
                  <a:srgbClr val="770E13"/>
                </a:solidFill>
                <a:latin typeface="Arial"/>
                <a:cs typeface="Arial"/>
              </a:rPr>
              <a:t> </a:t>
            </a:r>
            <a:r>
              <a:rPr sz="1406" b="1" kern="0" spc="-103" dirty="0">
                <a:solidFill>
                  <a:srgbClr val="770E13"/>
                </a:solidFill>
                <a:latin typeface="Arial"/>
                <a:cs typeface="Arial"/>
              </a:rPr>
              <a:t>FOR</a:t>
            </a:r>
            <a:r>
              <a:rPr sz="1406" b="1" kern="0" spc="185" dirty="0">
                <a:solidFill>
                  <a:srgbClr val="770E13"/>
                </a:solidFill>
                <a:latin typeface="Arial"/>
                <a:cs typeface="Arial"/>
              </a:rPr>
              <a:t> </a:t>
            </a:r>
            <a:r>
              <a:rPr sz="1406" b="1" kern="0" spc="-109" dirty="0">
                <a:solidFill>
                  <a:srgbClr val="770E13"/>
                </a:solidFill>
                <a:latin typeface="Arial"/>
                <a:cs typeface="Arial"/>
              </a:rPr>
              <a:t>ANIMALS</a:t>
            </a:r>
            <a:endParaRPr sz="1406" kern="0">
              <a:solidFill>
                <a:sysClr val="windowText" lastClr="000000"/>
              </a:solidFill>
              <a:latin typeface="Arial"/>
              <a:cs typeface="Arial"/>
            </a:endParaRPr>
          </a:p>
        </p:txBody>
      </p:sp>
      <p:sp>
        <p:nvSpPr>
          <p:cNvPr id="11" name="object 11"/>
          <p:cNvSpPr/>
          <p:nvPr/>
        </p:nvSpPr>
        <p:spPr>
          <a:xfrm>
            <a:off x="5320256" y="1748185"/>
            <a:ext cx="0" cy="890216"/>
          </a:xfrm>
          <a:custGeom>
            <a:avLst/>
            <a:gdLst/>
            <a:ahLst/>
            <a:cxnLst/>
            <a:rect l="l" t="t" r="r" b="b"/>
            <a:pathLst>
              <a:path h="981710">
                <a:moveTo>
                  <a:pt x="0" y="0"/>
                </a:moveTo>
                <a:lnTo>
                  <a:pt x="0" y="981456"/>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2" name="object 12"/>
          <p:cNvSpPr/>
          <p:nvPr/>
        </p:nvSpPr>
        <p:spPr>
          <a:xfrm>
            <a:off x="7853398" y="1760623"/>
            <a:ext cx="0" cy="889064"/>
          </a:xfrm>
          <a:custGeom>
            <a:avLst/>
            <a:gdLst/>
            <a:ahLst/>
            <a:cxnLst/>
            <a:rect l="l" t="t" r="r" b="b"/>
            <a:pathLst>
              <a:path h="980439">
                <a:moveTo>
                  <a:pt x="0" y="0"/>
                </a:moveTo>
                <a:lnTo>
                  <a:pt x="0" y="979932"/>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3" name="object 13"/>
          <p:cNvSpPr/>
          <p:nvPr/>
        </p:nvSpPr>
        <p:spPr>
          <a:xfrm>
            <a:off x="6340146" y="1923695"/>
            <a:ext cx="0" cy="714591"/>
          </a:xfrm>
          <a:custGeom>
            <a:avLst/>
            <a:gdLst/>
            <a:ahLst/>
            <a:cxnLst/>
            <a:rect l="l" t="t" r="r" b="b"/>
            <a:pathLst>
              <a:path h="788035">
                <a:moveTo>
                  <a:pt x="0" y="0"/>
                </a:moveTo>
                <a:lnTo>
                  <a:pt x="0" y="787908"/>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4" name="object 14"/>
          <p:cNvSpPr txBox="1"/>
          <p:nvPr/>
        </p:nvSpPr>
        <p:spPr>
          <a:xfrm>
            <a:off x="4612278" y="2093198"/>
            <a:ext cx="454897" cy="181954"/>
          </a:xfrm>
          <a:prstGeom prst="rect">
            <a:avLst/>
          </a:prstGeom>
        </p:spPr>
        <p:txBody>
          <a:bodyPr vert="horz" wrap="square" lIns="0" tIns="14395" rIns="0" bIns="0" rtlCol="0">
            <a:spAutoFit/>
          </a:bodyPr>
          <a:lstStyle/>
          <a:p>
            <a:pPr marL="11516" defTabSz="829178">
              <a:spcBef>
                <a:spcPts val="113"/>
              </a:spcBef>
            </a:pPr>
            <a:r>
              <a:rPr sz="1088" kern="0" spc="-118" dirty="0">
                <a:solidFill>
                  <a:srgbClr val="1C1C1C"/>
                </a:solidFill>
                <a:latin typeface="Microsoft Sans Serif"/>
                <a:cs typeface="Microsoft Sans Serif"/>
              </a:rPr>
              <a:t>IRR</a:t>
            </a:r>
            <a:r>
              <a:rPr sz="1088" kern="0" spc="5" dirty="0">
                <a:solidFill>
                  <a:srgbClr val="1C1C1C"/>
                </a:solidFill>
                <a:latin typeface="Microsoft Sans Serif"/>
                <a:cs typeface="Microsoft Sans Serif"/>
              </a:rPr>
              <a:t> </a:t>
            </a:r>
            <a:r>
              <a:rPr sz="1088" kern="0" spc="-59" dirty="0">
                <a:solidFill>
                  <a:srgbClr val="1C1C1C"/>
                </a:solidFill>
                <a:latin typeface="Microsoft Sans Serif"/>
                <a:cs typeface="Microsoft Sans Serif"/>
              </a:rPr>
              <a:t>(fin)</a:t>
            </a:r>
            <a:endParaRPr sz="1088" kern="0">
              <a:solidFill>
                <a:sysClr val="windowText" lastClr="000000"/>
              </a:solidFill>
              <a:latin typeface="Microsoft Sans Serif"/>
              <a:cs typeface="Microsoft Sans Serif"/>
            </a:endParaRPr>
          </a:p>
        </p:txBody>
      </p:sp>
      <p:sp>
        <p:nvSpPr>
          <p:cNvPr id="15" name="object 15"/>
          <p:cNvSpPr txBox="1"/>
          <p:nvPr/>
        </p:nvSpPr>
        <p:spPr>
          <a:xfrm>
            <a:off x="4675847" y="2424929"/>
            <a:ext cx="460655" cy="170959"/>
          </a:xfrm>
          <a:prstGeom prst="rect">
            <a:avLst/>
          </a:prstGeom>
        </p:spPr>
        <p:txBody>
          <a:bodyPr vert="horz" wrap="square" lIns="0" tIns="10365" rIns="0" bIns="0" rtlCol="0">
            <a:spAutoFit/>
          </a:bodyPr>
          <a:lstStyle/>
          <a:p>
            <a:pPr marL="11516" defTabSz="829178">
              <a:spcBef>
                <a:spcPts val="82"/>
              </a:spcBef>
            </a:pPr>
            <a:r>
              <a:rPr sz="1043" kern="0" spc="-145" dirty="0">
                <a:solidFill>
                  <a:srgbClr val="1C1C1C"/>
                </a:solidFill>
                <a:latin typeface="Microsoft Sans Serif"/>
                <a:cs typeface="Microsoft Sans Serif"/>
              </a:rPr>
              <a:t>NPV</a:t>
            </a:r>
            <a:r>
              <a:rPr sz="1043" kern="0" spc="-5" dirty="0">
                <a:solidFill>
                  <a:srgbClr val="1C1C1C"/>
                </a:solidFill>
                <a:latin typeface="Microsoft Sans Serif"/>
                <a:cs typeface="Microsoft Sans Serif"/>
              </a:rPr>
              <a:t> </a:t>
            </a:r>
            <a:r>
              <a:rPr sz="1043" kern="0" spc="-63" dirty="0">
                <a:solidFill>
                  <a:srgbClr val="1C1C1C"/>
                </a:solidFill>
                <a:latin typeface="Microsoft Sans Serif"/>
                <a:cs typeface="Microsoft Sans Serif"/>
              </a:rPr>
              <a:t>(fin)</a:t>
            </a:r>
            <a:endParaRPr sz="1043" kern="0">
              <a:solidFill>
                <a:sysClr val="windowText" lastClr="000000"/>
              </a:solidFill>
              <a:latin typeface="Microsoft Sans Serif"/>
              <a:cs typeface="Microsoft Sans Serif"/>
            </a:endParaRPr>
          </a:p>
        </p:txBody>
      </p:sp>
      <p:sp>
        <p:nvSpPr>
          <p:cNvPr id="16" name="object 16"/>
          <p:cNvSpPr txBox="1"/>
          <p:nvPr/>
        </p:nvSpPr>
        <p:spPr>
          <a:xfrm>
            <a:off x="7213007" y="5700104"/>
            <a:ext cx="205567"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E62631"/>
                </a:solidFill>
                <a:latin typeface="Microsoft Sans Serif"/>
                <a:cs typeface="Microsoft Sans Serif"/>
              </a:rPr>
              <a:t>3</a:t>
            </a:r>
            <a:r>
              <a:rPr sz="635" kern="0" spc="-18" dirty="0">
                <a:solidFill>
                  <a:srgbClr val="E62631"/>
                </a:solidFill>
                <a:latin typeface="Microsoft Sans Serif"/>
                <a:cs typeface="Microsoft Sans Serif"/>
              </a:rPr>
              <a:t> </a:t>
            </a:r>
            <a:r>
              <a:rPr sz="635" kern="0" spc="-54" dirty="0">
                <a:solidFill>
                  <a:srgbClr val="E62631"/>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17" name="object 17"/>
          <p:cNvSpPr txBox="1"/>
          <p:nvPr/>
        </p:nvSpPr>
        <p:spPr>
          <a:xfrm>
            <a:off x="9619019" y="5684864"/>
            <a:ext cx="205567"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E62631"/>
                </a:solidFill>
                <a:latin typeface="Microsoft Sans Serif"/>
                <a:cs typeface="Microsoft Sans Serif"/>
              </a:rPr>
              <a:t>5</a:t>
            </a:r>
            <a:r>
              <a:rPr sz="635" kern="0" spc="-18" dirty="0">
                <a:solidFill>
                  <a:srgbClr val="E62631"/>
                </a:solidFill>
                <a:latin typeface="Microsoft Sans Serif"/>
                <a:cs typeface="Microsoft Sans Serif"/>
              </a:rPr>
              <a:t> </a:t>
            </a:r>
            <a:r>
              <a:rPr sz="635" kern="0" spc="-54" dirty="0">
                <a:solidFill>
                  <a:srgbClr val="E62631"/>
                </a:solidFill>
                <a:latin typeface="Microsoft Sans Serif"/>
                <a:cs typeface="Microsoft Sans Serif"/>
              </a:rPr>
              <a:t>year</a:t>
            </a:r>
            <a:endParaRPr sz="635" kern="0">
              <a:solidFill>
                <a:sysClr val="windowText" lastClr="000000"/>
              </a:solidFill>
              <a:latin typeface="Microsoft Sans Serif"/>
              <a:cs typeface="Microsoft Sans Serif"/>
            </a:endParaRPr>
          </a:p>
        </p:txBody>
      </p:sp>
      <p:grpSp>
        <p:nvGrpSpPr>
          <p:cNvPr id="18" name="object 18"/>
          <p:cNvGrpSpPr/>
          <p:nvPr/>
        </p:nvGrpSpPr>
        <p:grpSpPr>
          <a:xfrm>
            <a:off x="5416995" y="3228270"/>
            <a:ext cx="430137" cy="428409"/>
            <a:chOff x="4597908" y="3560064"/>
            <a:chExt cx="474345" cy="472440"/>
          </a:xfrm>
        </p:grpSpPr>
        <p:sp>
          <p:nvSpPr>
            <p:cNvPr id="19" name="object 19"/>
            <p:cNvSpPr/>
            <p:nvPr/>
          </p:nvSpPr>
          <p:spPr>
            <a:xfrm>
              <a:off x="4597908" y="3560064"/>
              <a:ext cx="474345" cy="472440"/>
            </a:xfrm>
            <a:custGeom>
              <a:avLst/>
              <a:gdLst/>
              <a:ahLst/>
              <a:cxnLst/>
              <a:rect l="l" t="t" r="r" b="b"/>
              <a:pathLst>
                <a:path w="474345" h="472439">
                  <a:moveTo>
                    <a:pt x="385572" y="472439"/>
                  </a:moveTo>
                  <a:lnTo>
                    <a:pt x="88391" y="472439"/>
                  </a:lnTo>
                  <a:lnTo>
                    <a:pt x="54006" y="465724"/>
                  </a:lnTo>
                  <a:lnTo>
                    <a:pt x="25908" y="447294"/>
                  </a:lnTo>
                  <a:lnTo>
                    <a:pt x="6953" y="419719"/>
                  </a:lnTo>
                  <a:lnTo>
                    <a:pt x="0" y="385572"/>
                  </a:lnTo>
                  <a:lnTo>
                    <a:pt x="0" y="86867"/>
                  </a:lnTo>
                  <a:lnTo>
                    <a:pt x="6953" y="53363"/>
                  </a:lnTo>
                  <a:lnTo>
                    <a:pt x="25907" y="25717"/>
                  </a:lnTo>
                  <a:lnTo>
                    <a:pt x="54006" y="6929"/>
                  </a:lnTo>
                  <a:lnTo>
                    <a:pt x="88391" y="0"/>
                  </a:lnTo>
                  <a:lnTo>
                    <a:pt x="385572" y="0"/>
                  </a:lnTo>
                  <a:lnTo>
                    <a:pt x="419957" y="6929"/>
                  </a:lnTo>
                  <a:lnTo>
                    <a:pt x="448055" y="25717"/>
                  </a:lnTo>
                  <a:lnTo>
                    <a:pt x="467010" y="53363"/>
                  </a:lnTo>
                  <a:lnTo>
                    <a:pt x="473963" y="86867"/>
                  </a:lnTo>
                  <a:lnTo>
                    <a:pt x="473963" y="385572"/>
                  </a:lnTo>
                  <a:lnTo>
                    <a:pt x="467010" y="419719"/>
                  </a:lnTo>
                  <a:lnTo>
                    <a:pt x="448055" y="447294"/>
                  </a:lnTo>
                  <a:lnTo>
                    <a:pt x="419957"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0" name="object 20"/>
            <p:cNvPicPr/>
            <p:nvPr/>
          </p:nvPicPr>
          <p:blipFill>
            <a:blip r:embed="rId2" cstate="print"/>
            <a:stretch>
              <a:fillRect/>
            </a:stretch>
          </p:blipFill>
          <p:spPr>
            <a:xfrm>
              <a:off x="4663440" y="3607308"/>
              <a:ext cx="324611" cy="324611"/>
            </a:xfrm>
            <a:prstGeom prst="rect">
              <a:avLst/>
            </a:prstGeom>
          </p:spPr>
        </p:pic>
      </p:grpSp>
      <p:grpSp>
        <p:nvGrpSpPr>
          <p:cNvPr id="21" name="object 21"/>
          <p:cNvGrpSpPr/>
          <p:nvPr/>
        </p:nvGrpSpPr>
        <p:grpSpPr>
          <a:xfrm>
            <a:off x="3690921" y="3248998"/>
            <a:ext cx="426106" cy="426106"/>
            <a:chOff x="2694432" y="3582923"/>
            <a:chExt cx="469900" cy="469900"/>
          </a:xfrm>
        </p:grpSpPr>
        <p:sp>
          <p:nvSpPr>
            <p:cNvPr id="22" name="object 22"/>
            <p:cNvSpPr/>
            <p:nvPr/>
          </p:nvSpPr>
          <p:spPr>
            <a:xfrm>
              <a:off x="2694432" y="3582923"/>
              <a:ext cx="469900" cy="469900"/>
            </a:xfrm>
            <a:custGeom>
              <a:avLst/>
              <a:gdLst/>
              <a:ahLst/>
              <a:cxnLst/>
              <a:rect l="l" t="t" r="r" b="b"/>
              <a:pathLst>
                <a:path w="469900" h="469900">
                  <a:moveTo>
                    <a:pt x="381000" y="469391"/>
                  </a:moveTo>
                  <a:lnTo>
                    <a:pt x="86868" y="469391"/>
                  </a:lnTo>
                  <a:lnTo>
                    <a:pt x="52720" y="462676"/>
                  </a:lnTo>
                  <a:lnTo>
                    <a:pt x="25145" y="444246"/>
                  </a:lnTo>
                  <a:lnTo>
                    <a:pt x="6715" y="416671"/>
                  </a:lnTo>
                  <a:lnTo>
                    <a:pt x="0" y="382524"/>
                  </a:lnTo>
                  <a:lnTo>
                    <a:pt x="0" y="86867"/>
                  </a:lnTo>
                  <a:lnTo>
                    <a:pt x="6715" y="53363"/>
                  </a:lnTo>
                  <a:lnTo>
                    <a:pt x="25146" y="25717"/>
                  </a:lnTo>
                  <a:lnTo>
                    <a:pt x="52720" y="6929"/>
                  </a:lnTo>
                  <a:lnTo>
                    <a:pt x="86868" y="0"/>
                  </a:lnTo>
                  <a:lnTo>
                    <a:pt x="381000" y="0"/>
                  </a:lnTo>
                  <a:lnTo>
                    <a:pt x="415385" y="6929"/>
                  </a:lnTo>
                  <a:lnTo>
                    <a:pt x="443483" y="25717"/>
                  </a:lnTo>
                  <a:lnTo>
                    <a:pt x="462438" y="53363"/>
                  </a:lnTo>
                  <a:lnTo>
                    <a:pt x="469391" y="86867"/>
                  </a:lnTo>
                  <a:lnTo>
                    <a:pt x="469391" y="382524"/>
                  </a:lnTo>
                  <a:lnTo>
                    <a:pt x="462438" y="416671"/>
                  </a:lnTo>
                  <a:lnTo>
                    <a:pt x="443483" y="444246"/>
                  </a:lnTo>
                  <a:lnTo>
                    <a:pt x="415385" y="462676"/>
                  </a:lnTo>
                  <a:lnTo>
                    <a:pt x="381000" y="469391"/>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3" name="object 23"/>
            <p:cNvPicPr/>
            <p:nvPr/>
          </p:nvPicPr>
          <p:blipFill>
            <a:blip r:embed="rId3" cstate="print"/>
            <a:stretch>
              <a:fillRect/>
            </a:stretch>
          </p:blipFill>
          <p:spPr>
            <a:xfrm>
              <a:off x="2727959" y="3616451"/>
              <a:ext cx="390143" cy="390143"/>
            </a:xfrm>
            <a:prstGeom prst="rect">
              <a:avLst/>
            </a:prstGeom>
          </p:spPr>
        </p:pic>
      </p:grpSp>
      <p:sp>
        <p:nvSpPr>
          <p:cNvPr id="24" name="object 24"/>
          <p:cNvSpPr txBox="1"/>
          <p:nvPr/>
        </p:nvSpPr>
        <p:spPr>
          <a:xfrm>
            <a:off x="3666984" y="2966635"/>
            <a:ext cx="1572561" cy="688246"/>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Key</a:t>
            </a:r>
            <a:r>
              <a:rPr sz="1088" b="1" kern="0" spc="-23" dirty="0">
                <a:solidFill>
                  <a:srgbClr val="1C1C1C"/>
                </a:solidFill>
                <a:latin typeface="Arial"/>
                <a:cs typeface="Arial"/>
              </a:rPr>
              <a:t> </a:t>
            </a:r>
            <a:r>
              <a:rPr sz="1088" b="1" kern="0" spc="-9" dirty="0">
                <a:solidFill>
                  <a:srgbClr val="1C1C1C"/>
                </a:solidFill>
                <a:latin typeface="Arial"/>
                <a:cs typeface="Arial"/>
              </a:rPr>
              <a:t>figures</a:t>
            </a:r>
            <a:endParaRPr sz="1088" kern="0">
              <a:solidFill>
                <a:sysClr val="windowText" lastClr="000000"/>
              </a:solidFill>
              <a:latin typeface="Arial"/>
              <a:cs typeface="Arial"/>
            </a:endParaRPr>
          </a:p>
          <a:p>
            <a:pPr marL="568908" algn="ctr" defTabSz="829178">
              <a:spcBef>
                <a:spcPts val="1047"/>
              </a:spcBef>
            </a:pPr>
            <a:r>
              <a:rPr sz="952" kern="0" spc="-91" dirty="0">
                <a:solidFill>
                  <a:srgbClr val="1C1C1C"/>
                </a:solidFill>
                <a:latin typeface="Microsoft Sans Serif"/>
                <a:cs typeface="Microsoft Sans Serif"/>
              </a:rPr>
              <a:t>Duration</a:t>
            </a:r>
            <a:r>
              <a:rPr sz="952" kern="0" spc="-27"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the</a:t>
            </a:r>
            <a:r>
              <a:rPr sz="952" kern="0" spc="-27" dirty="0">
                <a:solidFill>
                  <a:srgbClr val="1C1C1C"/>
                </a:solidFill>
                <a:latin typeface="Microsoft Sans Serif"/>
                <a:cs typeface="Microsoft Sans Serif"/>
              </a:rPr>
              <a:t> </a:t>
            </a:r>
            <a:r>
              <a:rPr sz="952" kern="0" spc="-45" dirty="0">
                <a:solidFill>
                  <a:srgbClr val="1C1C1C"/>
                </a:solidFill>
                <a:latin typeface="Microsoft Sans Serif"/>
                <a:cs typeface="Microsoft Sans Serif"/>
              </a:rPr>
              <a:t>project</a:t>
            </a:r>
            <a:endParaRPr sz="952" kern="0">
              <a:solidFill>
                <a:sysClr val="windowText" lastClr="000000"/>
              </a:solidFill>
              <a:latin typeface="Microsoft Sans Serif"/>
              <a:cs typeface="Microsoft Sans Serif"/>
            </a:endParaRPr>
          </a:p>
          <a:p>
            <a:pPr marL="122073" algn="ctr" defTabSz="829178">
              <a:spcBef>
                <a:spcPts val="453"/>
              </a:spcBef>
            </a:pPr>
            <a:r>
              <a:rPr sz="1088" kern="0" spc="-103" dirty="0">
                <a:solidFill>
                  <a:srgbClr val="00AAFF"/>
                </a:solidFill>
                <a:latin typeface="Microsoft Sans Serif"/>
                <a:cs typeface="Microsoft Sans Serif"/>
              </a:rPr>
              <a:t>5</a:t>
            </a:r>
            <a:r>
              <a:rPr sz="1088" kern="0" spc="-27" dirty="0">
                <a:solidFill>
                  <a:srgbClr val="00AAFF"/>
                </a:solidFill>
                <a:latin typeface="Microsoft Sans Serif"/>
                <a:cs typeface="Microsoft Sans Serif"/>
              </a:rPr>
              <a:t> </a:t>
            </a:r>
            <a:r>
              <a:rPr sz="1088" kern="0" spc="-18" dirty="0">
                <a:solidFill>
                  <a:srgbClr val="00AAFF"/>
                </a:solidFill>
                <a:latin typeface="Microsoft Sans Serif"/>
                <a:cs typeface="Microsoft Sans Serif"/>
              </a:rPr>
              <a:t>years</a:t>
            </a:r>
            <a:endParaRPr sz="1088" kern="0">
              <a:solidFill>
                <a:sysClr val="windowText" lastClr="000000"/>
              </a:solidFill>
              <a:latin typeface="Microsoft Sans Serif"/>
              <a:cs typeface="Microsoft Sans Serif"/>
            </a:endParaRPr>
          </a:p>
        </p:txBody>
      </p:sp>
      <p:grpSp>
        <p:nvGrpSpPr>
          <p:cNvPr id="25" name="object 25"/>
          <p:cNvGrpSpPr/>
          <p:nvPr/>
        </p:nvGrpSpPr>
        <p:grpSpPr>
          <a:xfrm>
            <a:off x="5414230" y="3890230"/>
            <a:ext cx="430137" cy="430137"/>
            <a:chOff x="4594859" y="4290059"/>
            <a:chExt cx="474345" cy="474345"/>
          </a:xfrm>
        </p:grpSpPr>
        <p:sp>
          <p:nvSpPr>
            <p:cNvPr id="26" name="object 26"/>
            <p:cNvSpPr/>
            <p:nvPr/>
          </p:nvSpPr>
          <p:spPr>
            <a:xfrm>
              <a:off x="4594859" y="4290059"/>
              <a:ext cx="474345" cy="474345"/>
            </a:xfrm>
            <a:custGeom>
              <a:avLst/>
              <a:gdLst/>
              <a:ahLst/>
              <a:cxnLst/>
              <a:rect l="l" t="t" r="r" b="b"/>
              <a:pathLst>
                <a:path w="474345" h="474345">
                  <a:moveTo>
                    <a:pt x="385572" y="473963"/>
                  </a:moveTo>
                  <a:lnTo>
                    <a:pt x="86868" y="473963"/>
                  </a:lnTo>
                  <a:lnTo>
                    <a:pt x="53363" y="467034"/>
                  </a:lnTo>
                  <a:lnTo>
                    <a:pt x="25717" y="448246"/>
                  </a:lnTo>
                  <a:lnTo>
                    <a:pt x="6929" y="420600"/>
                  </a:lnTo>
                  <a:lnTo>
                    <a:pt x="0" y="387096"/>
                  </a:lnTo>
                  <a:lnTo>
                    <a:pt x="0" y="88391"/>
                  </a:lnTo>
                  <a:lnTo>
                    <a:pt x="6929" y="54006"/>
                  </a:lnTo>
                  <a:lnTo>
                    <a:pt x="25717" y="25907"/>
                  </a:lnTo>
                  <a:lnTo>
                    <a:pt x="53363" y="6953"/>
                  </a:lnTo>
                  <a:lnTo>
                    <a:pt x="86868" y="0"/>
                  </a:lnTo>
                  <a:lnTo>
                    <a:pt x="385572" y="0"/>
                  </a:lnTo>
                  <a:lnTo>
                    <a:pt x="419957" y="6953"/>
                  </a:lnTo>
                  <a:lnTo>
                    <a:pt x="448055" y="25907"/>
                  </a:lnTo>
                  <a:lnTo>
                    <a:pt x="467010" y="54006"/>
                  </a:lnTo>
                  <a:lnTo>
                    <a:pt x="473963" y="88391"/>
                  </a:lnTo>
                  <a:lnTo>
                    <a:pt x="473963" y="387096"/>
                  </a:lnTo>
                  <a:lnTo>
                    <a:pt x="467010" y="420600"/>
                  </a:lnTo>
                  <a:lnTo>
                    <a:pt x="448055" y="448246"/>
                  </a:lnTo>
                  <a:lnTo>
                    <a:pt x="419957" y="467034"/>
                  </a:lnTo>
                  <a:lnTo>
                    <a:pt x="385572" y="473963"/>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7" name="object 27"/>
            <p:cNvPicPr/>
            <p:nvPr/>
          </p:nvPicPr>
          <p:blipFill>
            <a:blip r:embed="rId4" cstate="print"/>
            <a:stretch>
              <a:fillRect/>
            </a:stretch>
          </p:blipFill>
          <p:spPr>
            <a:xfrm>
              <a:off x="4696967" y="4389119"/>
              <a:ext cx="286512" cy="286511"/>
            </a:xfrm>
            <a:prstGeom prst="rect">
              <a:avLst/>
            </a:prstGeom>
          </p:spPr>
        </p:pic>
      </p:grpSp>
      <p:grpSp>
        <p:nvGrpSpPr>
          <p:cNvPr id="28" name="object 28"/>
          <p:cNvGrpSpPr/>
          <p:nvPr/>
        </p:nvGrpSpPr>
        <p:grpSpPr>
          <a:xfrm>
            <a:off x="3692303" y="3892995"/>
            <a:ext cx="428409" cy="428409"/>
            <a:chOff x="2695956" y="4293108"/>
            <a:chExt cx="472440" cy="472440"/>
          </a:xfrm>
        </p:grpSpPr>
        <p:sp>
          <p:nvSpPr>
            <p:cNvPr id="29" name="object 29"/>
            <p:cNvSpPr/>
            <p:nvPr/>
          </p:nvSpPr>
          <p:spPr>
            <a:xfrm>
              <a:off x="2695956" y="4293108"/>
              <a:ext cx="472440" cy="472440"/>
            </a:xfrm>
            <a:custGeom>
              <a:avLst/>
              <a:gdLst/>
              <a:ahLst/>
              <a:cxnLst/>
              <a:rect l="l" t="t" r="r" b="b"/>
              <a:pathLst>
                <a:path w="472439" h="472439">
                  <a:moveTo>
                    <a:pt x="385572" y="472439"/>
                  </a:moveTo>
                  <a:lnTo>
                    <a:pt x="86868" y="472439"/>
                  </a:lnTo>
                  <a:lnTo>
                    <a:pt x="53363" y="465724"/>
                  </a:lnTo>
                  <a:lnTo>
                    <a:pt x="25717" y="447294"/>
                  </a:lnTo>
                  <a:lnTo>
                    <a:pt x="6929" y="419719"/>
                  </a:lnTo>
                  <a:lnTo>
                    <a:pt x="0" y="385572"/>
                  </a:lnTo>
                  <a:lnTo>
                    <a:pt x="0" y="86867"/>
                  </a:lnTo>
                  <a:lnTo>
                    <a:pt x="6929" y="53363"/>
                  </a:lnTo>
                  <a:lnTo>
                    <a:pt x="25717" y="25717"/>
                  </a:lnTo>
                  <a:lnTo>
                    <a:pt x="53363" y="6929"/>
                  </a:lnTo>
                  <a:lnTo>
                    <a:pt x="86868" y="0"/>
                  </a:lnTo>
                  <a:lnTo>
                    <a:pt x="385572" y="0"/>
                  </a:lnTo>
                  <a:lnTo>
                    <a:pt x="419719" y="6929"/>
                  </a:lnTo>
                  <a:lnTo>
                    <a:pt x="447293" y="25717"/>
                  </a:lnTo>
                  <a:lnTo>
                    <a:pt x="465724" y="53363"/>
                  </a:lnTo>
                  <a:lnTo>
                    <a:pt x="472439" y="86867"/>
                  </a:lnTo>
                  <a:lnTo>
                    <a:pt x="472439" y="385572"/>
                  </a:lnTo>
                  <a:lnTo>
                    <a:pt x="465724" y="419719"/>
                  </a:lnTo>
                  <a:lnTo>
                    <a:pt x="447293" y="447294"/>
                  </a:lnTo>
                  <a:lnTo>
                    <a:pt x="419719"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30" name="object 30"/>
            <p:cNvPicPr/>
            <p:nvPr/>
          </p:nvPicPr>
          <p:blipFill>
            <a:blip r:embed="rId5" cstate="print"/>
            <a:stretch>
              <a:fillRect/>
            </a:stretch>
          </p:blipFill>
          <p:spPr>
            <a:xfrm>
              <a:off x="2798064" y="4415028"/>
              <a:ext cx="262127" cy="260604"/>
            </a:xfrm>
            <a:prstGeom prst="rect">
              <a:avLst/>
            </a:prstGeom>
          </p:spPr>
        </p:pic>
      </p:grpSp>
      <p:grpSp>
        <p:nvGrpSpPr>
          <p:cNvPr id="31" name="object 31"/>
          <p:cNvGrpSpPr/>
          <p:nvPr/>
        </p:nvGrpSpPr>
        <p:grpSpPr>
          <a:xfrm>
            <a:off x="3639787" y="4600560"/>
            <a:ext cx="6893701" cy="1066992"/>
            <a:chOff x="2638043" y="5073395"/>
            <a:chExt cx="7602220" cy="1176655"/>
          </a:xfrm>
        </p:grpSpPr>
        <p:sp>
          <p:nvSpPr>
            <p:cNvPr id="32" name="object 32"/>
            <p:cNvSpPr/>
            <p:nvPr/>
          </p:nvSpPr>
          <p:spPr>
            <a:xfrm>
              <a:off x="2638043" y="5073395"/>
              <a:ext cx="7602220" cy="1176655"/>
            </a:xfrm>
            <a:custGeom>
              <a:avLst/>
              <a:gdLst/>
              <a:ahLst/>
              <a:cxnLst/>
              <a:rect l="l" t="t" r="r" b="b"/>
              <a:pathLst>
                <a:path w="7602220" h="1176654">
                  <a:moveTo>
                    <a:pt x="7383780" y="1176528"/>
                  </a:moveTo>
                  <a:lnTo>
                    <a:pt x="217931" y="1176528"/>
                  </a:lnTo>
                  <a:lnTo>
                    <a:pt x="167951" y="1170774"/>
                  </a:lnTo>
                  <a:lnTo>
                    <a:pt x="122075" y="1154383"/>
                  </a:lnTo>
                  <a:lnTo>
                    <a:pt x="81611" y="1128661"/>
                  </a:lnTo>
                  <a:lnTo>
                    <a:pt x="47866" y="1094916"/>
                  </a:lnTo>
                  <a:lnTo>
                    <a:pt x="22144" y="1054452"/>
                  </a:lnTo>
                  <a:lnTo>
                    <a:pt x="5753" y="1008576"/>
                  </a:lnTo>
                  <a:lnTo>
                    <a:pt x="0" y="958595"/>
                  </a:lnTo>
                  <a:lnTo>
                    <a:pt x="0" y="219456"/>
                  </a:lnTo>
                  <a:lnTo>
                    <a:pt x="5753" y="168910"/>
                  </a:lnTo>
                  <a:lnTo>
                    <a:pt x="22144" y="122630"/>
                  </a:lnTo>
                  <a:lnTo>
                    <a:pt x="47866" y="81896"/>
                  </a:lnTo>
                  <a:lnTo>
                    <a:pt x="81611" y="47986"/>
                  </a:lnTo>
                  <a:lnTo>
                    <a:pt x="122075" y="22180"/>
                  </a:lnTo>
                  <a:lnTo>
                    <a:pt x="167951" y="5758"/>
                  </a:lnTo>
                  <a:lnTo>
                    <a:pt x="217931" y="0"/>
                  </a:lnTo>
                  <a:lnTo>
                    <a:pt x="7383780" y="0"/>
                  </a:lnTo>
                  <a:lnTo>
                    <a:pt x="7433761" y="5758"/>
                  </a:lnTo>
                  <a:lnTo>
                    <a:pt x="7479636" y="22180"/>
                  </a:lnTo>
                  <a:lnTo>
                    <a:pt x="7520100" y="47986"/>
                  </a:lnTo>
                  <a:lnTo>
                    <a:pt x="7553846" y="81896"/>
                  </a:lnTo>
                  <a:lnTo>
                    <a:pt x="7579567" y="122630"/>
                  </a:lnTo>
                  <a:lnTo>
                    <a:pt x="7595958" y="168910"/>
                  </a:lnTo>
                  <a:lnTo>
                    <a:pt x="7601712" y="219456"/>
                  </a:lnTo>
                  <a:lnTo>
                    <a:pt x="7601712" y="958595"/>
                  </a:lnTo>
                  <a:lnTo>
                    <a:pt x="7595958" y="1008576"/>
                  </a:lnTo>
                  <a:lnTo>
                    <a:pt x="7579567" y="1054452"/>
                  </a:lnTo>
                  <a:lnTo>
                    <a:pt x="7553846" y="1094916"/>
                  </a:lnTo>
                  <a:lnTo>
                    <a:pt x="7520100" y="1128661"/>
                  </a:lnTo>
                  <a:lnTo>
                    <a:pt x="7479636" y="1154383"/>
                  </a:lnTo>
                  <a:lnTo>
                    <a:pt x="7433761" y="1170774"/>
                  </a:lnTo>
                  <a:lnTo>
                    <a:pt x="7383780" y="1176528"/>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33" name="object 33"/>
            <p:cNvPicPr/>
            <p:nvPr/>
          </p:nvPicPr>
          <p:blipFill>
            <a:blip r:embed="rId6" cstate="print"/>
            <a:stretch>
              <a:fillRect/>
            </a:stretch>
          </p:blipFill>
          <p:spPr>
            <a:xfrm>
              <a:off x="3907535" y="5436107"/>
              <a:ext cx="5536692" cy="777239"/>
            </a:xfrm>
            <a:prstGeom prst="rect">
              <a:avLst/>
            </a:prstGeom>
          </p:spPr>
        </p:pic>
        <p:sp>
          <p:nvSpPr>
            <p:cNvPr id="34" name="object 34"/>
            <p:cNvSpPr/>
            <p:nvPr/>
          </p:nvSpPr>
          <p:spPr>
            <a:xfrm>
              <a:off x="3985259" y="5559551"/>
              <a:ext cx="5384800" cy="460375"/>
            </a:xfrm>
            <a:custGeom>
              <a:avLst/>
              <a:gdLst/>
              <a:ahLst/>
              <a:cxnLst/>
              <a:rect l="l" t="t" r="r" b="b"/>
              <a:pathLst>
                <a:path w="5384800" h="460375">
                  <a:moveTo>
                    <a:pt x="0" y="460248"/>
                  </a:moveTo>
                  <a:lnTo>
                    <a:pt x="1345691" y="149351"/>
                  </a:lnTo>
                  <a:lnTo>
                    <a:pt x="2692908" y="12192"/>
                  </a:lnTo>
                  <a:lnTo>
                    <a:pt x="4038600" y="134112"/>
                  </a:lnTo>
                  <a:lnTo>
                    <a:pt x="5384291"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35" name="object 35"/>
            <p:cNvPicPr/>
            <p:nvPr/>
          </p:nvPicPr>
          <p:blipFill>
            <a:blip r:embed="rId7" cstate="print"/>
            <a:stretch>
              <a:fillRect/>
            </a:stretch>
          </p:blipFill>
          <p:spPr>
            <a:xfrm>
              <a:off x="3936491" y="5969507"/>
              <a:ext cx="96011" cy="94487"/>
            </a:xfrm>
            <a:prstGeom prst="rect">
              <a:avLst/>
            </a:prstGeom>
          </p:spPr>
        </p:pic>
        <p:pic>
          <p:nvPicPr>
            <p:cNvPr id="36" name="object 36"/>
            <p:cNvPicPr/>
            <p:nvPr/>
          </p:nvPicPr>
          <p:blipFill>
            <a:blip r:embed="rId8" cstate="print"/>
            <a:stretch>
              <a:fillRect/>
            </a:stretch>
          </p:blipFill>
          <p:spPr>
            <a:xfrm>
              <a:off x="5283707" y="5661660"/>
              <a:ext cx="91439" cy="94487"/>
            </a:xfrm>
            <a:prstGeom prst="rect">
              <a:avLst/>
            </a:prstGeom>
          </p:spPr>
        </p:pic>
        <p:pic>
          <p:nvPicPr>
            <p:cNvPr id="37" name="object 37"/>
            <p:cNvPicPr/>
            <p:nvPr/>
          </p:nvPicPr>
          <p:blipFill>
            <a:blip r:embed="rId9" cstate="print"/>
            <a:stretch>
              <a:fillRect/>
            </a:stretch>
          </p:blipFill>
          <p:spPr>
            <a:xfrm>
              <a:off x="6626351" y="5524499"/>
              <a:ext cx="94487" cy="94487"/>
            </a:xfrm>
            <a:prstGeom prst="rect">
              <a:avLst/>
            </a:prstGeom>
          </p:spPr>
        </p:pic>
        <p:pic>
          <p:nvPicPr>
            <p:cNvPr id="38" name="object 38"/>
            <p:cNvPicPr/>
            <p:nvPr/>
          </p:nvPicPr>
          <p:blipFill>
            <a:blip r:embed="rId10" cstate="print"/>
            <a:stretch>
              <a:fillRect/>
            </a:stretch>
          </p:blipFill>
          <p:spPr>
            <a:xfrm>
              <a:off x="7972044" y="5644896"/>
              <a:ext cx="96011" cy="96011"/>
            </a:xfrm>
            <a:prstGeom prst="rect">
              <a:avLst/>
            </a:prstGeom>
          </p:spPr>
        </p:pic>
        <p:pic>
          <p:nvPicPr>
            <p:cNvPr id="39" name="object 39"/>
            <p:cNvPicPr/>
            <p:nvPr/>
          </p:nvPicPr>
          <p:blipFill>
            <a:blip r:embed="rId11" cstate="print"/>
            <a:stretch>
              <a:fillRect/>
            </a:stretch>
          </p:blipFill>
          <p:spPr>
            <a:xfrm>
              <a:off x="9319260" y="5512307"/>
              <a:ext cx="96011" cy="94487"/>
            </a:xfrm>
            <a:prstGeom prst="rect">
              <a:avLst/>
            </a:prstGeom>
          </p:spPr>
        </p:pic>
        <p:sp>
          <p:nvSpPr>
            <p:cNvPr id="40" name="object 40"/>
            <p:cNvSpPr/>
            <p:nvPr/>
          </p:nvSpPr>
          <p:spPr>
            <a:xfrm>
              <a:off x="3985259" y="5945123"/>
              <a:ext cx="5384800" cy="170815"/>
            </a:xfrm>
            <a:custGeom>
              <a:avLst/>
              <a:gdLst/>
              <a:ahLst/>
              <a:cxnLst/>
              <a:rect l="l" t="t" r="r" b="b"/>
              <a:pathLst>
                <a:path w="5384800" h="170814">
                  <a:moveTo>
                    <a:pt x="0" y="170688"/>
                  </a:moveTo>
                  <a:lnTo>
                    <a:pt x="1345691" y="144780"/>
                  </a:lnTo>
                  <a:lnTo>
                    <a:pt x="2692908" y="24383"/>
                  </a:lnTo>
                  <a:lnTo>
                    <a:pt x="4038600" y="120396"/>
                  </a:lnTo>
                  <a:lnTo>
                    <a:pt x="5384291" y="0"/>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41" name="object 41"/>
            <p:cNvPicPr/>
            <p:nvPr/>
          </p:nvPicPr>
          <p:blipFill>
            <a:blip r:embed="rId12" cstate="print"/>
            <a:stretch>
              <a:fillRect/>
            </a:stretch>
          </p:blipFill>
          <p:spPr>
            <a:xfrm>
              <a:off x="3936491" y="6068567"/>
              <a:ext cx="96011" cy="91439"/>
            </a:xfrm>
            <a:prstGeom prst="rect">
              <a:avLst/>
            </a:prstGeom>
          </p:spPr>
        </p:pic>
        <p:pic>
          <p:nvPicPr>
            <p:cNvPr id="42" name="object 42"/>
            <p:cNvPicPr/>
            <p:nvPr/>
          </p:nvPicPr>
          <p:blipFill>
            <a:blip r:embed="rId13" cstate="print"/>
            <a:stretch>
              <a:fillRect/>
            </a:stretch>
          </p:blipFill>
          <p:spPr>
            <a:xfrm>
              <a:off x="5283707" y="6039612"/>
              <a:ext cx="91439" cy="96011"/>
            </a:xfrm>
            <a:prstGeom prst="rect">
              <a:avLst/>
            </a:prstGeom>
          </p:spPr>
        </p:pic>
        <p:pic>
          <p:nvPicPr>
            <p:cNvPr id="43" name="object 43"/>
            <p:cNvPicPr/>
            <p:nvPr/>
          </p:nvPicPr>
          <p:blipFill>
            <a:blip r:embed="rId14" cstate="print"/>
            <a:stretch>
              <a:fillRect/>
            </a:stretch>
          </p:blipFill>
          <p:spPr>
            <a:xfrm>
              <a:off x="6626351" y="5919216"/>
              <a:ext cx="94487" cy="96012"/>
            </a:xfrm>
            <a:prstGeom prst="rect">
              <a:avLst/>
            </a:prstGeom>
          </p:spPr>
        </p:pic>
        <p:pic>
          <p:nvPicPr>
            <p:cNvPr id="44" name="object 44"/>
            <p:cNvPicPr/>
            <p:nvPr/>
          </p:nvPicPr>
          <p:blipFill>
            <a:blip r:embed="rId15" cstate="print"/>
            <a:stretch>
              <a:fillRect/>
            </a:stretch>
          </p:blipFill>
          <p:spPr>
            <a:xfrm>
              <a:off x="7972044" y="6015227"/>
              <a:ext cx="96011" cy="94487"/>
            </a:xfrm>
            <a:prstGeom prst="rect">
              <a:avLst/>
            </a:prstGeom>
          </p:spPr>
        </p:pic>
        <p:pic>
          <p:nvPicPr>
            <p:cNvPr id="45" name="object 45"/>
            <p:cNvPicPr/>
            <p:nvPr/>
          </p:nvPicPr>
          <p:blipFill>
            <a:blip r:embed="rId16" cstate="print"/>
            <a:stretch>
              <a:fillRect/>
            </a:stretch>
          </p:blipFill>
          <p:spPr>
            <a:xfrm>
              <a:off x="9319260" y="5893307"/>
              <a:ext cx="96011" cy="96012"/>
            </a:xfrm>
            <a:prstGeom prst="rect">
              <a:avLst/>
            </a:prstGeom>
          </p:spPr>
        </p:pic>
        <p:sp>
          <p:nvSpPr>
            <p:cNvPr id="46" name="object 46"/>
            <p:cNvSpPr/>
            <p:nvPr/>
          </p:nvSpPr>
          <p:spPr>
            <a:xfrm>
              <a:off x="3985259" y="5497067"/>
              <a:ext cx="5384800" cy="593090"/>
            </a:xfrm>
            <a:custGeom>
              <a:avLst/>
              <a:gdLst/>
              <a:ahLst/>
              <a:cxnLst/>
              <a:rect l="l" t="t" r="r" b="b"/>
              <a:pathLst>
                <a:path w="5384800" h="593089">
                  <a:moveTo>
                    <a:pt x="0" y="592835"/>
                  </a:moveTo>
                  <a:lnTo>
                    <a:pt x="1345691" y="516635"/>
                  </a:lnTo>
                  <a:lnTo>
                    <a:pt x="2692908" y="320039"/>
                  </a:lnTo>
                  <a:lnTo>
                    <a:pt x="4038600" y="220980"/>
                  </a:lnTo>
                  <a:lnTo>
                    <a:pt x="5384291"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47" name="object 47"/>
            <p:cNvPicPr/>
            <p:nvPr/>
          </p:nvPicPr>
          <p:blipFill>
            <a:blip r:embed="rId17" cstate="print"/>
            <a:stretch>
              <a:fillRect/>
            </a:stretch>
          </p:blipFill>
          <p:spPr>
            <a:xfrm>
              <a:off x="3936491" y="6039612"/>
              <a:ext cx="96011" cy="96011"/>
            </a:xfrm>
            <a:prstGeom prst="rect">
              <a:avLst/>
            </a:prstGeom>
          </p:spPr>
        </p:pic>
        <p:pic>
          <p:nvPicPr>
            <p:cNvPr id="48" name="object 48"/>
            <p:cNvPicPr/>
            <p:nvPr/>
          </p:nvPicPr>
          <p:blipFill>
            <a:blip r:embed="rId18" cstate="print"/>
            <a:stretch>
              <a:fillRect/>
            </a:stretch>
          </p:blipFill>
          <p:spPr>
            <a:xfrm>
              <a:off x="5283707" y="5964935"/>
              <a:ext cx="91439" cy="96012"/>
            </a:xfrm>
            <a:prstGeom prst="rect">
              <a:avLst/>
            </a:prstGeom>
          </p:spPr>
        </p:pic>
        <p:pic>
          <p:nvPicPr>
            <p:cNvPr id="49" name="object 49"/>
            <p:cNvPicPr/>
            <p:nvPr/>
          </p:nvPicPr>
          <p:blipFill>
            <a:blip r:embed="rId19" cstate="print"/>
            <a:stretch>
              <a:fillRect/>
            </a:stretch>
          </p:blipFill>
          <p:spPr>
            <a:xfrm>
              <a:off x="6626351" y="5769863"/>
              <a:ext cx="94487" cy="94487"/>
            </a:xfrm>
            <a:prstGeom prst="rect">
              <a:avLst/>
            </a:prstGeom>
          </p:spPr>
        </p:pic>
        <p:pic>
          <p:nvPicPr>
            <p:cNvPr id="50" name="object 50"/>
            <p:cNvPicPr/>
            <p:nvPr/>
          </p:nvPicPr>
          <p:blipFill>
            <a:blip r:embed="rId20" cstate="print"/>
            <a:stretch>
              <a:fillRect/>
            </a:stretch>
          </p:blipFill>
          <p:spPr>
            <a:xfrm>
              <a:off x="7972044" y="5669280"/>
              <a:ext cx="96011" cy="96012"/>
            </a:xfrm>
            <a:prstGeom prst="rect">
              <a:avLst/>
            </a:prstGeom>
          </p:spPr>
        </p:pic>
        <p:pic>
          <p:nvPicPr>
            <p:cNvPr id="51" name="object 51"/>
            <p:cNvPicPr/>
            <p:nvPr/>
          </p:nvPicPr>
          <p:blipFill>
            <a:blip r:embed="rId21" cstate="print"/>
            <a:stretch>
              <a:fillRect/>
            </a:stretch>
          </p:blipFill>
          <p:spPr>
            <a:xfrm>
              <a:off x="9319260" y="5449823"/>
              <a:ext cx="96011" cy="94487"/>
            </a:xfrm>
            <a:prstGeom prst="rect">
              <a:avLst/>
            </a:prstGeom>
          </p:spPr>
        </p:pic>
      </p:grpSp>
      <p:grpSp>
        <p:nvGrpSpPr>
          <p:cNvPr id="52" name="object 52"/>
          <p:cNvGrpSpPr/>
          <p:nvPr/>
        </p:nvGrpSpPr>
        <p:grpSpPr>
          <a:xfrm>
            <a:off x="1737512" y="1320467"/>
            <a:ext cx="1338203" cy="1338203"/>
            <a:chOff x="540257" y="1456182"/>
            <a:chExt cx="1475740" cy="1475740"/>
          </a:xfrm>
        </p:grpSpPr>
        <p:pic>
          <p:nvPicPr>
            <p:cNvPr id="53" name="object 53"/>
            <p:cNvPicPr/>
            <p:nvPr/>
          </p:nvPicPr>
          <p:blipFill>
            <a:blip r:embed="rId22" cstate="print"/>
            <a:stretch>
              <a:fillRect/>
            </a:stretch>
          </p:blipFill>
          <p:spPr>
            <a:xfrm>
              <a:off x="557783" y="1472184"/>
              <a:ext cx="1441703" cy="1441703"/>
            </a:xfrm>
            <a:prstGeom prst="rect">
              <a:avLst/>
            </a:prstGeom>
          </p:spPr>
        </p:pic>
        <p:sp>
          <p:nvSpPr>
            <p:cNvPr id="54" name="object 54"/>
            <p:cNvSpPr/>
            <p:nvPr/>
          </p:nvSpPr>
          <p:spPr>
            <a:xfrm>
              <a:off x="551687" y="1467612"/>
              <a:ext cx="1452880" cy="1452880"/>
            </a:xfrm>
            <a:custGeom>
              <a:avLst/>
              <a:gdLst/>
              <a:ahLst/>
              <a:cxnLst/>
              <a:rect l="l" t="t" r="r" b="b"/>
              <a:pathLst>
                <a:path w="1452880" h="1452880">
                  <a:moveTo>
                    <a:pt x="725424" y="0"/>
                  </a:moveTo>
                  <a:lnTo>
                    <a:pt x="800100" y="4572"/>
                  </a:lnTo>
                  <a:lnTo>
                    <a:pt x="871728" y="15240"/>
                  </a:lnTo>
                  <a:lnTo>
                    <a:pt x="941832" y="32004"/>
                  </a:lnTo>
                  <a:lnTo>
                    <a:pt x="1008888" y="57912"/>
                  </a:lnTo>
                  <a:lnTo>
                    <a:pt x="1071372" y="88391"/>
                  </a:lnTo>
                  <a:lnTo>
                    <a:pt x="1132332" y="123444"/>
                  </a:lnTo>
                  <a:lnTo>
                    <a:pt x="1187196" y="166116"/>
                  </a:lnTo>
                  <a:lnTo>
                    <a:pt x="1239012" y="213359"/>
                  </a:lnTo>
                  <a:lnTo>
                    <a:pt x="1286256" y="263652"/>
                  </a:lnTo>
                  <a:lnTo>
                    <a:pt x="1327404" y="320039"/>
                  </a:lnTo>
                  <a:lnTo>
                    <a:pt x="1363980" y="379476"/>
                  </a:lnTo>
                  <a:lnTo>
                    <a:pt x="1394460" y="443484"/>
                  </a:lnTo>
                  <a:lnTo>
                    <a:pt x="1418844" y="510539"/>
                  </a:lnTo>
                  <a:lnTo>
                    <a:pt x="1437132" y="580643"/>
                  </a:lnTo>
                  <a:lnTo>
                    <a:pt x="1447800" y="652272"/>
                  </a:lnTo>
                  <a:lnTo>
                    <a:pt x="1452372" y="726947"/>
                  </a:lnTo>
                  <a:lnTo>
                    <a:pt x="1447800" y="800100"/>
                  </a:lnTo>
                  <a:lnTo>
                    <a:pt x="1437132" y="873252"/>
                  </a:lnTo>
                  <a:lnTo>
                    <a:pt x="1418844" y="941831"/>
                  </a:lnTo>
                  <a:lnTo>
                    <a:pt x="1394460" y="1008887"/>
                  </a:lnTo>
                  <a:lnTo>
                    <a:pt x="1363980" y="1072895"/>
                  </a:lnTo>
                  <a:lnTo>
                    <a:pt x="1327404" y="1132331"/>
                  </a:lnTo>
                  <a:lnTo>
                    <a:pt x="1286256" y="1188720"/>
                  </a:lnTo>
                  <a:lnTo>
                    <a:pt x="1239012" y="1240536"/>
                  </a:lnTo>
                  <a:lnTo>
                    <a:pt x="1187196" y="1286255"/>
                  </a:lnTo>
                  <a:lnTo>
                    <a:pt x="1132332" y="1328928"/>
                  </a:lnTo>
                  <a:lnTo>
                    <a:pt x="1071372" y="1365504"/>
                  </a:lnTo>
                  <a:lnTo>
                    <a:pt x="1008888" y="1395983"/>
                  </a:lnTo>
                  <a:lnTo>
                    <a:pt x="941832" y="1420367"/>
                  </a:lnTo>
                  <a:lnTo>
                    <a:pt x="871728" y="1437132"/>
                  </a:lnTo>
                  <a:lnTo>
                    <a:pt x="800100" y="1449324"/>
                  </a:lnTo>
                  <a:lnTo>
                    <a:pt x="725424" y="1452371"/>
                  </a:lnTo>
                  <a:lnTo>
                    <a:pt x="652272" y="1449324"/>
                  </a:lnTo>
                  <a:lnTo>
                    <a:pt x="579120" y="1437132"/>
                  </a:lnTo>
                  <a:lnTo>
                    <a:pt x="510540" y="1420367"/>
                  </a:lnTo>
                  <a:lnTo>
                    <a:pt x="443484" y="1395983"/>
                  </a:lnTo>
                  <a:lnTo>
                    <a:pt x="379476" y="1365504"/>
                  </a:lnTo>
                  <a:lnTo>
                    <a:pt x="320040" y="1328928"/>
                  </a:lnTo>
                  <a:lnTo>
                    <a:pt x="263652" y="1286255"/>
                  </a:lnTo>
                  <a:lnTo>
                    <a:pt x="211836" y="1240536"/>
                  </a:lnTo>
                  <a:lnTo>
                    <a:pt x="166116" y="1188720"/>
                  </a:lnTo>
                  <a:lnTo>
                    <a:pt x="123444" y="1132331"/>
                  </a:lnTo>
                  <a:lnTo>
                    <a:pt x="86868" y="1072895"/>
                  </a:lnTo>
                  <a:lnTo>
                    <a:pt x="56388" y="1008887"/>
                  </a:lnTo>
                  <a:lnTo>
                    <a:pt x="32004" y="941831"/>
                  </a:lnTo>
                  <a:lnTo>
                    <a:pt x="13716" y="873252"/>
                  </a:lnTo>
                  <a:lnTo>
                    <a:pt x="3048" y="800100"/>
                  </a:lnTo>
                  <a:lnTo>
                    <a:pt x="0" y="726947"/>
                  </a:lnTo>
                  <a:lnTo>
                    <a:pt x="3048" y="652272"/>
                  </a:lnTo>
                  <a:lnTo>
                    <a:pt x="13716" y="580643"/>
                  </a:lnTo>
                  <a:lnTo>
                    <a:pt x="32004" y="510539"/>
                  </a:lnTo>
                  <a:lnTo>
                    <a:pt x="56388" y="443484"/>
                  </a:lnTo>
                  <a:lnTo>
                    <a:pt x="86868" y="379476"/>
                  </a:lnTo>
                  <a:lnTo>
                    <a:pt x="123444" y="320039"/>
                  </a:lnTo>
                  <a:lnTo>
                    <a:pt x="166116" y="263652"/>
                  </a:lnTo>
                  <a:lnTo>
                    <a:pt x="211836" y="213359"/>
                  </a:lnTo>
                  <a:lnTo>
                    <a:pt x="263652" y="166116"/>
                  </a:lnTo>
                  <a:lnTo>
                    <a:pt x="320040" y="123444"/>
                  </a:lnTo>
                  <a:lnTo>
                    <a:pt x="379476" y="88391"/>
                  </a:lnTo>
                  <a:lnTo>
                    <a:pt x="443484" y="57912"/>
                  </a:lnTo>
                  <a:lnTo>
                    <a:pt x="510540" y="32004"/>
                  </a:lnTo>
                  <a:lnTo>
                    <a:pt x="579120" y="15240"/>
                  </a:lnTo>
                  <a:lnTo>
                    <a:pt x="652272" y="4572"/>
                  </a:lnTo>
                  <a:lnTo>
                    <a:pt x="725424" y="0"/>
                  </a:lnTo>
                  <a:close/>
                </a:path>
              </a:pathLst>
            </a:custGeom>
            <a:ln w="22859">
              <a:solidFill>
                <a:srgbClr val="FFFFFF"/>
              </a:solidFill>
            </a:ln>
          </p:spPr>
          <p:txBody>
            <a:bodyPr wrap="square" lIns="0" tIns="0" rIns="0" bIns="0" rtlCol="0"/>
            <a:lstStyle/>
            <a:p>
              <a:pPr defTabSz="829178"/>
              <a:endParaRPr sz="1632" kern="0">
                <a:solidFill>
                  <a:sysClr val="windowText" lastClr="000000"/>
                </a:solidFill>
              </a:endParaRPr>
            </a:p>
          </p:txBody>
        </p:sp>
      </p:grpSp>
      <p:sp>
        <p:nvSpPr>
          <p:cNvPr id="55" name="object 55"/>
          <p:cNvSpPr txBox="1"/>
          <p:nvPr/>
        </p:nvSpPr>
        <p:spPr>
          <a:xfrm>
            <a:off x="8401584" y="2099441"/>
            <a:ext cx="892519" cy="169737"/>
          </a:xfrm>
          <a:prstGeom prst="rect">
            <a:avLst/>
          </a:prstGeom>
        </p:spPr>
        <p:txBody>
          <a:bodyPr vert="horz" wrap="square" lIns="0" tIns="9789" rIns="0" bIns="0" rtlCol="0">
            <a:spAutoFit/>
          </a:bodyPr>
          <a:lstStyle/>
          <a:p>
            <a:pPr marL="11516" marR="4607" defTabSz="829178">
              <a:lnSpc>
                <a:spcPct val="102499"/>
              </a:lnSpc>
              <a:spcBef>
                <a:spcPts val="77"/>
              </a:spcBef>
            </a:pPr>
            <a:r>
              <a:rPr lang="en-US" sz="1088" b="1" kern="0" spc="-103" dirty="0">
                <a:solidFill>
                  <a:srgbClr val="770E13"/>
                </a:solidFill>
                <a:latin typeface="Arial"/>
                <a:cs typeface="Arial"/>
              </a:rPr>
              <a:t>Kukdala district</a:t>
            </a:r>
          </a:p>
        </p:txBody>
      </p:sp>
      <p:grpSp>
        <p:nvGrpSpPr>
          <p:cNvPr id="57" name="object 57"/>
          <p:cNvGrpSpPr/>
          <p:nvPr/>
        </p:nvGrpSpPr>
        <p:grpSpPr>
          <a:xfrm>
            <a:off x="7678579" y="3438328"/>
            <a:ext cx="2611338" cy="1043383"/>
            <a:chOff x="7091933" y="3791711"/>
            <a:chExt cx="2879725" cy="1150620"/>
          </a:xfrm>
        </p:grpSpPr>
        <p:pic>
          <p:nvPicPr>
            <p:cNvPr id="58" name="object 58"/>
            <p:cNvPicPr/>
            <p:nvPr/>
          </p:nvPicPr>
          <p:blipFill>
            <a:blip r:embed="rId23" cstate="print"/>
            <a:stretch>
              <a:fillRect/>
            </a:stretch>
          </p:blipFill>
          <p:spPr>
            <a:xfrm>
              <a:off x="7095743" y="3874008"/>
              <a:ext cx="2235707" cy="67055"/>
            </a:xfrm>
            <a:prstGeom prst="rect">
              <a:avLst/>
            </a:prstGeom>
          </p:spPr>
        </p:pic>
        <p:pic>
          <p:nvPicPr>
            <p:cNvPr id="59" name="object 59"/>
            <p:cNvPicPr/>
            <p:nvPr/>
          </p:nvPicPr>
          <p:blipFill>
            <a:blip r:embed="rId24" cstate="print"/>
            <a:stretch>
              <a:fillRect/>
            </a:stretch>
          </p:blipFill>
          <p:spPr>
            <a:xfrm>
              <a:off x="7095743" y="4107180"/>
              <a:ext cx="2601467" cy="62483"/>
            </a:xfrm>
            <a:prstGeom prst="rect">
              <a:avLst/>
            </a:prstGeom>
          </p:spPr>
        </p:pic>
        <p:pic>
          <p:nvPicPr>
            <p:cNvPr id="60" name="object 60"/>
            <p:cNvPicPr/>
            <p:nvPr/>
          </p:nvPicPr>
          <p:blipFill>
            <a:blip r:embed="rId25" cstate="print"/>
            <a:stretch>
              <a:fillRect/>
            </a:stretch>
          </p:blipFill>
          <p:spPr>
            <a:xfrm>
              <a:off x="7095743" y="4335780"/>
              <a:ext cx="2755391" cy="62483"/>
            </a:xfrm>
            <a:prstGeom prst="rect">
              <a:avLst/>
            </a:prstGeom>
          </p:spPr>
        </p:pic>
        <p:pic>
          <p:nvPicPr>
            <p:cNvPr id="61" name="object 61"/>
            <p:cNvPicPr/>
            <p:nvPr/>
          </p:nvPicPr>
          <p:blipFill>
            <a:blip r:embed="rId26" cstate="print"/>
            <a:stretch>
              <a:fillRect/>
            </a:stretch>
          </p:blipFill>
          <p:spPr>
            <a:xfrm>
              <a:off x="7095743" y="4564380"/>
              <a:ext cx="2817875" cy="65531"/>
            </a:xfrm>
            <a:prstGeom prst="rect">
              <a:avLst/>
            </a:prstGeom>
          </p:spPr>
        </p:pic>
        <p:pic>
          <p:nvPicPr>
            <p:cNvPr id="62" name="object 62"/>
            <p:cNvPicPr/>
            <p:nvPr/>
          </p:nvPicPr>
          <p:blipFill>
            <a:blip r:embed="rId27" cstate="print"/>
            <a:stretch>
              <a:fillRect/>
            </a:stretch>
          </p:blipFill>
          <p:spPr>
            <a:xfrm>
              <a:off x="7095743" y="4796027"/>
              <a:ext cx="2875787" cy="62483"/>
            </a:xfrm>
            <a:prstGeom prst="rect">
              <a:avLst/>
            </a:prstGeom>
          </p:spPr>
        </p:pic>
        <p:sp>
          <p:nvSpPr>
            <p:cNvPr id="63" name="object 63"/>
            <p:cNvSpPr/>
            <p:nvPr/>
          </p:nvSpPr>
          <p:spPr>
            <a:xfrm>
              <a:off x="7100315" y="3791711"/>
              <a:ext cx="0" cy="1150620"/>
            </a:xfrm>
            <a:custGeom>
              <a:avLst/>
              <a:gdLst/>
              <a:ahLst/>
              <a:cxnLst/>
              <a:rect l="l" t="t" r="r" b="b"/>
              <a:pathLst>
                <a:path h="1150620">
                  <a:moveTo>
                    <a:pt x="0" y="0"/>
                  </a:moveTo>
                  <a:lnTo>
                    <a:pt x="0" y="1150620"/>
                  </a:lnTo>
                </a:path>
              </a:pathLst>
            </a:custGeom>
            <a:ln w="16764">
              <a:solidFill>
                <a:srgbClr val="DDDDDD"/>
              </a:solidFill>
            </a:ln>
          </p:spPr>
          <p:txBody>
            <a:bodyPr wrap="square" lIns="0" tIns="0" rIns="0" bIns="0" rtlCol="0"/>
            <a:lstStyle/>
            <a:p>
              <a:pPr defTabSz="829178"/>
              <a:endParaRPr sz="1632" kern="0">
                <a:solidFill>
                  <a:sysClr val="windowText" lastClr="000000"/>
                </a:solidFill>
              </a:endParaRPr>
            </a:p>
          </p:txBody>
        </p:sp>
      </p:grpSp>
      <p:sp>
        <p:nvSpPr>
          <p:cNvPr id="64" name="object 64"/>
          <p:cNvSpPr txBox="1"/>
          <p:nvPr/>
        </p:nvSpPr>
        <p:spPr>
          <a:xfrm>
            <a:off x="8556271" y="3482073"/>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1446</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451</a:t>
            </a:r>
            <a:endParaRPr sz="635" kern="0">
              <a:solidFill>
                <a:sysClr val="windowText" lastClr="000000"/>
              </a:solidFill>
              <a:latin typeface="Microsoft Sans Serif"/>
              <a:cs typeface="Microsoft Sans Serif"/>
            </a:endParaRPr>
          </a:p>
        </p:txBody>
      </p:sp>
      <p:sp>
        <p:nvSpPr>
          <p:cNvPr id="65" name="object 65"/>
          <p:cNvSpPr txBox="1"/>
          <p:nvPr/>
        </p:nvSpPr>
        <p:spPr>
          <a:xfrm>
            <a:off x="8723486" y="369070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1684</a:t>
            </a:r>
            <a:r>
              <a:rPr sz="635" kern="0" spc="23" dirty="0">
                <a:solidFill>
                  <a:srgbClr val="8C8C8C"/>
                </a:solidFill>
                <a:latin typeface="Microsoft Sans Serif"/>
                <a:cs typeface="Microsoft Sans Serif"/>
              </a:rPr>
              <a:t> </a:t>
            </a:r>
            <a:r>
              <a:rPr sz="635" kern="0" spc="-54" dirty="0">
                <a:solidFill>
                  <a:srgbClr val="8C8C8C"/>
                </a:solidFill>
                <a:latin typeface="Microsoft Sans Serif"/>
                <a:cs typeface="Microsoft Sans Serif"/>
              </a:rPr>
              <a:t>224</a:t>
            </a:r>
            <a:endParaRPr sz="635" kern="0">
              <a:solidFill>
                <a:sysClr val="windowText" lastClr="000000"/>
              </a:solidFill>
              <a:latin typeface="Microsoft Sans Serif"/>
              <a:cs typeface="Microsoft Sans Serif"/>
            </a:endParaRPr>
          </a:p>
        </p:txBody>
      </p:sp>
      <p:sp>
        <p:nvSpPr>
          <p:cNvPr id="66" name="object 66"/>
          <p:cNvSpPr txBox="1"/>
          <p:nvPr/>
        </p:nvSpPr>
        <p:spPr>
          <a:xfrm>
            <a:off x="8792587" y="3898029"/>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1783</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296</a:t>
            </a:r>
            <a:endParaRPr sz="635" kern="0">
              <a:solidFill>
                <a:sysClr val="windowText" lastClr="000000"/>
              </a:solidFill>
              <a:latin typeface="Microsoft Sans Serif"/>
              <a:cs typeface="Microsoft Sans Serif"/>
            </a:endParaRPr>
          </a:p>
        </p:txBody>
      </p:sp>
      <p:sp>
        <p:nvSpPr>
          <p:cNvPr id="67" name="object 67"/>
          <p:cNvSpPr txBox="1"/>
          <p:nvPr/>
        </p:nvSpPr>
        <p:spPr>
          <a:xfrm>
            <a:off x="8820228" y="4106704"/>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1822</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925</a:t>
            </a:r>
            <a:endParaRPr sz="635" kern="0">
              <a:solidFill>
                <a:sysClr val="windowText" lastClr="000000"/>
              </a:solidFill>
              <a:latin typeface="Microsoft Sans Serif"/>
              <a:cs typeface="Microsoft Sans Serif"/>
            </a:endParaRPr>
          </a:p>
        </p:txBody>
      </p:sp>
      <p:sp>
        <p:nvSpPr>
          <p:cNvPr id="68" name="object 68"/>
          <p:cNvSpPr txBox="1"/>
          <p:nvPr/>
        </p:nvSpPr>
        <p:spPr>
          <a:xfrm>
            <a:off x="8847844" y="4315379"/>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1862</a:t>
            </a:r>
            <a:r>
              <a:rPr sz="635" kern="0" spc="23" dirty="0">
                <a:solidFill>
                  <a:srgbClr val="8C8C8C"/>
                </a:solidFill>
                <a:latin typeface="Microsoft Sans Serif"/>
                <a:cs typeface="Microsoft Sans Serif"/>
              </a:rPr>
              <a:t> </a:t>
            </a:r>
            <a:r>
              <a:rPr sz="635" kern="0" spc="-54" dirty="0">
                <a:solidFill>
                  <a:srgbClr val="8C8C8C"/>
                </a:solidFill>
                <a:latin typeface="Microsoft Sans Serif"/>
                <a:cs typeface="Microsoft Sans Serif"/>
              </a:rPr>
              <a:t>554</a:t>
            </a:r>
            <a:endParaRPr sz="635" kern="0">
              <a:solidFill>
                <a:sysClr val="windowText" lastClr="000000"/>
              </a:solidFill>
              <a:latin typeface="Microsoft Sans Serif"/>
              <a:cs typeface="Microsoft Sans Serif"/>
            </a:endParaRPr>
          </a:p>
        </p:txBody>
      </p:sp>
      <p:sp>
        <p:nvSpPr>
          <p:cNvPr id="69" name="object 69"/>
          <p:cNvSpPr txBox="1"/>
          <p:nvPr/>
        </p:nvSpPr>
        <p:spPr>
          <a:xfrm>
            <a:off x="7420312" y="3477916"/>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1</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0" name="object 70"/>
          <p:cNvSpPr txBox="1"/>
          <p:nvPr/>
        </p:nvSpPr>
        <p:spPr>
          <a:xfrm>
            <a:off x="7420312" y="3686566"/>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2</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1" name="object 71"/>
          <p:cNvSpPr txBox="1"/>
          <p:nvPr/>
        </p:nvSpPr>
        <p:spPr>
          <a:xfrm>
            <a:off x="7420312" y="3895241"/>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3</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2" name="object 72"/>
          <p:cNvSpPr txBox="1"/>
          <p:nvPr/>
        </p:nvSpPr>
        <p:spPr>
          <a:xfrm>
            <a:off x="7420312" y="4103916"/>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4</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3" name="object 73"/>
          <p:cNvSpPr txBox="1"/>
          <p:nvPr/>
        </p:nvSpPr>
        <p:spPr>
          <a:xfrm>
            <a:off x="7420312" y="4312591"/>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5</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4" name="object 74"/>
          <p:cNvSpPr txBox="1"/>
          <p:nvPr/>
        </p:nvSpPr>
        <p:spPr>
          <a:xfrm>
            <a:off x="6006698" y="4214577"/>
            <a:ext cx="152592" cy="181954"/>
          </a:xfrm>
          <a:prstGeom prst="rect">
            <a:avLst/>
          </a:prstGeom>
        </p:spPr>
        <p:txBody>
          <a:bodyPr vert="horz" wrap="square" lIns="0" tIns="14395" rIns="0" bIns="0" rtlCol="0">
            <a:spAutoFit/>
          </a:bodyPr>
          <a:lstStyle/>
          <a:p>
            <a:pPr marL="11516" defTabSz="829178">
              <a:spcBef>
                <a:spcPts val="113"/>
              </a:spcBef>
            </a:pPr>
            <a:r>
              <a:rPr sz="1088" b="1" kern="0" spc="-68" dirty="0">
                <a:solidFill>
                  <a:srgbClr val="BF0000"/>
                </a:solidFill>
                <a:latin typeface="Arial"/>
                <a:cs typeface="Arial"/>
              </a:rPr>
              <a:t>39</a:t>
            </a:r>
            <a:endParaRPr sz="1088" kern="0">
              <a:solidFill>
                <a:sysClr val="windowText" lastClr="000000"/>
              </a:solidFill>
              <a:latin typeface="Arial"/>
              <a:cs typeface="Arial"/>
            </a:endParaRPr>
          </a:p>
        </p:txBody>
      </p:sp>
      <p:sp>
        <p:nvSpPr>
          <p:cNvPr id="75" name="object 75"/>
          <p:cNvSpPr txBox="1"/>
          <p:nvPr/>
        </p:nvSpPr>
        <p:spPr>
          <a:xfrm>
            <a:off x="6411582" y="2024162"/>
            <a:ext cx="1098662"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$0,68</a:t>
            </a:r>
            <a:r>
              <a:rPr sz="1088" b="1" kern="0" spc="-54" dirty="0">
                <a:solidFill>
                  <a:srgbClr val="1C1C1C"/>
                </a:solidFill>
                <a:latin typeface="Arial"/>
                <a:cs typeface="Arial"/>
              </a:rPr>
              <a:t> </a:t>
            </a:r>
            <a:r>
              <a:rPr sz="1088" b="1" kern="0" spc="-50" dirty="0">
                <a:solidFill>
                  <a:srgbClr val="1C1C1C"/>
                </a:solidFill>
                <a:latin typeface="Arial"/>
                <a:cs typeface="Arial"/>
              </a:rPr>
              <a:t>mln</a:t>
            </a:r>
            <a:r>
              <a:rPr sz="1088" b="1" kern="0" spc="113" dirty="0">
                <a:solidFill>
                  <a:srgbClr val="1C1C1C"/>
                </a:solidFill>
                <a:latin typeface="Arial"/>
                <a:cs typeface="Arial"/>
              </a:rPr>
              <a:t> </a:t>
            </a:r>
            <a:r>
              <a:rPr sz="952" kern="0" spc="-131" dirty="0">
                <a:solidFill>
                  <a:srgbClr val="1C1C1C"/>
                </a:solidFill>
                <a:latin typeface="Microsoft Sans Serif"/>
                <a:cs typeface="Microsoft Sans Serif"/>
              </a:rPr>
              <a:t>Own</a:t>
            </a:r>
            <a:r>
              <a:rPr sz="952" kern="0" spc="-41"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funds</a:t>
            </a:r>
            <a:endParaRPr sz="952" kern="0">
              <a:solidFill>
                <a:sysClr val="windowText" lastClr="000000"/>
              </a:solidFill>
              <a:latin typeface="Microsoft Sans Serif"/>
              <a:cs typeface="Microsoft Sans Serif"/>
            </a:endParaRPr>
          </a:p>
        </p:txBody>
      </p:sp>
      <p:sp>
        <p:nvSpPr>
          <p:cNvPr id="76" name="object 76"/>
          <p:cNvSpPr txBox="1"/>
          <p:nvPr/>
        </p:nvSpPr>
        <p:spPr>
          <a:xfrm>
            <a:off x="3874272" y="1835061"/>
            <a:ext cx="677739" cy="1059512"/>
          </a:xfrm>
          <a:prstGeom prst="rect">
            <a:avLst/>
          </a:prstGeom>
        </p:spPr>
        <p:txBody>
          <a:bodyPr vert="horz" wrap="square" lIns="0" tIns="168139" rIns="0" bIns="0" rtlCol="0">
            <a:spAutoFit/>
          </a:bodyPr>
          <a:lstStyle/>
          <a:p>
            <a:pPr marL="110557" defTabSz="829178">
              <a:spcBef>
                <a:spcPts val="1324"/>
              </a:spcBef>
            </a:pPr>
            <a:r>
              <a:rPr sz="2040" b="1" kern="0" spc="-254" dirty="0">
                <a:solidFill>
                  <a:srgbClr val="E62631"/>
                </a:solidFill>
                <a:latin typeface="Arial"/>
                <a:cs typeface="Arial"/>
              </a:rPr>
              <a:t>15%</a:t>
            </a:r>
            <a:endParaRPr sz="2040" kern="0">
              <a:solidFill>
                <a:sysClr val="windowText" lastClr="000000"/>
              </a:solidFill>
              <a:latin typeface="Arial"/>
              <a:cs typeface="Arial"/>
            </a:endParaRPr>
          </a:p>
          <a:p>
            <a:pPr marL="11516" defTabSz="829178">
              <a:spcBef>
                <a:spcPts val="901"/>
              </a:spcBef>
            </a:pPr>
            <a:r>
              <a:rPr sz="1496" b="1" kern="0" spc="-154" dirty="0">
                <a:solidFill>
                  <a:srgbClr val="77B397"/>
                </a:solidFill>
                <a:latin typeface="Arial"/>
                <a:cs typeface="Arial"/>
              </a:rPr>
              <a:t>$172</a:t>
            </a:r>
            <a:r>
              <a:rPr sz="1496" b="1" kern="0" spc="-50" dirty="0">
                <a:solidFill>
                  <a:srgbClr val="77B397"/>
                </a:solidFill>
                <a:latin typeface="Arial"/>
                <a:cs typeface="Arial"/>
              </a:rPr>
              <a:t> </a:t>
            </a:r>
            <a:r>
              <a:rPr sz="1496" b="1" kern="0" spc="-122" dirty="0">
                <a:solidFill>
                  <a:srgbClr val="77B397"/>
                </a:solidFill>
                <a:latin typeface="Arial"/>
                <a:cs typeface="Arial"/>
              </a:rPr>
              <a:t>889</a:t>
            </a:r>
            <a:endParaRPr sz="1496" kern="0">
              <a:solidFill>
                <a:sysClr val="windowText" lastClr="000000"/>
              </a:solidFill>
              <a:latin typeface="Arial"/>
              <a:cs typeface="Arial"/>
            </a:endParaRPr>
          </a:p>
        </p:txBody>
      </p:sp>
      <p:sp>
        <p:nvSpPr>
          <p:cNvPr id="77" name="object 77"/>
          <p:cNvSpPr/>
          <p:nvPr/>
        </p:nvSpPr>
        <p:spPr>
          <a:xfrm>
            <a:off x="1537819" y="3199248"/>
            <a:ext cx="1919779" cy="2468535"/>
          </a:xfrm>
          <a:custGeom>
            <a:avLst/>
            <a:gdLst/>
            <a:ahLst/>
            <a:cxnLst/>
            <a:rect l="l" t="t" r="r" b="b"/>
            <a:pathLst>
              <a:path w="2117090" h="2722245">
                <a:moveTo>
                  <a:pt x="1723644" y="2721863"/>
                </a:moveTo>
                <a:lnTo>
                  <a:pt x="393191" y="2721863"/>
                </a:lnTo>
                <a:lnTo>
                  <a:pt x="343717" y="2718813"/>
                </a:lnTo>
                <a:lnTo>
                  <a:pt x="296120" y="2709907"/>
                </a:lnTo>
                <a:lnTo>
                  <a:pt x="250762" y="2695512"/>
                </a:lnTo>
                <a:lnTo>
                  <a:pt x="208006" y="2675992"/>
                </a:lnTo>
                <a:lnTo>
                  <a:pt x="168212" y="2651716"/>
                </a:lnTo>
                <a:lnTo>
                  <a:pt x="131745" y="2623048"/>
                </a:lnTo>
                <a:lnTo>
                  <a:pt x="98964" y="2590356"/>
                </a:lnTo>
                <a:lnTo>
                  <a:pt x="70234" y="2554006"/>
                </a:lnTo>
                <a:lnTo>
                  <a:pt x="45915" y="2514363"/>
                </a:lnTo>
                <a:lnTo>
                  <a:pt x="26370" y="2471794"/>
                </a:lnTo>
                <a:lnTo>
                  <a:pt x="11961" y="2426666"/>
                </a:lnTo>
                <a:lnTo>
                  <a:pt x="3050" y="2379344"/>
                </a:lnTo>
                <a:lnTo>
                  <a:pt x="0" y="2330196"/>
                </a:lnTo>
                <a:lnTo>
                  <a:pt x="0" y="393191"/>
                </a:lnTo>
                <a:lnTo>
                  <a:pt x="3050" y="344017"/>
                </a:lnTo>
                <a:lnTo>
                  <a:pt x="11961" y="296624"/>
                </a:lnTo>
                <a:lnTo>
                  <a:pt x="26370" y="251387"/>
                </a:lnTo>
                <a:lnTo>
                  <a:pt x="45915" y="208680"/>
                </a:lnTo>
                <a:lnTo>
                  <a:pt x="70234" y="168878"/>
                </a:lnTo>
                <a:lnTo>
                  <a:pt x="98964" y="132357"/>
                </a:lnTo>
                <a:lnTo>
                  <a:pt x="131745" y="99489"/>
                </a:lnTo>
                <a:lnTo>
                  <a:pt x="168212" y="70650"/>
                </a:lnTo>
                <a:lnTo>
                  <a:pt x="208006" y="46215"/>
                </a:lnTo>
                <a:lnTo>
                  <a:pt x="250762" y="26557"/>
                </a:lnTo>
                <a:lnTo>
                  <a:pt x="296120" y="12053"/>
                </a:lnTo>
                <a:lnTo>
                  <a:pt x="343717" y="3075"/>
                </a:lnTo>
                <a:lnTo>
                  <a:pt x="393191" y="0"/>
                </a:lnTo>
                <a:lnTo>
                  <a:pt x="1723644" y="0"/>
                </a:lnTo>
                <a:lnTo>
                  <a:pt x="1773118" y="3075"/>
                </a:lnTo>
                <a:lnTo>
                  <a:pt x="1820715" y="12053"/>
                </a:lnTo>
                <a:lnTo>
                  <a:pt x="1866073" y="26557"/>
                </a:lnTo>
                <a:lnTo>
                  <a:pt x="1908829" y="46215"/>
                </a:lnTo>
                <a:lnTo>
                  <a:pt x="1948623" y="70650"/>
                </a:lnTo>
                <a:lnTo>
                  <a:pt x="1985090" y="99489"/>
                </a:lnTo>
                <a:lnTo>
                  <a:pt x="2017871" y="132357"/>
                </a:lnTo>
                <a:lnTo>
                  <a:pt x="2046601" y="168878"/>
                </a:lnTo>
                <a:lnTo>
                  <a:pt x="2070920" y="208680"/>
                </a:lnTo>
                <a:lnTo>
                  <a:pt x="2090465" y="251387"/>
                </a:lnTo>
                <a:lnTo>
                  <a:pt x="2104874" y="296624"/>
                </a:lnTo>
                <a:lnTo>
                  <a:pt x="2113785" y="344017"/>
                </a:lnTo>
                <a:lnTo>
                  <a:pt x="2116836" y="393191"/>
                </a:lnTo>
                <a:lnTo>
                  <a:pt x="2116836" y="2330196"/>
                </a:lnTo>
                <a:lnTo>
                  <a:pt x="2113785" y="2379344"/>
                </a:lnTo>
                <a:lnTo>
                  <a:pt x="2104874" y="2426666"/>
                </a:lnTo>
                <a:lnTo>
                  <a:pt x="2090465" y="2471794"/>
                </a:lnTo>
                <a:lnTo>
                  <a:pt x="2070920" y="2514363"/>
                </a:lnTo>
                <a:lnTo>
                  <a:pt x="2046601" y="2554006"/>
                </a:lnTo>
                <a:lnTo>
                  <a:pt x="2017871" y="2590356"/>
                </a:lnTo>
                <a:lnTo>
                  <a:pt x="1985090" y="2623048"/>
                </a:lnTo>
                <a:lnTo>
                  <a:pt x="1948623" y="2651716"/>
                </a:lnTo>
                <a:lnTo>
                  <a:pt x="1908829" y="2675992"/>
                </a:lnTo>
                <a:lnTo>
                  <a:pt x="1866073" y="2695512"/>
                </a:lnTo>
                <a:lnTo>
                  <a:pt x="1820715" y="2709907"/>
                </a:lnTo>
                <a:lnTo>
                  <a:pt x="1773118" y="2718813"/>
                </a:lnTo>
                <a:lnTo>
                  <a:pt x="1723644" y="2721863"/>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78" name="object 78"/>
          <p:cNvSpPr txBox="1"/>
          <p:nvPr/>
        </p:nvSpPr>
        <p:spPr>
          <a:xfrm>
            <a:off x="1712866" y="3475195"/>
            <a:ext cx="1568529" cy="1769802"/>
          </a:xfrm>
          <a:prstGeom prst="rect">
            <a:avLst/>
          </a:prstGeom>
        </p:spPr>
        <p:txBody>
          <a:bodyPr vert="horz" wrap="square" lIns="0" tIns="11516" rIns="0" bIns="0" rtlCol="0">
            <a:spAutoFit/>
          </a:bodyPr>
          <a:lstStyle/>
          <a:p>
            <a:pPr marL="11516" marR="4607" indent="1727" algn="ctr" defTabSz="829178">
              <a:lnSpc>
                <a:spcPct val="100200"/>
              </a:lnSpc>
              <a:spcBef>
                <a:spcPts val="91"/>
              </a:spcBef>
            </a:pPr>
            <a:r>
              <a:rPr sz="952" kern="0" spc="-113" dirty="0">
                <a:solidFill>
                  <a:srgbClr val="1C1C1C"/>
                </a:solidFill>
                <a:latin typeface="Microsoft Sans Serif"/>
                <a:cs typeface="Microsoft Sans Serif"/>
              </a:rPr>
              <a:t>The</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launch</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of</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project</a:t>
            </a:r>
            <a:r>
              <a:rPr sz="952" kern="0" spc="-18"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will</a:t>
            </a:r>
            <a:r>
              <a:rPr sz="952" kern="0" spc="-41" dirty="0">
                <a:solidFill>
                  <a:srgbClr val="1C1C1C"/>
                </a:solidFill>
                <a:latin typeface="Microsoft Sans Serif"/>
                <a:cs typeface="Microsoft Sans Serif"/>
              </a:rPr>
              <a:t> </a:t>
            </a:r>
            <a:r>
              <a:rPr sz="952" kern="0" spc="-45" dirty="0">
                <a:solidFill>
                  <a:srgbClr val="1C1C1C"/>
                </a:solidFill>
                <a:latin typeface="Microsoft Sans Serif"/>
                <a:cs typeface="Microsoft Sans Serif"/>
              </a:rPr>
              <a:t>make </a:t>
            </a:r>
            <a:r>
              <a:rPr sz="952" kern="0" spc="-50" dirty="0">
                <a:solidFill>
                  <a:srgbClr val="1C1C1C"/>
                </a:solidFill>
                <a:latin typeface="Microsoft Sans Serif"/>
                <a:cs typeface="Microsoft Sans Serif"/>
              </a:rPr>
              <a:t>it</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possible</a:t>
            </a:r>
            <a:r>
              <a:rPr sz="952" kern="0" spc="-32"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organize</a:t>
            </a:r>
            <a:r>
              <a:rPr sz="952" kern="0" spc="-9" dirty="0">
                <a:solidFill>
                  <a:srgbClr val="1C1C1C"/>
                </a:solidFill>
                <a:latin typeface="Microsoft Sans Serif"/>
                <a:cs typeface="Microsoft Sans Serif"/>
              </a:rPr>
              <a:t> modern </a:t>
            </a:r>
            <a:r>
              <a:rPr sz="952" kern="0" spc="-91" dirty="0">
                <a:solidFill>
                  <a:srgbClr val="1C1C1C"/>
                </a:solidFill>
                <a:latin typeface="Microsoft Sans Serif"/>
                <a:cs typeface="Microsoft Sans Serif"/>
              </a:rPr>
              <a:t>production</a:t>
            </a:r>
            <a:r>
              <a:rPr sz="952" kern="0" spc="-9"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for</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production</a:t>
            </a:r>
            <a:r>
              <a:rPr sz="952" kern="0" spc="-14"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1" dirty="0">
                <a:solidFill>
                  <a:srgbClr val="1C1C1C"/>
                </a:solidFill>
                <a:latin typeface="Microsoft Sans Serif"/>
                <a:cs typeface="Microsoft Sans Serif"/>
              </a:rPr>
              <a:t>granulated</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feed</a:t>
            </a:r>
            <a:r>
              <a:rPr sz="952" kern="0" spc="-23"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on</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the</a:t>
            </a:r>
            <a:r>
              <a:rPr sz="952" kern="0" spc="-23"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territory</a:t>
            </a:r>
            <a:r>
              <a:rPr sz="952" kern="0" spc="-41"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Republic</a:t>
            </a:r>
            <a:r>
              <a:rPr sz="952" kern="0" spc="-23"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27"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Uzbekistan. </a:t>
            </a:r>
            <a:r>
              <a:rPr sz="952" kern="0" spc="-113" dirty="0">
                <a:solidFill>
                  <a:srgbClr val="1C1C1C"/>
                </a:solidFill>
                <a:latin typeface="Microsoft Sans Serif"/>
                <a:cs typeface="Microsoft Sans Serif"/>
              </a:rPr>
              <a:t>The</a:t>
            </a:r>
            <a:r>
              <a:rPr sz="952" kern="0"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projected</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capacity</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of</a:t>
            </a:r>
            <a:r>
              <a:rPr sz="952" kern="0"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the </a:t>
            </a:r>
            <a:r>
              <a:rPr sz="952" kern="0" spc="-86" dirty="0">
                <a:solidFill>
                  <a:srgbClr val="1C1C1C"/>
                </a:solidFill>
                <a:latin typeface="Microsoft Sans Serif"/>
                <a:cs typeface="Microsoft Sans Serif"/>
              </a:rPr>
              <a:t>enterprise</a:t>
            </a:r>
            <a:r>
              <a:rPr sz="952" kern="0" spc="-14"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at</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initial</a:t>
            </a:r>
            <a:r>
              <a:rPr sz="952" kern="0" spc="-32" dirty="0">
                <a:solidFill>
                  <a:srgbClr val="1C1C1C"/>
                </a:solidFill>
                <a:latin typeface="Microsoft Sans Serif"/>
                <a:cs typeface="Microsoft Sans Serif"/>
              </a:rPr>
              <a:t> </a:t>
            </a:r>
            <a:r>
              <a:rPr sz="952" kern="0" spc="-100" dirty="0">
                <a:solidFill>
                  <a:srgbClr val="1C1C1C"/>
                </a:solidFill>
                <a:latin typeface="Microsoft Sans Serif"/>
                <a:cs typeface="Microsoft Sans Serif"/>
              </a:rPr>
              <a:t>stage</a:t>
            </a:r>
            <a:r>
              <a:rPr sz="952" kern="0"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will</a:t>
            </a:r>
            <a:r>
              <a:rPr sz="952" kern="0" spc="-32"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be </a:t>
            </a:r>
            <a:r>
              <a:rPr sz="952" kern="0" spc="-103" dirty="0">
                <a:solidFill>
                  <a:srgbClr val="1C1C1C"/>
                </a:solidFill>
                <a:latin typeface="Microsoft Sans Serif"/>
                <a:cs typeface="Microsoft Sans Serif"/>
              </a:rPr>
              <a:t>more</a:t>
            </a:r>
            <a:r>
              <a:rPr sz="952" kern="0" spc="-2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than</a:t>
            </a:r>
            <a:r>
              <a:rPr sz="952" kern="0" spc="-14" dirty="0">
                <a:solidFill>
                  <a:srgbClr val="1C1C1C"/>
                </a:solidFill>
                <a:latin typeface="Microsoft Sans Serif"/>
                <a:cs typeface="Microsoft Sans Serif"/>
              </a:rPr>
              <a:t> </a:t>
            </a:r>
            <a:r>
              <a:rPr sz="952" kern="0" spc="-113" dirty="0">
                <a:solidFill>
                  <a:srgbClr val="1C1C1C"/>
                </a:solidFill>
                <a:latin typeface="Microsoft Sans Serif"/>
                <a:cs typeface="Microsoft Sans Serif"/>
              </a:rPr>
              <a:t>4000</a:t>
            </a:r>
            <a:r>
              <a:rPr sz="952" kern="0" spc="-5"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tons</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per</a:t>
            </a:r>
            <a:r>
              <a:rPr sz="952" kern="0" spc="-18"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year;</a:t>
            </a:r>
            <a:r>
              <a:rPr sz="952" kern="0" spc="-36"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The </a:t>
            </a:r>
            <a:r>
              <a:rPr sz="952" kern="0" spc="-86" dirty="0">
                <a:solidFill>
                  <a:srgbClr val="1C1C1C"/>
                </a:solidFill>
                <a:latin typeface="Microsoft Sans Serif"/>
                <a:cs typeface="Microsoft Sans Serif"/>
              </a:rPr>
              <a:t>sale</a:t>
            </a:r>
            <a:r>
              <a:rPr sz="952" kern="0" spc="-32"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products</a:t>
            </a:r>
            <a:r>
              <a:rPr sz="952" kern="0" spc="-23"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is</a:t>
            </a:r>
            <a:r>
              <a:rPr sz="952" kern="0" spc="-32" dirty="0">
                <a:solidFill>
                  <a:srgbClr val="1C1C1C"/>
                </a:solidFill>
                <a:latin typeface="Microsoft Sans Serif"/>
                <a:cs typeface="Microsoft Sans Serif"/>
              </a:rPr>
              <a:t> </a:t>
            </a:r>
            <a:r>
              <a:rPr sz="952" kern="0" spc="-100" dirty="0">
                <a:solidFill>
                  <a:srgbClr val="1C1C1C"/>
                </a:solidFill>
                <a:latin typeface="Microsoft Sans Serif"/>
                <a:cs typeface="Microsoft Sans Serif"/>
              </a:rPr>
              <a:t>planned</a:t>
            </a:r>
            <a:r>
              <a:rPr sz="952" kern="0" spc="-18"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for</a:t>
            </a:r>
            <a:r>
              <a:rPr sz="952" kern="0" spc="-27"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the </a:t>
            </a:r>
            <a:r>
              <a:rPr sz="952" kern="0" spc="-95" dirty="0">
                <a:solidFill>
                  <a:srgbClr val="1C1C1C"/>
                </a:solidFill>
                <a:latin typeface="Microsoft Sans Serif"/>
                <a:cs typeface="Microsoft Sans Serif"/>
              </a:rPr>
              <a:t>domestic</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market</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4"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Republic </a:t>
            </a:r>
            <a:r>
              <a:rPr sz="952" kern="0" spc="-103" dirty="0">
                <a:solidFill>
                  <a:srgbClr val="1C1C1C"/>
                </a:solidFill>
                <a:latin typeface="Microsoft Sans Serif"/>
                <a:cs typeface="Microsoft Sans Serif"/>
              </a:rPr>
              <a:t>and</a:t>
            </a:r>
            <a:r>
              <a:rPr sz="952" kern="0" spc="-23"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further</a:t>
            </a:r>
            <a:r>
              <a:rPr sz="952" kern="0" spc="-2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sales</a:t>
            </a:r>
            <a:r>
              <a:rPr sz="952" kern="0" spc="-36"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27"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neighboring countries.</a:t>
            </a:r>
            <a:endParaRPr sz="952" kern="0" dirty="0">
              <a:solidFill>
                <a:sysClr val="windowText" lastClr="000000"/>
              </a:solidFill>
              <a:latin typeface="Microsoft Sans Serif"/>
              <a:cs typeface="Microsoft Sans Serif"/>
            </a:endParaRPr>
          </a:p>
        </p:txBody>
      </p:sp>
      <p:sp>
        <p:nvSpPr>
          <p:cNvPr id="79" name="object 79"/>
          <p:cNvSpPr txBox="1"/>
          <p:nvPr/>
        </p:nvSpPr>
        <p:spPr>
          <a:xfrm>
            <a:off x="4740709" y="5275806"/>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313</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630</a:t>
            </a:r>
            <a:endParaRPr sz="635" kern="0">
              <a:solidFill>
                <a:sysClr val="windowText" lastClr="000000"/>
              </a:solidFill>
              <a:latin typeface="Microsoft Sans Serif"/>
              <a:cs typeface="Microsoft Sans Serif"/>
            </a:endParaRPr>
          </a:p>
        </p:txBody>
      </p:sp>
      <p:sp>
        <p:nvSpPr>
          <p:cNvPr id="80" name="object 80"/>
          <p:cNvSpPr txBox="1"/>
          <p:nvPr/>
        </p:nvSpPr>
        <p:spPr>
          <a:xfrm>
            <a:off x="5960983" y="4993897"/>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986</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087</a:t>
            </a:r>
            <a:endParaRPr sz="635" kern="0">
              <a:solidFill>
                <a:sysClr val="windowText" lastClr="000000"/>
              </a:solidFill>
              <a:latin typeface="Microsoft Sans Serif"/>
              <a:cs typeface="Microsoft Sans Serif"/>
            </a:endParaRPr>
          </a:p>
        </p:txBody>
      </p:sp>
      <p:sp>
        <p:nvSpPr>
          <p:cNvPr id="81" name="object 81"/>
          <p:cNvSpPr txBox="1"/>
          <p:nvPr/>
        </p:nvSpPr>
        <p:spPr>
          <a:xfrm>
            <a:off x="7163279" y="4869513"/>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1282</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400</a:t>
            </a:r>
            <a:endParaRPr sz="635" kern="0">
              <a:solidFill>
                <a:sysClr val="windowText" lastClr="000000"/>
              </a:solidFill>
              <a:latin typeface="Microsoft Sans Serif"/>
              <a:cs typeface="Microsoft Sans Serif"/>
            </a:endParaRPr>
          </a:p>
        </p:txBody>
      </p:sp>
      <p:sp>
        <p:nvSpPr>
          <p:cNvPr id="82" name="object 82"/>
          <p:cNvSpPr txBox="1"/>
          <p:nvPr/>
        </p:nvSpPr>
        <p:spPr>
          <a:xfrm>
            <a:off x="8383529" y="4980076"/>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1018</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957</a:t>
            </a:r>
            <a:endParaRPr sz="635" kern="0">
              <a:solidFill>
                <a:sysClr val="windowText" lastClr="000000"/>
              </a:solidFill>
              <a:latin typeface="Microsoft Sans Serif"/>
              <a:cs typeface="Microsoft Sans Serif"/>
            </a:endParaRPr>
          </a:p>
        </p:txBody>
      </p:sp>
      <p:sp>
        <p:nvSpPr>
          <p:cNvPr id="83" name="object 83"/>
          <p:cNvSpPr txBox="1"/>
          <p:nvPr/>
        </p:nvSpPr>
        <p:spPr>
          <a:xfrm>
            <a:off x="9603780" y="5039491"/>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1310</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278</a:t>
            </a:r>
            <a:endParaRPr sz="635" kern="0">
              <a:solidFill>
                <a:sysClr val="windowText" lastClr="000000"/>
              </a:solidFill>
              <a:latin typeface="Microsoft Sans Serif"/>
              <a:cs typeface="Microsoft Sans Serif"/>
            </a:endParaRPr>
          </a:p>
        </p:txBody>
      </p:sp>
      <p:sp>
        <p:nvSpPr>
          <p:cNvPr id="84" name="object 84"/>
          <p:cNvSpPr txBox="1"/>
          <p:nvPr/>
        </p:nvSpPr>
        <p:spPr>
          <a:xfrm>
            <a:off x="4740709" y="5488057"/>
            <a:ext cx="261997" cy="308367"/>
          </a:xfrm>
          <a:prstGeom prst="rect">
            <a:avLst/>
          </a:prstGeom>
        </p:spPr>
        <p:txBody>
          <a:bodyPr vert="horz" wrap="square" lIns="0" tIns="61037" rIns="0" bIns="0" rtlCol="0">
            <a:spAutoFit/>
          </a:bodyPr>
          <a:lstStyle/>
          <a:p>
            <a:pPr marL="11516" defTabSz="829178">
              <a:spcBef>
                <a:spcPts val="481"/>
              </a:spcBef>
            </a:pPr>
            <a:r>
              <a:rPr sz="635" kern="0" spc="-77" dirty="0">
                <a:solidFill>
                  <a:srgbClr val="545454"/>
                </a:solidFill>
                <a:latin typeface="Microsoft Sans Serif"/>
                <a:cs typeface="Microsoft Sans Serif"/>
              </a:rPr>
              <a:t>105</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040</a:t>
            </a:r>
            <a:endParaRPr sz="635" kern="0">
              <a:solidFill>
                <a:sysClr val="windowText" lastClr="000000"/>
              </a:solidFill>
              <a:latin typeface="Microsoft Sans Serif"/>
              <a:cs typeface="Microsoft Sans Serif"/>
            </a:endParaRPr>
          </a:p>
          <a:p>
            <a:pPr marL="23608" defTabSz="829178">
              <a:spcBef>
                <a:spcPts val="394"/>
              </a:spcBef>
            </a:pPr>
            <a:r>
              <a:rPr sz="635" kern="0" spc="-73" dirty="0">
                <a:solidFill>
                  <a:srgbClr val="E62631"/>
                </a:solidFill>
                <a:latin typeface="Microsoft Sans Serif"/>
                <a:cs typeface="Microsoft Sans Serif"/>
              </a:rPr>
              <a:t>1</a:t>
            </a:r>
            <a:r>
              <a:rPr sz="635" kern="0" spc="-18" dirty="0">
                <a:solidFill>
                  <a:srgbClr val="E62631"/>
                </a:solidFill>
                <a:latin typeface="Microsoft Sans Serif"/>
                <a:cs typeface="Microsoft Sans Serif"/>
              </a:rPr>
              <a:t> year</a:t>
            </a:r>
            <a:endParaRPr sz="635" kern="0">
              <a:solidFill>
                <a:sysClr val="windowText" lastClr="000000"/>
              </a:solidFill>
              <a:latin typeface="Microsoft Sans Serif"/>
              <a:cs typeface="Microsoft Sans Serif"/>
            </a:endParaRPr>
          </a:p>
        </p:txBody>
      </p:sp>
      <p:sp>
        <p:nvSpPr>
          <p:cNvPr id="85" name="object 85"/>
          <p:cNvSpPr txBox="1"/>
          <p:nvPr/>
        </p:nvSpPr>
        <p:spPr>
          <a:xfrm>
            <a:off x="5960638" y="5538369"/>
            <a:ext cx="261997" cy="257782"/>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164</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269</a:t>
            </a:r>
            <a:endParaRPr sz="635" kern="0">
              <a:solidFill>
                <a:sysClr val="windowText" lastClr="000000"/>
              </a:solidFill>
              <a:latin typeface="Microsoft Sans Serif"/>
              <a:cs typeface="Microsoft Sans Serif"/>
            </a:endParaRPr>
          </a:p>
          <a:p>
            <a:pPr marL="24184" defTabSz="829178">
              <a:spcBef>
                <a:spcPts val="444"/>
              </a:spcBef>
            </a:pPr>
            <a:r>
              <a:rPr sz="635" kern="0" spc="-73" dirty="0">
                <a:solidFill>
                  <a:srgbClr val="E62631"/>
                </a:solidFill>
                <a:latin typeface="Microsoft Sans Serif"/>
                <a:cs typeface="Microsoft Sans Serif"/>
              </a:rPr>
              <a:t>2</a:t>
            </a:r>
            <a:r>
              <a:rPr sz="635" kern="0" spc="-18" dirty="0">
                <a:solidFill>
                  <a:srgbClr val="E62631"/>
                </a:solidFill>
                <a:latin typeface="Microsoft Sans Serif"/>
                <a:cs typeface="Microsoft Sans Serif"/>
              </a:rPr>
              <a:t> year</a:t>
            </a:r>
            <a:endParaRPr sz="635" kern="0">
              <a:solidFill>
                <a:sysClr val="windowText" lastClr="000000"/>
              </a:solidFill>
              <a:latin typeface="Microsoft Sans Serif"/>
              <a:cs typeface="Microsoft Sans Serif"/>
            </a:endParaRPr>
          </a:p>
        </p:txBody>
      </p:sp>
      <p:sp>
        <p:nvSpPr>
          <p:cNvPr id="86" name="object 86"/>
          <p:cNvSpPr txBox="1"/>
          <p:nvPr/>
        </p:nvSpPr>
        <p:spPr>
          <a:xfrm>
            <a:off x="7181234" y="5473450"/>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424</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429</a:t>
            </a:r>
            <a:endParaRPr sz="635" kern="0">
              <a:solidFill>
                <a:sysClr val="windowText" lastClr="000000"/>
              </a:solidFill>
              <a:latin typeface="Microsoft Sans Serif"/>
              <a:cs typeface="Microsoft Sans Serif"/>
            </a:endParaRPr>
          </a:p>
        </p:txBody>
      </p:sp>
      <p:sp>
        <p:nvSpPr>
          <p:cNvPr id="87" name="object 87"/>
          <p:cNvSpPr txBox="1"/>
          <p:nvPr/>
        </p:nvSpPr>
        <p:spPr>
          <a:xfrm>
            <a:off x="8401484" y="5485268"/>
            <a:ext cx="261997" cy="311274"/>
          </a:xfrm>
          <a:prstGeom prst="rect">
            <a:avLst/>
          </a:prstGeom>
        </p:spPr>
        <p:txBody>
          <a:bodyPr vert="horz" wrap="square" lIns="0" tIns="63916" rIns="0" bIns="0" rtlCol="0">
            <a:spAutoFit/>
          </a:bodyPr>
          <a:lstStyle/>
          <a:p>
            <a:pPr marL="11516" defTabSz="829178">
              <a:spcBef>
                <a:spcPts val="503"/>
              </a:spcBef>
            </a:pPr>
            <a:r>
              <a:rPr sz="635" kern="0" spc="-77" dirty="0">
                <a:solidFill>
                  <a:srgbClr val="545454"/>
                </a:solidFill>
                <a:latin typeface="Microsoft Sans Serif"/>
                <a:cs typeface="Microsoft Sans Serif"/>
              </a:rPr>
              <a:t>215</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960</a:t>
            </a:r>
            <a:endParaRPr sz="635" kern="0">
              <a:solidFill>
                <a:sysClr val="windowText" lastClr="000000"/>
              </a:solidFill>
              <a:latin typeface="Microsoft Sans Serif"/>
              <a:cs typeface="Microsoft Sans Serif"/>
            </a:endParaRPr>
          </a:p>
          <a:p>
            <a:pPr marL="43186" defTabSz="829178">
              <a:spcBef>
                <a:spcPts val="413"/>
              </a:spcBef>
            </a:pPr>
            <a:r>
              <a:rPr sz="635" kern="0" spc="-73" dirty="0">
                <a:solidFill>
                  <a:srgbClr val="E62631"/>
                </a:solidFill>
                <a:latin typeface="Microsoft Sans Serif"/>
                <a:cs typeface="Microsoft Sans Serif"/>
              </a:rPr>
              <a:t>4</a:t>
            </a:r>
            <a:r>
              <a:rPr sz="635" kern="0" spc="-18" dirty="0">
                <a:solidFill>
                  <a:srgbClr val="E62631"/>
                </a:solidFill>
                <a:latin typeface="Microsoft Sans Serif"/>
                <a:cs typeface="Microsoft Sans Serif"/>
              </a:rPr>
              <a:t> year</a:t>
            </a:r>
            <a:endParaRPr sz="635" kern="0">
              <a:solidFill>
                <a:sysClr val="windowText" lastClr="000000"/>
              </a:solidFill>
              <a:latin typeface="Microsoft Sans Serif"/>
              <a:cs typeface="Microsoft Sans Serif"/>
            </a:endParaRPr>
          </a:p>
        </p:txBody>
      </p:sp>
      <p:sp>
        <p:nvSpPr>
          <p:cNvPr id="88" name="object 88"/>
          <p:cNvSpPr txBox="1"/>
          <p:nvPr/>
        </p:nvSpPr>
        <p:spPr>
          <a:xfrm>
            <a:off x="9621759" y="5451338"/>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476</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685</a:t>
            </a:r>
            <a:endParaRPr sz="635" kern="0">
              <a:solidFill>
                <a:sysClr val="windowText" lastClr="000000"/>
              </a:solidFill>
              <a:latin typeface="Microsoft Sans Serif"/>
              <a:cs typeface="Microsoft Sans Serif"/>
            </a:endParaRPr>
          </a:p>
        </p:txBody>
      </p:sp>
      <p:sp>
        <p:nvSpPr>
          <p:cNvPr id="89" name="object 89"/>
          <p:cNvSpPr/>
          <p:nvPr/>
        </p:nvSpPr>
        <p:spPr>
          <a:xfrm>
            <a:off x="6081720" y="5402100"/>
            <a:ext cx="30518" cy="51248"/>
          </a:xfrm>
          <a:custGeom>
            <a:avLst/>
            <a:gdLst/>
            <a:ahLst/>
            <a:cxnLst/>
            <a:rect l="l" t="t" r="r" b="b"/>
            <a:pathLst>
              <a:path w="33654" h="56514">
                <a:moveTo>
                  <a:pt x="0" y="56387"/>
                </a:moveTo>
                <a:lnTo>
                  <a:pt x="33528" y="0"/>
                </a:lnTo>
              </a:path>
            </a:pathLst>
          </a:custGeom>
          <a:ln w="7620">
            <a:solidFill>
              <a:srgbClr val="AFAFAF"/>
            </a:solidFill>
          </a:ln>
        </p:spPr>
        <p:txBody>
          <a:bodyPr wrap="square" lIns="0" tIns="0" rIns="0" bIns="0" rtlCol="0"/>
          <a:lstStyle/>
          <a:p>
            <a:pPr defTabSz="829178"/>
            <a:endParaRPr sz="1632" kern="0">
              <a:solidFill>
                <a:sysClr val="windowText" lastClr="000000"/>
              </a:solidFill>
            </a:endParaRPr>
          </a:p>
        </p:txBody>
      </p:sp>
      <p:sp>
        <p:nvSpPr>
          <p:cNvPr id="90" name="object 90"/>
          <p:cNvSpPr txBox="1"/>
          <p:nvPr/>
        </p:nvSpPr>
        <p:spPr>
          <a:xfrm>
            <a:off x="4740709" y="5337987"/>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162</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684</a:t>
            </a:r>
            <a:endParaRPr sz="635" kern="0">
              <a:solidFill>
                <a:sysClr val="windowText" lastClr="000000"/>
              </a:solidFill>
              <a:latin typeface="Microsoft Sans Serif"/>
              <a:cs typeface="Microsoft Sans Serif"/>
            </a:endParaRPr>
          </a:p>
        </p:txBody>
      </p:sp>
      <p:sp>
        <p:nvSpPr>
          <p:cNvPr id="91" name="object 91"/>
          <p:cNvSpPr txBox="1"/>
          <p:nvPr/>
        </p:nvSpPr>
        <p:spPr>
          <a:xfrm>
            <a:off x="5991389" y="5279965"/>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326</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953</a:t>
            </a:r>
            <a:endParaRPr sz="635" kern="0">
              <a:solidFill>
                <a:sysClr val="windowText" lastClr="000000"/>
              </a:solidFill>
              <a:latin typeface="Microsoft Sans Serif"/>
              <a:cs typeface="Microsoft Sans Serif"/>
            </a:endParaRPr>
          </a:p>
        </p:txBody>
      </p:sp>
      <p:sp>
        <p:nvSpPr>
          <p:cNvPr id="92" name="object 92"/>
          <p:cNvSpPr txBox="1"/>
          <p:nvPr/>
        </p:nvSpPr>
        <p:spPr>
          <a:xfrm>
            <a:off x="7181234" y="5141762"/>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751</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382</a:t>
            </a:r>
            <a:endParaRPr sz="635" kern="0">
              <a:solidFill>
                <a:sysClr val="windowText" lastClr="000000"/>
              </a:solidFill>
              <a:latin typeface="Microsoft Sans Serif"/>
              <a:cs typeface="Microsoft Sans Serif"/>
            </a:endParaRPr>
          </a:p>
        </p:txBody>
      </p:sp>
      <p:sp>
        <p:nvSpPr>
          <p:cNvPr id="93" name="object 93"/>
          <p:cNvSpPr txBox="1"/>
          <p:nvPr/>
        </p:nvSpPr>
        <p:spPr>
          <a:xfrm>
            <a:off x="8423597" y="5192910"/>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967</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342</a:t>
            </a:r>
            <a:endParaRPr sz="635" kern="0">
              <a:solidFill>
                <a:sysClr val="windowText" lastClr="000000"/>
              </a:solidFill>
              <a:latin typeface="Microsoft Sans Serif"/>
              <a:cs typeface="Microsoft Sans Serif"/>
            </a:endParaRPr>
          </a:p>
        </p:txBody>
      </p:sp>
      <p:sp>
        <p:nvSpPr>
          <p:cNvPr id="94" name="object 94"/>
          <p:cNvSpPr txBox="1"/>
          <p:nvPr/>
        </p:nvSpPr>
        <p:spPr>
          <a:xfrm>
            <a:off x="9603780" y="4841898"/>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1444</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027</a:t>
            </a:r>
            <a:endParaRPr sz="635" kern="0">
              <a:solidFill>
                <a:sysClr val="windowText" lastClr="000000"/>
              </a:solidFill>
              <a:latin typeface="Microsoft Sans Serif"/>
              <a:cs typeface="Microsoft Sans Serif"/>
            </a:endParaRPr>
          </a:p>
        </p:txBody>
      </p:sp>
      <p:grpSp>
        <p:nvGrpSpPr>
          <p:cNvPr id="95" name="object 95"/>
          <p:cNvGrpSpPr/>
          <p:nvPr/>
        </p:nvGrpSpPr>
        <p:grpSpPr>
          <a:xfrm>
            <a:off x="3820134" y="4824439"/>
            <a:ext cx="200384" cy="63916"/>
            <a:chOff x="2836925" y="5320284"/>
            <a:chExt cx="220979" cy="70485"/>
          </a:xfrm>
        </p:grpSpPr>
        <p:sp>
          <p:nvSpPr>
            <p:cNvPr id="96" name="object 96"/>
            <p:cNvSpPr/>
            <p:nvPr/>
          </p:nvSpPr>
          <p:spPr>
            <a:xfrm>
              <a:off x="2840735" y="5358384"/>
              <a:ext cx="213360" cy="0"/>
            </a:xfrm>
            <a:custGeom>
              <a:avLst/>
              <a:gdLst/>
              <a:ahLst/>
              <a:cxnLst/>
              <a:rect l="l" t="t" r="r" b="b"/>
              <a:pathLst>
                <a:path w="213360">
                  <a:moveTo>
                    <a:pt x="0" y="0"/>
                  </a:moveTo>
                  <a:lnTo>
                    <a:pt x="213360"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97" name="object 97"/>
            <p:cNvPicPr/>
            <p:nvPr/>
          </p:nvPicPr>
          <p:blipFill>
            <a:blip r:embed="rId28" cstate="print"/>
            <a:stretch>
              <a:fillRect/>
            </a:stretch>
          </p:blipFill>
          <p:spPr>
            <a:xfrm>
              <a:off x="2910840" y="5320284"/>
              <a:ext cx="70103" cy="70103"/>
            </a:xfrm>
            <a:prstGeom prst="rect">
              <a:avLst/>
            </a:prstGeom>
          </p:spPr>
        </p:pic>
      </p:grpSp>
      <p:sp>
        <p:nvSpPr>
          <p:cNvPr id="98" name="object 98"/>
          <p:cNvSpPr txBox="1"/>
          <p:nvPr/>
        </p:nvSpPr>
        <p:spPr>
          <a:xfrm>
            <a:off x="4026258" y="4793514"/>
            <a:ext cx="468141"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6B6B6B"/>
                </a:solidFill>
                <a:latin typeface="Microsoft Sans Serif"/>
                <a:cs typeface="Microsoft Sans Serif"/>
              </a:rPr>
              <a:t>TOTAL</a:t>
            </a:r>
            <a:r>
              <a:rPr sz="635" kern="0" spc="-18" dirty="0">
                <a:solidFill>
                  <a:srgbClr val="6B6B6B"/>
                </a:solidFill>
                <a:latin typeface="Microsoft Sans Serif"/>
                <a:cs typeface="Microsoft Sans Serif"/>
              </a:rPr>
              <a:t> </a:t>
            </a:r>
            <a:r>
              <a:rPr sz="635" kern="0" spc="-63" dirty="0">
                <a:solidFill>
                  <a:srgbClr val="6B6B6B"/>
                </a:solidFill>
                <a:latin typeface="Microsoft Sans Serif"/>
                <a:cs typeface="Microsoft Sans Serif"/>
              </a:rPr>
              <a:t>SALES</a:t>
            </a:r>
            <a:endParaRPr sz="635" kern="0">
              <a:solidFill>
                <a:sysClr val="windowText" lastClr="000000"/>
              </a:solidFill>
              <a:latin typeface="Microsoft Sans Serif"/>
              <a:cs typeface="Microsoft Sans Serif"/>
            </a:endParaRPr>
          </a:p>
        </p:txBody>
      </p:sp>
      <p:grpSp>
        <p:nvGrpSpPr>
          <p:cNvPr id="99" name="object 99"/>
          <p:cNvGrpSpPr/>
          <p:nvPr/>
        </p:nvGrpSpPr>
        <p:grpSpPr>
          <a:xfrm>
            <a:off x="3823588" y="4975073"/>
            <a:ext cx="193475" cy="215932"/>
            <a:chOff x="2840735" y="5486400"/>
            <a:chExt cx="213360" cy="238125"/>
          </a:xfrm>
        </p:grpSpPr>
        <p:sp>
          <p:nvSpPr>
            <p:cNvPr id="100" name="object 100"/>
            <p:cNvSpPr/>
            <p:nvPr/>
          </p:nvSpPr>
          <p:spPr>
            <a:xfrm>
              <a:off x="2840735" y="5524500"/>
              <a:ext cx="213360" cy="0"/>
            </a:xfrm>
            <a:custGeom>
              <a:avLst/>
              <a:gdLst/>
              <a:ahLst/>
              <a:cxnLst/>
              <a:rect l="l" t="t" r="r" b="b"/>
              <a:pathLst>
                <a:path w="213360">
                  <a:moveTo>
                    <a:pt x="0" y="0"/>
                  </a:moveTo>
                  <a:lnTo>
                    <a:pt x="213360" y="0"/>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101" name="object 101"/>
            <p:cNvPicPr/>
            <p:nvPr/>
          </p:nvPicPr>
          <p:blipFill>
            <a:blip r:embed="rId29" cstate="print"/>
            <a:stretch>
              <a:fillRect/>
            </a:stretch>
          </p:blipFill>
          <p:spPr>
            <a:xfrm>
              <a:off x="2910840" y="5486400"/>
              <a:ext cx="70103" cy="71627"/>
            </a:xfrm>
            <a:prstGeom prst="rect">
              <a:avLst/>
            </a:prstGeom>
          </p:spPr>
        </p:pic>
        <p:sp>
          <p:nvSpPr>
            <p:cNvPr id="102" name="object 102"/>
            <p:cNvSpPr/>
            <p:nvPr/>
          </p:nvSpPr>
          <p:spPr>
            <a:xfrm>
              <a:off x="2840735" y="5690616"/>
              <a:ext cx="213360" cy="0"/>
            </a:xfrm>
            <a:custGeom>
              <a:avLst/>
              <a:gdLst/>
              <a:ahLst/>
              <a:cxnLst/>
              <a:rect l="l" t="t" r="r" b="b"/>
              <a:pathLst>
                <a:path w="213360">
                  <a:moveTo>
                    <a:pt x="0" y="0"/>
                  </a:moveTo>
                  <a:lnTo>
                    <a:pt x="213360"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103" name="object 103"/>
            <p:cNvPicPr/>
            <p:nvPr/>
          </p:nvPicPr>
          <p:blipFill>
            <a:blip r:embed="rId30" cstate="print"/>
            <a:stretch>
              <a:fillRect/>
            </a:stretch>
          </p:blipFill>
          <p:spPr>
            <a:xfrm>
              <a:off x="2910840" y="5652516"/>
              <a:ext cx="70103" cy="71627"/>
            </a:xfrm>
            <a:prstGeom prst="rect">
              <a:avLst/>
            </a:prstGeom>
          </p:spPr>
        </p:pic>
      </p:grpSp>
      <p:sp>
        <p:nvSpPr>
          <p:cNvPr id="104" name="object 104"/>
          <p:cNvSpPr txBox="1"/>
          <p:nvPr/>
        </p:nvSpPr>
        <p:spPr>
          <a:xfrm>
            <a:off x="4026258" y="4888352"/>
            <a:ext cx="519964" cy="314182"/>
          </a:xfrm>
          <a:prstGeom prst="rect">
            <a:avLst/>
          </a:prstGeom>
        </p:spPr>
        <p:txBody>
          <a:bodyPr vert="horz" wrap="square" lIns="0" tIns="66795" rIns="0" bIns="0" rtlCol="0">
            <a:spAutoFit/>
          </a:bodyPr>
          <a:lstStyle/>
          <a:p>
            <a:pPr marL="11516" defTabSz="829178">
              <a:spcBef>
                <a:spcPts val="526"/>
              </a:spcBef>
            </a:pPr>
            <a:r>
              <a:rPr sz="635" kern="0" spc="-77" dirty="0">
                <a:solidFill>
                  <a:srgbClr val="6B6B6B"/>
                </a:solidFill>
                <a:latin typeface="Microsoft Sans Serif"/>
                <a:cs typeface="Microsoft Sans Serif"/>
              </a:rPr>
              <a:t>NET</a:t>
            </a:r>
            <a:r>
              <a:rPr sz="635" kern="0" spc="-18" dirty="0">
                <a:solidFill>
                  <a:srgbClr val="6B6B6B"/>
                </a:solidFill>
                <a:latin typeface="Microsoft Sans Serif"/>
                <a:cs typeface="Microsoft Sans Serif"/>
              </a:rPr>
              <a:t> </a:t>
            </a:r>
            <a:r>
              <a:rPr sz="635" kern="0" spc="-9"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a:p>
            <a:pPr marL="11516" defTabSz="829178">
              <a:spcBef>
                <a:spcPts val="435"/>
              </a:spcBef>
            </a:pPr>
            <a:r>
              <a:rPr sz="635" kern="0" spc="-68" dirty="0">
                <a:solidFill>
                  <a:srgbClr val="6B6B6B"/>
                </a:solidFill>
                <a:latin typeface="Microsoft Sans Serif"/>
                <a:cs typeface="Microsoft Sans Serif"/>
              </a:rPr>
              <a:t>Cumulative</a:t>
            </a:r>
            <a:r>
              <a:rPr sz="635" kern="0" spc="32" dirty="0">
                <a:solidFill>
                  <a:srgbClr val="6B6B6B"/>
                </a:solidFill>
                <a:latin typeface="Microsoft Sans Serif"/>
                <a:cs typeface="Microsoft Sans Serif"/>
              </a:rPr>
              <a:t> </a:t>
            </a:r>
            <a:r>
              <a:rPr sz="635" kern="0" spc="-36"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p:txBody>
      </p:sp>
      <p:sp>
        <p:nvSpPr>
          <p:cNvPr id="105" name="object 105"/>
          <p:cNvSpPr txBox="1"/>
          <p:nvPr/>
        </p:nvSpPr>
        <p:spPr>
          <a:xfrm>
            <a:off x="5445534" y="2201027"/>
            <a:ext cx="772173" cy="231458"/>
          </a:xfrm>
          <a:prstGeom prst="rect">
            <a:avLst/>
          </a:prstGeom>
        </p:spPr>
        <p:txBody>
          <a:bodyPr vert="horz" wrap="square" lIns="0" tIns="14971" rIns="0" bIns="0" rtlCol="0">
            <a:spAutoFit/>
          </a:bodyPr>
          <a:lstStyle/>
          <a:p>
            <a:pPr marL="11516" defTabSz="829178">
              <a:spcBef>
                <a:spcPts val="118"/>
              </a:spcBef>
            </a:pPr>
            <a:r>
              <a:rPr sz="1406" b="1" kern="0" spc="-145" dirty="0">
                <a:solidFill>
                  <a:srgbClr val="00AAFF"/>
                </a:solidFill>
                <a:latin typeface="Arial"/>
                <a:cs typeface="Arial"/>
              </a:rPr>
              <a:t>$2</a:t>
            </a:r>
            <a:r>
              <a:rPr sz="1406" b="1" kern="0" spc="-45" dirty="0">
                <a:solidFill>
                  <a:srgbClr val="00AAFF"/>
                </a:solidFill>
                <a:latin typeface="Arial"/>
                <a:cs typeface="Arial"/>
              </a:rPr>
              <a:t> </a:t>
            </a:r>
            <a:r>
              <a:rPr sz="1406" b="1" kern="0" spc="-141" dirty="0">
                <a:solidFill>
                  <a:srgbClr val="00AAFF"/>
                </a:solidFill>
                <a:latin typeface="Arial"/>
                <a:cs typeface="Arial"/>
              </a:rPr>
              <a:t>289</a:t>
            </a:r>
            <a:r>
              <a:rPr sz="1406" b="1" kern="0" spc="-41" dirty="0">
                <a:solidFill>
                  <a:srgbClr val="00AAFF"/>
                </a:solidFill>
                <a:latin typeface="Arial"/>
                <a:cs typeface="Arial"/>
              </a:rPr>
              <a:t> </a:t>
            </a:r>
            <a:r>
              <a:rPr sz="1406" b="1" kern="0" spc="-103" dirty="0">
                <a:solidFill>
                  <a:srgbClr val="00AAFF"/>
                </a:solidFill>
                <a:latin typeface="Arial"/>
                <a:cs typeface="Arial"/>
              </a:rPr>
              <a:t>000</a:t>
            </a:r>
            <a:endParaRPr sz="1406" kern="0">
              <a:solidFill>
                <a:sysClr val="windowText" lastClr="000000"/>
              </a:solidFill>
              <a:latin typeface="Arial"/>
              <a:cs typeface="Arial"/>
            </a:endParaRPr>
          </a:p>
        </p:txBody>
      </p:sp>
      <p:sp>
        <p:nvSpPr>
          <p:cNvPr id="106" name="object 106"/>
          <p:cNvSpPr txBox="1"/>
          <p:nvPr/>
        </p:nvSpPr>
        <p:spPr>
          <a:xfrm>
            <a:off x="6401903" y="2379319"/>
            <a:ext cx="1010562" cy="181954"/>
          </a:xfrm>
          <a:prstGeom prst="rect">
            <a:avLst/>
          </a:prstGeom>
        </p:spPr>
        <p:txBody>
          <a:bodyPr vert="horz" wrap="square" lIns="0" tIns="14395" rIns="0" bIns="0" rtlCol="0">
            <a:spAutoFit/>
          </a:bodyPr>
          <a:lstStyle/>
          <a:p>
            <a:pPr marL="11516" defTabSz="829178">
              <a:spcBef>
                <a:spcPts val="113"/>
              </a:spcBef>
            </a:pPr>
            <a:r>
              <a:rPr sz="1088" b="1" kern="0" spc="-86" dirty="0">
                <a:solidFill>
                  <a:srgbClr val="1C1C1C"/>
                </a:solidFill>
                <a:latin typeface="Arial"/>
                <a:cs typeface="Arial"/>
              </a:rPr>
              <a:t>$1,6</a:t>
            </a:r>
            <a:r>
              <a:rPr sz="1088" b="1" kern="0" spc="-41" dirty="0">
                <a:solidFill>
                  <a:srgbClr val="1C1C1C"/>
                </a:solidFill>
                <a:latin typeface="Arial"/>
                <a:cs typeface="Arial"/>
              </a:rPr>
              <a:t> </a:t>
            </a:r>
            <a:r>
              <a:rPr sz="1088" b="1" kern="0" spc="-118" dirty="0">
                <a:solidFill>
                  <a:srgbClr val="1C1C1C"/>
                </a:solidFill>
                <a:latin typeface="Arial"/>
                <a:cs typeface="Arial"/>
              </a:rPr>
              <a:t>mln</a:t>
            </a:r>
            <a:r>
              <a:rPr sz="1088" b="1" kern="0" spc="-45" dirty="0">
                <a:solidFill>
                  <a:srgbClr val="1C1C1C"/>
                </a:solidFill>
                <a:latin typeface="Arial"/>
                <a:cs typeface="Arial"/>
              </a:rPr>
              <a:t> </a:t>
            </a:r>
            <a:r>
              <a:rPr sz="952" kern="0" spc="-113" dirty="0">
                <a:solidFill>
                  <a:srgbClr val="1C1C1C"/>
                </a:solidFill>
                <a:latin typeface="Microsoft Sans Serif"/>
                <a:cs typeface="Microsoft Sans Serif"/>
              </a:rPr>
              <a:t>Bank</a:t>
            </a:r>
            <a:r>
              <a:rPr sz="952" kern="0" spc="-14"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loans</a:t>
            </a:r>
            <a:endParaRPr sz="952" kern="0">
              <a:solidFill>
                <a:sysClr val="windowText" lastClr="000000"/>
              </a:solidFill>
              <a:latin typeface="Microsoft Sans Serif"/>
              <a:cs typeface="Microsoft Sans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37882" y="3175787"/>
            <a:ext cx="3880738" cy="3046349"/>
          </a:xfrm>
          <a:prstGeom prst="rect">
            <a:avLst/>
          </a:prstGeom>
        </p:spPr>
      </p:pic>
      <p:pic>
        <p:nvPicPr>
          <p:cNvPr id="3" name="object 3"/>
          <p:cNvPicPr/>
          <p:nvPr/>
        </p:nvPicPr>
        <p:blipFill>
          <a:blip r:embed="rId3" cstate="print"/>
          <a:stretch>
            <a:fillRect/>
          </a:stretch>
        </p:blipFill>
        <p:spPr>
          <a:xfrm>
            <a:off x="1412239" y="3175787"/>
            <a:ext cx="4519549" cy="3046349"/>
          </a:xfrm>
          <a:prstGeom prst="rect">
            <a:avLst/>
          </a:prstGeom>
        </p:spPr>
      </p:pic>
      <p:sp>
        <p:nvSpPr>
          <p:cNvPr id="4" name="object 4"/>
          <p:cNvSpPr/>
          <p:nvPr/>
        </p:nvSpPr>
        <p:spPr>
          <a:xfrm>
            <a:off x="0" y="0"/>
            <a:ext cx="12192000" cy="745490"/>
          </a:xfrm>
          <a:custGeom>
            <a:avLst/>
            <a:gdLst/>
            <a:ahLst/>
            <a:cxnLst/>
            <a:rect l="l" t="t" r="r" b="b"/>
            <a:pathLst>
              <a:path w="12192000" h="745490">
                <a:moveTo>
                  <a:pt x="0" y="745109"/>
                </a:moveTo>
                <a:lnTo>
                  <a:pt x="12192000" y="745109"/>
                </a:lnTo>
                <a:lnTo>
                  <a:pt x="12192000" y="0"/>
                </a:lnTo>
                <a:lnTo>
                  <a:pt x="0" y="0"/>
                </a:lnTo>
                <a:lnTo>
                  <a:pt x="0" y="745109"/>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4" cstate="print"/>
          <a:stretch>
            <a:fillRect/>
          </a:stretch>
        </p:blipFill>
        <p:spPr>
          <a:xfrm>
            <a:off x="6265798" y="1762289"/>
            <a:ext cx="649477" cy="477101"/>
          </a:xfrm>
          <a:prstGeom prst="rect">
            <a:avLst/>
          </a:prstGeom>
        </p:spPr>
      </p:pic>
      <p:pic>
        <p:nvPicPr>
          <p:cNvPr id="6" name="object 6"/>
          <p:cNvPicPr/>
          <p:nvPr/>
        </p:nvPicPr>
        <p:blipFill>
          <a:blip r:embed="rId5" cstate="print"/>
          <a:stretch>
            <a:fillRect/>
          </a:stretch>
        </p:blipFill>
        <p:spPr>
          <a:xfrm>
            <a:off x="3375025" y="1705254"/>
            <a:ext cx="584542" cy="536086"/>
          </a:xfrm>
          <a:prstGeom prst="rect">
            <a:avLst/>
          </a:prstGeom>
        </p:spPr>
      </p:pic>
      <p:sp>
        <p:nvSpPr>
          <p:cNvPr id="7" name="object 7"/>
          <p:cNvSpPr txBox="1"/>
          <p:nvPr/>
        </p:nvSpPr>
        <p:spPr>
          <a:xfrm>
            <a:off x="1075055" y="1863725"/>
            <a:ext cx="947419"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Project</a:t>
            </a:r>
            <a:r>
              <a:rPr kumimoji="0" sz="1200" b="1" i="0" u="none" strike="noStrike" kern="0" cap="none" spc="-3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cost: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$2,5</a:t>
            </a:r>
            <a:r>
              <a:rPr kumimoji="0" sz="1200" b="1" i="0" u="none" strike="noStrike" kern="0" cap="none" spc="-30"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million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069455" y="1789684"/>
            <a:ext cx="868044"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Own</a:t>
            </a:r>
            <a:r>
              <a:rPr kumimoji="0" sz="1200" b="1" i="0" u="none" strike="noStrike" kern="0" cap="none" spc="-1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funds: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1,0</a:t>
            </a:r>
            <a:r>
              <a:rPr kumimoji="0" sz="1200" b="1" i="0" u="none" strike="noStrike" kern="0" cap="none" spc="-2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million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4078351" y="1768157"/>
            <a:ext cx="888365"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Bank</a:t>
            </a:r>
            <a:r>
              <a:rPr kumimoji="0" sz="1200" b="1" i="0" u="none" strike="noStrike" kern="0" cap="none" spc="-3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loans: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1,5</a:t>
            </a:r>
            <a:r>
              <a:rPr kumimoji="0" sz="1200" b="1" i="0" u="none" strike="noStrike" kern="0" cap="none" spc="-20"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million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9920858" y="1016634"/>
            <a:ext cx="1239520" cy="3911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Project</a:t>
            </a:r>
            <a:r>
              <a:rPr kumimoji="0" sz="1200" b="1" i="0" u="none" strike="noStrike" kern="0" cap="none" spc="-3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payback: </a:t>
            </a:r>
            <a:r>
              <a:rPr kumimoji="0" sz="1200" b="1" i="0" u="none" strike="noStrike" kern="0" cap="none" spc="0" normalizeH="0" baseline="0" noProof="0" dirty="0">
                <a:ln>
                  <a:noFill/>
                </a:ln>
                <a:solidFill>
                  <a:srgbClr val="001F5F"/>
                </a:solidFill>
                <a:effectLst/>
                <a:uLnTx/>
                <a:uFillTx/>
                <a:latin typeface="Arial"/>
                <a:cs typeface="Arial"/>
              </a:rPr>
              <a:t>5 </a:t>
            </a:r>
            <a:r>
              <a:rPr kumimoji="0" sz="1200" b="1" i="0" u="none" strike="noStrike" kern="0" cap="none" spc="-10" normalizeH="0" baseline="0" noProof="0" dirty="0">
                <a:ln>
                  <a:noFill/>
                </a:ln>
                <a:solidFill>
                  <a:srgbClr val="001F5F"/>
                </a:solidFill>
                <a:effectLst/>
                <a:uLnTx/>
                <a:uFillTx/>
                <a:latin typeface="Arial"/>
                <a:cs typeface="Arial"/>
              </a:rPr>
              <a:t>years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4070984" y="932878"/>
            <a:ext cx="1695450" cy="574675"/>
          </a:xfrm>
          <a:prstGeom prst="rect">
            <a:avLst/>
          </a:prstGeom>
        </p:spPr>
        <p:txBody>
          <a:bodyPr vert="horz" wrap="square" lIns="0" tIns="12700" rIns="0" bIns="0" rtlCol="0">
            <a:spAutoFit/>
          </a:bodyPr>
          <a:lstStyle/>
          <a:p>
            <a:pPr marL="12700" marR="0" lvl="0" indent="0" defTabSz="914400" eaLnBrk="1" fontAlgn="auto" latinLnBrk="0" hangingPunct="1">
              <a:lnSpc>
                <a:spcPts val="144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Production</a:t>
            </a:r>
            <a:r>
              <a:rPr kumimoji="0" sz="1200" b="1" i="0" u="none" strike="noStrike" kern="0" cap="none" spc="-7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capacity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55244"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(per</a:t>
            </a:r>
            <a:r>
              <a:rPr kumimoji="0" sz="1200" b="1" i="0" u="none" strike="noStrike" kern="0" cap="none" spc="-2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year):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150,0</a:t>
            </a:r>
            <a:r>
              <a:rPr kumimoji="0" sz="1200" b="1" i="0" u="none" strike="noStrike" kern="0" cap="none" spc="285" normalizeH="0" baseline="0" noProof="0" dirty="0">
                <a:ln>
                  <a:noFill/>
                </a:ln>
                <a:solidFill>
                  <a:srgbClr val="001F5F"/>
                </a:solidFill>
                <a:effectLst/>
                <a:uLnTx/>
                <a:uFillTx/>
                <a:latin typeface="Arial"/>
                <a:cs typeface="Arial"/>
              </a:rPr>
              <a:t> </a:t>
            </a:r>
            <a:r>
              <a:rPr kumimoji="0" sz="1200" b="1" i="0" u="none" strike="noStrike" kern="0" cap="none" spc="0" normalizeH="0" baseline="0" noProof="0" dirty="0">
                <a:ln>
                  <a:noFill/>
                </a:ln>
                <a:solidFill>
                  <a:srgbClr val="001F5F"/>
                </a:solidFill>
                <a:effectLst/>
                <a:uLnTx/>
                <a:uFillTx/>
                <a:latin typeface="Arial"/>
                <a:cs typeface="Arial"/>
              </a:rPr>
              <a:t>thousand</a:t>
            </a:r>
            <a:r>
              <a:rPr kumimoji="0" sz="1200" b="1" i="0" u="none" strike="noStrike" kern="0" cap="none" spc="-10" normalizeH="0" baseline="0" noProof="0" dirty="0">
                <a:ln>
                  <a:noFill/>
                </a:ln>
                <a:solidFill>
                  <a:srgbClr val="001F5F"/>
                </a:solidFill>
                <a:effectLst/>
                <a:uLnTx/>
                <a:uFillTx/>
                <a:latin typeface="Arial"/>
                <a:cs typeface="Arial"/>
              </a:rPr>
              <a:t> pieces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7013575" y="1044892"/>
            <a:ext cx="1013460"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Jobs</a:t>
            </a:r>
            <a:r>
              <a:rPr kumimoji="0" sz="1200" b="1" i="0" u="none" strike="noStrike" kern="0" cap="none" spc="-30"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created: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25" normalizeH="0" baseline="0" noProof="0" dirty="0">
                <a:ln>
                  <a:noFill/>
                </a:ln>
                <a:solidFill>
                  <a:srgbClr val="001F5F"/>
                </a:solidFill>
                <a:effectLst/>
                <a:uLnTx/>
                <a:uFillTx/>
                <a:latin typeface="Arial"/>
                <a:cs typeface="Arial"/>
              </a:rPr>
              <a:t>74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13" name="object 13"/>
          <p:cNvPicPr/>
          <p:nvPr/>
        </p:nvPicPr>
        <p:blipFill>
          <a:blip r:embed="rId6" cstate="print"/>
          <a:stretch>
            <a:fillRect/>
          </a:stretch>
        </p:blipFill>
        <p:spPr>
          <a:xfrm>
            <a:off x="281813" y="970407"/>
            <a:ext cx="503237" cy="500125"/>
          </a:xfrm>
          <a:prstGeom prst="rect">
            <a:avLst/>
          </a:prstGeom>
        </p:spPr>
      </p:pic>
      <p:sp>
        <p:nvSpPr>
          <p:cNvPr id="14" name="object 14"/>
          <p:cNvSpPr/>
          <p:nvPr/>
        </p:nvSpPr>
        <p:spPr>
          <a:xfrm>
            <a:off x="901153" y="998600"/>
            <a:ext cx="0" cy="500380"/>
          </a:xfrm>
          <a:custGeom>
            <a:avLst/>
            <a:gdLst/>
            <a:ahLst/>
            <a:cxnLst/>
            <a:rect l="l" t="t" r="r" b="b"/>
            <a:pathLst>
              <a:path h="500380">
                <a:moveTo>
                  <a:pt x="0" y="0"/>
                </a:moveTo>
                <a:lnTo>
                  <a:pt x="0" y="499999"/>
                </a:lnTo>
              </a:path>
            </a:pathLst>
          </a:custGeom>
          <a:ln w="2857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1059180" y="865504"/>
            <a:ext cx="1312545" cy="580287"/>
          </a:xfrm>
          <a:prstGeom prst="rect">
            <a:avLst/>
          </a:prstGeom>
        </p:spPr>
        <p:txBody>
          <a:bodyPr vert="horz" wrap="square" lIns="0" tIns="13335" rIns="0" bIns="0" rtlCol="0">
            <a:spAutoFit/>
          </a:bodyPr>
          <a:lstStyle/>
          <a:p>
            <a:pPr marL="12700" marR="5080" lvl="0" indent="0" defTabSz="914400" eaLnBrk="1" fontAlgn="auto" latinLnBrk="0" hangingPunct="1">
              <a:lnSpc>
                <a:spcPct val="99500"/>
              </a:lnSpc>
              <a:spcBef>
                <a:spcPts val="105"/>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Project</a:t>
            </a:r>
            <a:r>
              <a:rPr kumimoji="0" sz="1200" b="1" i="0" u="none" strike="noStrike" kern="0" cap="none" spc="-3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location: </a:t>
            </a:r>
            <a:r>
              <a:rPr kumimoji="0" lang="en-US" sz="1200" b="1" i="0" u="none" strike="noStrike" kern="0" cap="none" spc="0" normalizeH="0" baseline="0" noProof="0" dirty="0">
                <a:ln>
                  <a:noFill/>
                </a:ln>
                <a:solidFill>
                  <a:srgbClr val="001F5F"/>
                </a:solidFill>
                <a:effectLst/>
                <a:uLnTx/>
                <a:uFillTx/>
                <a:latin typeface="Arial"/>
                <a:cs typeface="Arial"/>
              </a:rPr>
              <a:t>Kukdala district</a:t>
            </a:r>
          </a:p>
          <a:p>
            <a:pPr marL="12700" marR="5080" lvl="0" indent="0" defTabSz="914400" eaLnBrk="1" fontAlgn="auto" latinLnBrk="0" hangingPunct="1">
              <a:lnSpc>
                <a:spcPct val="99500"/>
              </a:lnSpc>
              <a:spcBef>
                <a:spcPts val="105"/>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pic>
        <p:nvPicPr>
          <p:cNvPr id="16" name="object 16"/>
          <p:cNvPicPr/>
          <p:nvPr/>
        </p:nvPicPr>
        <p:blipFill>
          <a:blip r:embed="rId7" cstate="print"/>
          <a:stretch>
            <a:fillRect/>
          </a:stretch>
        </p:blipFill>
        <p:spPr>
          <a:xfrm>
            <a:off x="281813" y="1758937"/>
            <a:ext cx="660984" cy="541897"/>
          </a:xfrm>
          <a:prstGeom prst="rect">
            <a:avLst/>
          </a:prstGeom>
        </p:spPr>
      </p:pic>
      <p:pic>
        <p:nvPicPr>
          <p:cNvPr id="17" name="object 17"/>
          <p:cNvPicPr/>
          <p:nvPr/>
        </p:nvPicPr>
        <p:blipFill>
          <a:blip r:embed="rId8" cstate="print"/>
          <a:stretch>
            <a:fillRect/>
          </a:stretch>
        </p:blipFill>
        <p:spPr>
          <a:xfrm>
            <a:off x="3385103" y="955445"/>
            <a:ext cx="574464" cy="533756"/>
          </a:xfrm>
          <a:prstGeom prst="rect">
            <a:avLst/>
          </a:prstGeom>
        </p:spPr>
      </p:pic>
      <p:pic>
        <p:nvPicPr>
          <p:cNvPr id="18" name="object 18"/>
          <p:cNvPicPr/>
          <p:nvPr/>
        </p:nvPicPr>
        <p:blipFill>
          <a:blip r:embed="rId9" cstate="print"/>
          <a:stretch>
            <a:fillRect/>
          </a:stretch>
        </p:blipFill>
        <p:spPr>
          <a:xfrm>
            <a:off x="6247577" y="1043982"/>
            <a:ext cx="667026" cy="469222"/>
          </a:xfrm>
          <a:prstGeom prst="rect">
            <a:avLst/>
          </a:prstGeom>
        </p:spPr>
      </p:pic>
      <p:grpSp>
        <p:nvGrpSpPr>
          <p:cNvPr id="19" name="object 19"/>
          <p:cNvGrpSpPr/>
          <p:nvPr/>
        </p:nvGrpSpPr>
        <p:grpSpPr>
          <a:xfrm>
            <a:off x="9020936" y="978153"/>
            <a:ext cx="672465" cy="500380"/>
            <a:chOff x="9020936" y="978153"/>
            <a:chExt cx="672465" cy="500380"/>
          </a:xfrm>
        </p:grpSpPr>
        <p:sp>
          <p:nvSpPr>
            <p:cNvPr id="20" name="object 20"/>
            <p:cNvSpPr/>
            <p:nvPr/>
          </p:nvSpPr>
          <p:spPr>
            <a:xfrm>
              <a:off x="9105391" y="978153"/>
              <a:ext cx="503555" cy="500380"/>
            </a:xfrm>
            <a:custGeom>
              <a:avLst/>
              <a:gdLst/>
              <a:ahLst/>
              <a:cxnLst/>
              <a:rect l="l" t="t" r="r" b="b"/>
              <a:pathLst>
                <a:path w="503554" h="500380">
                  <a:moveTo>
                    <a:pt x="251586" y="0"/>
                  </a:moveTo>
                  <a:lnTo>
                    <a:pt x="206366" y="4030"/>
                  </a:lnTo>
                  <a:lnTo>
                    <a:pt x="163804" y="15651"/>
                  </a:lnTo>
                  <a:lnTo>
                    <a:pt x="124610" y="34153"/>
                  </a:lnTo>
                  <a:lnTo>
                    <a:pt x="89496" y="58830"/>
                  </a:lnTo>
                  <a:lnTo>
                    <a:pt x="59173" y="88974"/>
                  </a:lnTo>
                  <a:lnTo>
                    <a:pt x="34351" y="123876"/>
                  </a:lnTo>
                  <a:lnTo>
                    <a:pt x="15741" y="162830"/>
                  </a:lnTo>
                  <a:lnTo>
                    <a:pt x="4053" y="205128"/>
                  </a:lnTo>
                  <a:lnTo>
                    <a:pt x="0" y="250062"/>
                  </a:lnTo>
                  <a:lnTo>
                    <a:pt x="4053" y="294997"/>
                  </a:lnTo>
                  <a:lnTo>
                    <a:pt x="15741" y="337295"/>
                  </a:lnTo>
                  <a:lnTo>
                    <a:pt x="34351" y="376249"/>
                  </a:lnTo>
                  <a:lnTo>
                    <a:pt x="59173" y="411151"/>
                  </a:lnTo>
                  <a:lnTo>
                    <a:pt x="89496" y="441295"/>
                  </a:lnTo>
                  <a:lnTo>
                    <a:pt x="124610" y="465972"/>
                  </a:lnTo>
                  <a:lnTo>
                    <a:pt x="163804" y="484474"/>
                  </a:lnTo>
                  <a:lnTo>
                    <a:pt x="206366" y="496095"/>
                  </a:lnTo>
                  <a:lnTo>
                    <a:pt x="251586" y="500125"/>
                  </a:lnTo>
                  <a:lnTo>
                    <a:pt x="296807" y="496095"/>
                  </a:lnTo>
                  <a:lnTo>
                    <a:pt x="339369" y="484474"/>
                  </a:lnTo>
                  <a:lnTo>
                    <a:pt x="378563" y="465972"/>
                  </a:lnTo>
                  <a:lnTo>
                    <a:pt x="413677" y="441295"/>
                  </a:lnTo>
                  <a:lnTo>
                    <a:pt x="444000" y="411151"/>
                  </a:lnTo>
                  <a:lnTo>
                    <a:pt x="468822" y="376249"/>
                  </a:lnTo>
                  <a:lnTo>
                    <a:pt x="487432" y="337295"/>
                  </a:lnTo>
                  <a:lnTo>
                    <a:pt x="499120" y="294997"/>
                  </a:lnTo>
                  <a:lnTo>
                    <a:pt x="503174" y="250062"/>
                  </a:lnTo>
                  <a:lnTo>
                    <a:pt x="499120" y="205128"/>
                  </a:lnTo>
                  <a:lnTo>
                    <a:pt x="487432" y="162830"/>
                  </a:lnTo>
                  <a:lnTo>
                    <a:pt x="468822" y="123876"/>
                  </a:lnTo>
                  <a:lnTo>
                    <a:pt x="444000" y="88974"/>
                  </a:lnTo>
                  <a:lnTo>
                    <a:pt x="413677" y="58830"/>
                  </a:lnTo>
                  <a:lnTo>
                    <a:pt x="378563" y="34153"/>
                  </a:lnTo>
                  <a:lnTo>
                    <a:pt x="339369" y="15651"/>
                  </a:lnTo>
                  <a:lnTo>
                    <a:pt x="296807" y="4030"/>
                  </a:lnTo>
                  <a:lnTo>
                    <a:pt x="251586"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10" cstate="print"/>
            <a:stretch>
              <a:fillRect/>
            </a:stretch>
          </p:blipFill>
          <p:spPr>
            <a:xfrm>
              <a:off x="9020936" y="1036561"/>
              <a:ext cx="671969" cy="388251"/>
            </a:xfrm>
            <a:prstGeom prst="rect">
              <a:avLst/>
            </a:prstGeom>
          </p:spPr>
        </p:pic>
      </p:grpSp>
      <p:sp>
        <p:nvSpPr>
          <p:cNvPr id="22" name="object 22"/>
          <p:cNvSpPr/>
          <p:nvPr/>
        </p:nvSpPr>
        <p:spPr>
          <a:xfrm>
            <a:off x="9770491" y="985647"/>
            <a:ext cx="0" cy="500380"/>
          </a:xfrm>
          <a:custGeom>
            <a:avLst/>
            <a:gdLst/>
            <a:ahLst/>
            <a:cxnLst/>
            <a:rect l="l" t="t" r="r" b="b"/>
            <a:pathLst>
              <a:path h="500380">
                <a:moveTo>
                  <a:pt x="0" y="0"/>
                </a:moveTo>
                <a:lnTo>
                  <a:pt x="0" y="500125"/>
                </a:lnTo>
              </a:path>
            </a:pathLst>
          </a:custGeom>
          <a:ln w="2857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9954514" y="1676146"/>
            <a:ext cx="1710055"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Project</a:t>
            </a:r>
            <a:r>
              <a:rPr kumimoji="0" sz="1200" b="1" i="0" u="none" strike="noStrike" kern="0" cap="none" spc="-3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Implementation period: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440"/>
              </a:lnSpc>
              <a:spcBef>
                <a:spcPts val="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12</a:t>
            </a:r>
            <a:r>
              <a:rPr kumimoji="0" sz="1200" b="1" i="0" u="none" strike="noStrike" kern="0" cap="none" spc="-20"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months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24" name="object 24"/>
          <p:cNvPicPr/>
          <p:nvPr/>
        </p:nvPicPr>
        <p:blipFill>
          <a:blip r:embed="rId11" cstate="print"/>
          <a:stretch>
            <a:fillRect/>
          </a:stretch>
        </p:blipFill>
        <p:spPr>
          <a:xfrm>
            <a:off x="8991016" y="1694679"/>
            <a:ext cx="652030" cy="527448"/>
          </a:xfrm>
          <a:prstGeom prst="rect">
            <a:avLst/>
          </a:prstGeom>
        </p:spPr>
      </p:pic>
      <p:sp>
        <p:nvSpPr>
          <p:cNvPr id="25" name="object 25"/>
          <p:cNvSpPr/>
          <p:nvPr/>
        </p:nvSpPr>
        <p:spPr>
          <a:xfrm>
            <a:off x="9796144" y="1717294"/>
            <a:ext cx="0" cy="500380"/>
          </a:xfrm>
          <a:custGeom>
            <a:avLst/>
            <a:gdLst/>
            <a:ahLst/>
            <a:cxnLst/>
            <a:rect l="l" t="t" r="r" b="b"/>
            <a:pathLst>
              <a:path h="500380">
                <a:moveTo>
                  <a:pt x="0" y="0"/>
                </a:moveTo>
                <a:lnTo>
                  <a:pt x="0" y="499998"/>
                </a:lnTo>
              </a:path>
            </a:pathLst>
          </a:custGeom>
          <a:ln w="2857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1066482" y="2515234"/>
            <a:ext cx="857250" cy="3911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NPV</a:t>
            </a:r>
            <a:r>
              <a:rPr kumimoji="0" sz="1200" b="1" i="0" u="none" strike="noStrike" kern="0" cap="none" spc="-1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(fin) </a:t>
            </a:r>
            <a:r>
              <a:rPr kumimoji="0" sz="1200" b="1" i="0" u="none" strike="noStrike" kern="0" cap="none" spc="0" normalizeH="0" baseline="0" noProof="0" dirty="0">
                <a:ln>
                  <a:noFill/>
                </a:ln>
                <a:solidFill>
                  <a:srgbClr val="001F5F"/>
                </a:solidFill>
                <a:effectLst/>
                <a:uLnTx/>
                <a:uFillTx/>
                <a:latin typeface="Arial"/>
                <a:cs typeface="Arial"/>
              </a:rPr>
              <a:t>4,49</a:t>
            </a:r>
            <a:r>
              <a:rPr kumimoji="0" sz="1200" b="1" i="0" u="none" strike="noStrike" kern="0" cap="none" spc="-30"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million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27" name="object 27"/>
          <p:cNvPicPr/>
          <p:nvPr/>
        </p:nvPicPr>
        <p:blipFill>
          <a:blip r:embed="rId12" cstate="print"/>
          <a:stretch>
            <a:fillRect/>
          </a:stretch>
        </p:blipFill>
        <p:spPr>
          <a:xfrm>
            <a:off x="3262121" y="2495448"/>
            <a:ext cx="699782" cy="490883"/>
          </a:xfrm>
          <a:prstGeom prst="rect">
            <a:avLst/>
          </a:prstGeom>
        </p:spPr>
      </p:pic>
      <p:sp>
        <p:nvSpPr>
          <p:cNvPr id="28" name="object 28"/>
          <p:cNvSpPr txBox="1"/>
          <p:nvPr/>
        </p:nvSpPr>
        <p:spPr>
          <a:xfrm>
            <a:off x="4102734" y="2521965"/>
            <a:ext cx="619125" cy="3911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01F5F"/>
                </a:solidFill>
                <a:effectLst/>
                <a:uLnTx/>
                <a:uFillTx/>
                <a:latin typeface="Arial"/>
                <a:cs typeface="Arial"/>
              </a:rPr>
              <a:t>IRR</a:t>
            </a:r>
            <a:r>
              <a:rPr kumimoji="0" sz="1200" b="1" i="0" u="none" strike="noStrike" kern="0" cap="none" spc="-25" normalizeH="0" baseline="0" noProof="0" dirty="0">
                <a:ln>
                  <a:noFill/>
                </a:ln>
                <a:solidFill>
                  <a:srgbClr val="001F5F"/>
                </a:solidFill>
                <a:effectLst/>
                <a:uLnTx/>
                <a:uFillTx/>
                <a:latin typeface="Arial"/>
                <a:cs typeface="Arial"/>
              </a:rPr>
              <a:t> </a:t>
            </a:r>
            <a:r>
              <a:rPr kumimoji="0" sz="1200" b="1" i="0" u="none" strike="noStrike" kern="0" cap="none" spc="-10" normalizeH="0" baseline="0" noProof="0" dirty="0">
                <a:ln>
                  <a:noFill/>
                </a:ln>
                <a:solidFill>
                  <a:srgbClr val="001F5F"/>
                </a:solidFill>
                <a:effectLst/>
                <a:uLnTx/>
                <a:uFillTx/>
                <a:latin typeface="Arial"/>
                <a:cs typeface="Arial"/>
              </a:rPr>
              <a:t>(fin) 35,0%</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29" name="object 29"/>
          <p:cNvPicPr/>
          <p:nvPr/>
        </p:nvPicPr>
        <p:blipFill>
          <a:blip r:embed="rId13" cstate="print"/>
          <a:stretch>
            <a:fillRect/>
          </a:stretch>
        </p:blipFill>
        <p:spPr>
          <a:xfrm>
            <a:off x="249758" y="2423934"/>
            <a:ext cx="584949" cy="584949"/>
          </a:xfrm>
          <a:prstGeom prst="rect">
            <a:avLst/>
          </a:prstGeom>
        </p:spPr>
      </p:pic>
      <p:sp>
        <p:nvSpPr>
          <p:cNvPr id="30" name="object 30"/>
          <p:cNvSpPr/>
          <p:nvPr/>
        </p:nvSpPr>
        <p:spPr>
          <a:xfrm>
            <a:off x="925702" y="2483485"/>
            <a:ext cx="0" cy="500380"/>
          </a:xfrm>
          <a:custGeom>
            <a:avLst/>
            <a:gdLst/>
            <a:ahLst/>
            <a:cxnLst/>
            <a:rect l="l" t="t" r="r" b="b"/>
            <a:pathLst>
              <a:path h="500380">
                <a:moveTo>
                  <a:pt x="0" y="0"/>
                </a:moveTo>
                <a:lnTo>
                  <a:pt x="0" y="499999"/>
                </a:lnTo>
              </a:path>
            </a:pathLst>
          </a:custGeom>
          <a:ln w="2857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7990840" y="6383337"/>
            <a:ext cx="181991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01F5F"/>
                </a:solidFill>
                <a:effectLst/>
                <a:uLnTx/>
                <a:uFillTx/>
                <a:latin typeface="Arial"/>
                <a:cs typeface="Arial"/>
              </a:rPr>
              <a:t>Project</a:t>
            </a:r>
            <a:r>
              <a:rPr kumimoji="0" sz="1800" b="1" i="0" u="none" strike="noStrike" kern="0" cap="none" spc="-5" normalizeH="0" baseline="0" noProof="0" dirty="0">
                <a:ln>
                  <a:noFill/>
                </a:ln>
                <a:solidFill>
                  <a:srgbClr val="001F5F"/>
                </a:solidFill>
                <a:effectLst/>
                <a:uLnTx/>
                <a:uFillTx/>
                <a:latin typeface="Arial"/>
                <a:cs typeface="Arial"/>
              </a:rPr>
              <a:t> </a:t>
            </a:r>
            <a:r>
              <a:rPr kumimoji="0" sz="1800" b="1" i="0" u="none" strike="noStrike" kern="0" cap="none" spc="-10" normalizeH="0" baseline="0" noProof="0" dirty="0">
                <a:ln>
                  <a:noFill/>
                </a:ln>
                <a:solidFill>
                  <a:srgbClr val="001F5F"/>
                </a:solidFill>
                <a:effectLst/>
                <a:uLnTx/>
                <a:uFillTx/>
                <a:latin typeface="Arial"/>
                <a:cs typeface="Arial"/>
              </a:rPr>
              <a:t>location: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2546985" y="6403975"/>
            <a:ext cx="276923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01F5F"/>
                </a:solidFill>
                <a:effectLst/>
                <a:uLnTx/>
                <a:uFillTx/>
                <a:latin typeface="Arial"/>
                <a:cs typeface="Arial"/>
              </a:rPr>
              <a:t>3D</a:t>
            </a:r>
            <a:r>
              <a:rPr kumimoji="0" sz="1800" b="1" i="0" u="none" strike="noStrike" kern="0" cap="none" spc="5" normalizeH="0" baseline="0" noProof="0" dirty="0">
                <a:ln>
                  <a:noFill/>
                </a:ln>
                <a:solidFill>
                  <a:srgbClr val="001F5F"/>
                </a:solidFill>
                <a:effectLst/>
                <a:uLnTx/>
                <a:uFillTx/>
                <a:latin typeface="Arial"/>
                <a:cs typeface="Arial"/>
              </a:rPr>
              <a:t> </a:t>
            </a:r>
            <a:r>
              <a:rPr kumimoji="0" sz="1800" b="1" i="0" u="none" strike="noStrike" kern="0" cap="none" spc="0" normalizeH="0" baseline="0" noProof="0" dirty="0">
                <a:ln>
                  <a:noFill/>
                </a:ln>
                <a:solidFill>
                  <a:srgbClr val="001F5F"/>
                </a:solidFill>
                <a:effectLst/>
                <a:uLnTx/>
                <a:uFillTx/>
                <a:latin typeface="Arial"/>
                <a:cs typeface="Arial"/>
              </a:rPr>
              <a:t>drawing</a:t>
            </a:r>
            <a:r>
              <a:rPr kumimoji="0" sz="1800" b="1" i="0" u="none" strike="noStrike" kern="0" cap="none" spc="-45" normalizeH="0" baseline="0" noProof="0" dirty="0">
                <a:ln>
                  <a:noFill/>
                </a:ln>
                <a:solidFill>
                  <a:srgbClr val="001F5F"/>
                </a:solidFill>
                <a:effectLst/>
                <a:uLnTx/>
                <a:uFillTx/>
                <a:latin typeface="Arial"/>
                <a:cs typeface="Arial"/>
              </a:rPr>
              <a:t> </a:t>
            </a:r>
            <a:r>
              <a:rPr kumimoji="0" sz="1800" b="1" i="0" u="none" strike="noStrike" kern="0" cap="none" spc="0" normalizeH="0" baseline="0" noProof="0" dirty="0">
                <a:ln>
                  <a:noFill/>
                </a:ln>
                <a:solidFill>
                  <a:srgbClr val="001F5F"/>
                </a:solidFill>
                <a:effectLst/>
                <a:uLnTx/>
                <a:uFillTx/>
                <a:latin typeface="Arial"/>
                <a:cs typeface="Arial"/>
              </a:rPr>
              <a:t>of</a:t>
            </a:r>
            <a:r>
              <a:rPr kumimoji="0" sz="1800" b="1" i="0" u="none" strike="noStrike" kern="0" cap="none" spc="10" normalizeH="0" baseline="0" noProof="0" dirty="0">
                <a:ln>
                  <a:noFill/>
                </a:ln>
                <a:solidFill>
                  <a:srgbClr val="001F5F"/>
                </a:solidFill>
                <a:effectLst/>
                <a:uLnTx/>
                <a:uFillTx/>
                <a:latin typeface="Arial"/>
                <a:cs typeface="Arial"/>
              </a:rPr>
              <a:t> </a:t>
            </a:r>
            <a:r>
              <a:rPr kumimoji="0" sz="1800" b="1" i="0" u="none" strike="noStrike" kern="0" cap="none" spc="0" normalizeH="0" baseline="0" noProof="0" dirty="0">
                <a:ln>
                  <a:noFill/>
                </a:ln>
                <a:solidFill>
                  <a:srgbClr val="001F5F"/>
                </a:solidFill>
                <a:effectLst/>
                <a:uLnTx/>
                <a:uFillTx/>
                <a:latin typeface="Arial"/>
                <a:cs typeface="Arial"/>
              </a:rPr>
              <a:t>the</a:t>
            </a:r>
            <a:r>
              <a:rPr kumimoji="0" sz="1800" b="1" i="0" u="none" strike="noStrike" kern="0" cap="none" spc="-5" normalizeH="0" baseline="0" noProof="0" dirty="0">
                <a:ln>
                  <a:noFill/>
                </a:ln>
                <a:solidFill>
                  <a:srgbClr val="001F5F"/>
                </a:solidFill>
                <a:effectLst/>
                <a:uLnTx/>
                <a:uFillTx/>
                <a:latin typeface="Arial"/>
                <a:cs typeface="Arial"/>
              </a:rPr>
              <a:t> </a:t>
            </a:r>
            <a:r>
              <a:rPr kumimoji="0" sz="1800" b="1" i="0" u="none" strike="noStrike" kern="0" cap="none" spc="-10" normalizeH="0" baseline="0" noProof="0" dirty="0">
                <a:ln>
                  <a:noFill/>
                </a:ln>
                <a:solidFill>
                  <a:srgbClr val="001F5F"/>
                </a:solidFill>
                <a:effectLst/>
                <a:uLnTx/>
                <a:uFillTx/>
                <a:latin typeface="Arial"/>
                <a:cs typeface="Arial"/>
              </a:rPr>
              <a:t>factory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a:spLocks noGrp="1"/>
          </p:cNvSpPr>
          <p:nvPr>
            <p:ph type="title"/>
          </p:nvPr>
        </p:nvSpPr>
        <p:spPr>
          <a:prstGeom prst="rect">
            <a:avLst/>
          </a:prstGeom>
        </p:spPr>
        <p:txBody>
          <a:bodyPr vert="horz" wrap="square" lIns="0" tIns="201802" rIns="0" bIns="0" rtlCol="0">
            <a:spAutoFit/>
          </a:bodyPr>
          <a:lstStyle/>
          <a:p>
            <a:pPr marL="1247140">
              <a:lnSpc>
                <a:spcPct val="100000"/>
              </a:lnSpc>
              <a:spcBef>
                <a:spcPts val="100"/>
              </a:spcBef>
            </a:pPr>
            <a:r>
              <a:rPr spc="-10" dirty="0"/>
              <a:t>Organization</a:t>
            </a:r>
            <a:r>
              <a:rPr spc="-50" dirty="0"/>
              <a:t> </a:t>
            </a:r>
            <a:r>
              <a:rPr dirty="0"/>
              <a:t>of</a:t>
            </a:r>
            <a:r>
              <a:rPr spc="-40" dirty="0"/>
              <a:t> </a:t>
            </a:r>
            <a:r>
              <a:rPr dirty="0"/>
              <a:t>the</a:t>
            </a:r>
            <a:r>
              <a:rPr spc="-40" dirty="0"/>
              <a:t> </a:t>
            </a:r>
            <a:r>
              <a:rPr dirty="0"/>
              <a:t>production</a:t>
            </a:r>
            <a:r>
              <a:rPr spc="-70" dirty="0"/>
              <a:t> </a:t>
            </a:r>
            <a:r>
              <a:rPr dirty="0"/>
              <a:t>of</a:t>
            </a:r>
            <a:r>
              <a:rPr spc="-60" dirty="0"/>
              <a:t> </a:t>
            </a:r>
            <a:r>
              <a:rPr dirty="0"/>
              <a:t>women's</a:t>
            </a:r>
            <a:r>
              <a:rPr spc="-20" dirty="0"/>
              <a:t> </a:t>
            </a:r>
            <a:r>
              <a:rPr dirty="0"/>
              <a:t>clothes</a:t>
            </a:r>
            <a:r>
              <a:rPr spc="-40" dirty="0"/>
              <a:t> </a:t>
            </a:r>
            <a:r>
              <a:rPr dirty="0"/>
              <a:t>from</a:t>
            </a:r>
            <a:r>
              <a:rPr spc="-75" dirty="0"/>
              <a:t> </a:t>
            </a:r>
            <a:r>
              <a:rPr dirty="0"/>
              <a:t>silk</a:t>
            </a:r>
            <a:r>
              <a:rPr spc="-35" dirty="0"/>
              <a:t> </a:t>
            </a:r>
            <a:r>
              <a:rPr spc="-10" dirty="0"/>
              <a:t>fabric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SUS-Laptop\Desktop\888\Томди_БП_Тўқимачилик ва трикотаж маҳсулотлари ишлаб чиқариш\E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73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0310" y="2995681"/>
            <a:ext cx="924765" cy="181954"/>
          </a:xfrm>
          <a:prstGeom prst="rect">
            <a:avLst/>
          </a:prstGeom>
        </p:spPr>
        <p:txBody>
          <a:bodyPr vert="horz" wrap="square" lIns="0" tIns="14395" rIns="0" bIns="0" rtlCol="0">
            <a:spAutoFit/>
          </a:bodyPr>
          <a:lstStyle/>
          <a:p>
            <a:pPr marL="11516" defTabSz="829178">
              <a:spcBef>
                <a:spcPts val="113"/>
              </a:spcBef>
            </a:pPr>
            <a:r>
              <a:rPr sz="1088" b="1" kern="0" spc="-109" dirty="0">
                <a:solidFill>
                  <a:srgbClr val="1C1C1C"/>
                </a:solidFill>
                <a:latin typeface="Arial"/>
                <a:cs typeface="Arial"/>
              </a:rPr>
              <a:t>Revenue</a:t>
            </a:r>
            <a:r>
              <a:rPr sz="1088" b="1" kern="0" spc="-45" dirty="0">
                <a:solidFill>
                  <a:srgbClr val="1C1C1C"/>
                </a:solidFill>
                <a:latin typeface="Arial"/>
                <a:cs typeface="Arial"/>
              </a:rPr>
              <a:t> </a:t>
            </a:r>
            <a:r>
              <a:rPr sz="1088" b="1" kern="0" spc="-77" dirty="0">
                <a:solidFill>
                  <a:srgbClr val="1C1C1C"/>
                </a:solidFill>
                <a:latin typeface="Arial"/>
                <a:cs typeface="Arial"/>
              </a:rPr>
              <a:t>figures</a:t>
            </a:r>
            <a:endParaRPr sz="1088" kern="0">
              <a:solidFill>
                <a:sysClr val="windowText" lastClr="000000"/>
              </a:solidFill>
              <a:latin typeface="Arial"/>
              <a:cs typeface="Arial"/>
            </a:endParaRPr>
          </a:p>
        </p:txBody>
      </p:sp>
      <p:sp>
        <p:nvSpPr>
          <p:cNvPr id="3" name="object 3"/>
          <p:cNvSpPr txBox="1"/>
          <p:nvPr/>
        </p:nvSpPr>
        <p:spPr>
          <a:xfrm>
            <a:off x="1600951" y="2968011"/>
            <a:ext cx="555089" cy="181954"/>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Comment</a:t>
            </a:r>
            <a:endParaRPr sz="1088" kern="0">
              <a:solidFill>
                <a:sysClr val="windowText" lastClr="000000"/>
              </a:solidFill>
              <a:latin typeface="Arial"/>
              <a:cs typeface="Arial"/>
            </a:endParaRPr>
          </a:p>
        </p:txBody>
      </p:sp>
      <p:sp>
        <p:nvSpPr>
          <p:cNvPr id="4" name="object 4"/>
          <p:cNvSpPr txBox="1"/>
          <p:nvPr/>
        </p:nvSpPr>
        <p:spPr>
          <a:xfrm>
            <a:off x="3633808" y="1668937"/>
            <a:ext cx="1483309" cy="338593"/>
          </a:xfrm>
          <a:prstGeom prst="rect">
            <a:avLst/>
          </a:prstGeom>
        </p:spPr>
        <p:txBody>
          <a:bodyPr vert="horz" wrap="square" lIns="0" tIns="30518" rIns="0" bIns="0" rtlCol="0">
            <a:spAutoFit/>
          </a:bodyPr>
          <a:lstStyle/>
          <a:p>
            <a:pPr marL="11516" marR="4607" defTabSz="829178">
              <a:lnSpc>
                <a:spcPts val="1197"/>
              </a:lnSpc>
              <a:spcBef>
                <a:spcPts val="240"/>
              </a:spcBef>
            </a:pPr>
            <a:r>
              <a:rPr sz="1088" b="1" kern="0" spc="-95" dirty="0">
                <a:solidFill>
                  <a:srgbClr val="1C1C1C"/>
                </a:solidFill>
                <a:latin typeface="Arial"/>
                <a:cs typeface="Arial"/>
              </a:rPr>
              <a:t>Financial</a:t>
            </a:r>
            <a:r>
              <a:rPr sz="1088" b="1" kern="0" spc="-5" dirty="0">
                <a:solidFill>
                  <a:srgbClr val="1C1C1C"/>
                </a:solidFill>
                <a:latin typeface="Arial"/>
                <a:cs typeface="Arial"/>
              </a:rPr>
              <a:t> </a:t>
            </a:r>
            <a:r>
              <a:rPr sz="1088" b="1" kern="0" spc="-95" dirty="0">
                <a:solidFill>
                  <a:srgbClr val="1C1C1C"/>
                </a:solidFill>
                <a:latin typeface="Arial"/>
                <a:cs typeface="Arial"/>
              </a:rPr>
              <a:t>evaluation</a:t>
            </a:r>
            <a:r>
              <a:rPr sz="1088" b="1" kern="0" spc="-14" dirty="0">
                <a:solidFill>
                  <a:srgbClr val="1C1C1C"/>
                </a:solidFill>
                <a:latin typeface="Arial"/>
                <a:cs typeface="Arial"/>
              </a:rPr>
              <a:t> </a:t>
            </a:r>
            <a:r>
              <a:rPr sz="1088" b="1" kern="0" spc="-95" dirty="0">
                <a:solidFill>
                  <a:srgbClr val="1C1C1C"/>
                </a:solidFill>
                <a:latin typeface="Arial"/>
                <a:cs typeface="Arial"/>
              </a:rPr>
              <a:t>of</a:t>
            </a:r>
            <a:r>
              <a:rPr sz="1088" b="1" kern="0" spc="5" dirty="0">
                <a:solidFill>
                  <a:srgbClr val="1C1C1C"/>
                </a:solidFill>
                <a:latin typeface="Arial"/>
                <a:cs typeface="Arial"/>
              </a:rPr>
              <a:t> </a:t>
            </a:r>
            <a:r>
              <a:rPr sz="1088" b="1" kern="0" spc="-82" dirty="0">
                <a:solidFill>
                  <a:srgbClr val="1C1C1C"/>
                </a:solidFill>
                <a:latin typeface="Arial"/>
                <a:cs typeface="Arial"/>
              </a:rPr>
              <a:t>the </a:t>
            </a:r>
            <a:r>
              <a:rPr sz="1088" b="1" kern="0" spc="-9" dirty="0">
                <a:solidFill>
                  <a:srgbClr val="1C1C1C"/>
                </a:solidFill>
                <a:latin typeface="Arial"/>
                <a:cs typeface="Arial"/>
              </a:rPr>
              <a:t>project:</a:t>
            </a:r>
            <a:endParaRPr sz="1088" kern="0" dirty="0">
              <a:solidFill>
                <a:sysClr val="windowText" lastClr="000000"/>
              </a:solidFill>
              <a:latin typeface="Arial"/>
              <a:cs typeface="Arial"/>
            </a:endParaRPr>
          </a:p>
        </p:txBody>
      </p:sp>
      <p:sp>
        <p:nvSpPr>
          <p:cNvPr id="5" name="object 5"/>
          <p:cNvSpPr txBox="1"/>
          <p:nvPr/>
        </p:nvSpPr>
        <p:spPr>
          <a:xfrm>
            <a:off x="5978994" y="3214212"/>
            <a:ext cx="1424575" cy="439104"/>
          </a:xfrm>
          <a:prstGeom prst="rect">
            <a:avLst/>
          </a:prstGeom>
        </p:spPr>
        <p:txBody>
          <a:bodyPr vert="horz" wrap="square" lIns="0" tIns="60461" rIns="0" bIns="0" rtlCol="0">
            <a:spAutoFit/>
          </a:bodyPr>
          <a:lstStyle/>
          <a:p>
            <a:pPr marL="27639" defTabSz="829178">
              <a:spcBef>
                <a:spcPts val="476"/>
              </a:spcBef>
            </a:pPr>
            <a:r>
              <a:rPr sz="952" kern="0" spc="-91" dirty="0">
                <a:solidFill>
                  <a:srgbClr val="646464"/>
                </a:solidFill>
                <a:latin typeface="Microsoft Sans Serif"/>
                <a:cs typeface="Microsoft Sans Serif"/>
              </a:rPr>
              <a:t>Production</a:t>
            </a:r>
            <a:r>
              <a:rPr sz="952" kern="0" spc="-18" dirty="0">
                <a:solidFill>
                  <a:srgbClr val="646464"/>
                </a:solidFill>
                <a:latin typeface="Microsoft Sans Serif"/>
                <a:cs typeface="Microsoft Sans Serif"/>
              </a:rPr>
              <a:t> </a:t>
            </a:r>
            <a:r>
              <a:rPr sz="952" kern="0" spc="-9" dirty="0">
                <a:solidFill>
                  <a:srgbClr val="646464"/>
                </a:solidFill>
                <a:latin typeface="Microsoft Sans Serif"/>
                <a:cs typeface="Microsoft Sans Serif"/>
              </a:rPr>
              <a:t>capacity</a:t>
            </a:r>
            <a:endParaRPr sz="952" kern="0">
              <a:solidFill>
                <a:sysClr val="windowText" lastClr="000000"/>
              </a:solidFill>
              <a:latin typeface="Microsoft Sans Serif"/>
              <a:cs typeface="Microsoft Sans Serif"/>
            </a:endParaRPr>
          </a:p>
          <a:p>
            <a:pPr marL="11516" defTabSz="829178">
              <a:spcBef>
                <a:spcPts val="462"/>
              </a:spcBef>
            </a:pPr>
            <a:r>
              <a:rPr sz="1088" b="1" kern="0" spc="-103" dirty="0">
                <a:solidFill>
                  <a:srgbClr val="BF0000"/>
                </a:solidFill>
                <a:latin typeface="Arial"/>
                <a:cs typeface="Arial"/>
              </a:rPr>
              <a:t>640</a:t>
            </a:r>
            <a:r>
              <a:rPr sz="1088" b="1" kern="0" spc="-36" dirty="0">
                <a:solidFill>
                  <a:srgbClr val="BF0000"/>
                </a:solidFill>
                <a:latin typeface="Arial"/>
                <a:cs typeface="Arial"/>
              </a:rPr>
              <a:t> </a:t>
            </a:r>
            <a:r>
              <a:rPr sz="1088" b="1" kern="0" spc="-109" dirty="0">
                <a:solidFill>
                  <a:srgbClr val="BF0000"/>
                </a:solidFill>
                <a:latin typeface="Arial"/>
                <a:cs typeface="Arial"/>
              </a:rPr>
              <a:t>thousand</a:t>
            </a:r>
            <a:r>
              <a:rPr sz="1088" b="1" kern="0" spc="-18" dirty="0">
                <a:solidFill>
                  <a:srgbClr val="BF0000"/>
                </a:solidFill>
                <a:latin typeface="Arial"/>
                <a:cs typeface="Arial"/>
              </a:rPr>
              <a:t> </a:t>
            </a:r>
            <a:r>
              <a:rPr sz="1088" b="1" kern="0" spc="-113" dirty="0">
                <a:solidFill>
                  <a:srgbClr val="BF0000"/>
                </a:solidFill>
                <a:latin typeface="Arial"/>
                <a:cs typeface="Arial"/>
              </a:rPr>
              <a:t>kg</a:t>
            </a:r>
            <a:r>
              <a:rPr sz="1088" b="1" kern="0" spc="-18" dirty="0">
                <a:solidFill>
                  <a:srgbClr val="BF0000"/>
                </a:solidFill>
                <a:latin typeface="Arial"/>
                <a:cs typeface="Arial"/>
              </a:rPr>
              <a:t> </a:t>
            </a:r>
            <a:r>
              <a:rPr sz="1088" b="1" kern="0" spc="-100" dirty="0">
                <a:solidFill>
                  <a:srgbClr val="BF0000"/>
                </a:solidFill>
                <a:latin typeface="Arial"/>
                <a:cs typeface="Arial"/>
              </a:rPr>
              <a:t>per</a:t>
            </a:r>
            <a:r>
              <a:rPr sz="1088" b="1" kern="0" spc="-32" dirty="0">
                <a:solidFill>
                  <a:srgbClr val="BF0000"/>
                </a:solidFill>
                <a:latin typeface="Arial"/>
                <a:cs typeface="Arial"/>
              </a:rPr>
              <a:t> </a:t>
            </a:r>
            <a:r>
              <a:rPr sz="1088" b="1" kern="0" spc="-63" dirty="0">
                <a:solidFill>
                  <a:srgbClr val="BF0000"/>
                </a:solidFill>
                <a:latin typeface="Arial"/>
                <a:cs typeface="Arial"/>
              </a:rPr>
              <a:t>year</a:t>
            </a:r>
            <a:endParaRPr sz="1088" kern="0">
              <a:solidFill>
                <a:sysClr val="windowText" lastClr="000000"/>
              </a:solidFill>
              <a:latin typeface="Arial"/>
              <a:cs typeface="Arial"/>
            </a:endParaRPr>
          </a:p>
        </p:txBody>
      </p:sp>
      <p:sp>
        <p:nvSpPr>
          <p:cNvPr id="6" name="object 6"/>
          <p:cNvSpPr txBox="1"/>
          <p:nvPr/>
        </p:nvSpPr>
        <p:spPr>
          <a:xfrm>
            <a:off x="4222512" y="3882174"/>
            <a:ext cx="1009410" cy="398919"/>
          </a:xfrm>
          <a:prstGeom prst="rect">
            <a:avLst/>
          </a:prstGeom>
        </p:spPr>
        <p:txBody>
          <a:bodyPr vert="horz" wrap="square" lIns="0" tIns="46065" rIns="0" bIns="0" rtlCol="0">
            <a:spAutoFit/>
          </a:bodyPr>
          <a:lstStyle/>
          <a:p>
            <a:pPr marL="11516" defTabSz="829178">
              <a:spcBef>
                <a:spcPts val="363"/>
              </a:spcBef>
            </a:pPr>
            <a:r>
              <a:rPr sz="952" kern="0" spc="-103" dirty="0">
                <a:solidFill>
                  <a:srgbClr val="646464"/>
                </a:solidFill>
                <a:latin typeface="Microsoft Sans Serif"/>
                <a:cs typeface="Microsoft Sans Serif"/>
              </a:rPr>
              <a:t>Payback</a:t>
            </a:r>
            <a:r>
              <a:rPr sz="952" kern="0" spc="-27" dirty="0">
                <a:solidFill>
                  <a:srgbClr val="646464"/>
                </a:solidFill>
                <a:latin typeface="Microsoft Sans Serif"/>
                <a:cs typeface="Microsoft Sans Serif"/>
              </a:rPr>
              <a:t> </a:t>
            </a:r>
            <a:r>
              <a:rPr sz="952" kern="0" spc="-82" dirty="0">
                <a:solidFill>
                  <a:srgbClr val="646464"/>
                </a:solidFill>
                <a:latin typeface="Microsoft Sans Serif"/>
                <a:cs typeface="Microsoft Sans Serif"/>
              </a:rPr>
              <a:t>of</a:t>
            </a:r>
            <a:r>
              <a:rPr sz="952" kern="0" spc="-23" dirty="0">
                <a:solidFill>
                  <a:srgbClr val="646464"/>
                </a:solidFill>
                <a:latin typeface="Microsoft Sans Serif"/>
                <a:cs typeface="Microsoft Sans Serif"/>
              </a:rPr>
              <a:t> </a:t>
            </a:r>
            <a:r>
              <a:rPr sz="952" kern="0" spc="-91" dirty="0">
                <a:solidFill>
                  <a:srgbClr val="646464"/>
                </a:solidFill>
                <a:latin typeface="Microsoft Sans Serif"/>
                <a:cs typeface="Microsoft Sans Serif"/>
              </a:rPr>
              <a:t>the</a:t>
            </a:r>
            <a:r>
              <a:rPr sz="952" kern="0" dirty="0">
                <a:solidFill>
                  <a:srgbClr val="646464"/>
                </a:solidFill>
                <a:latin typeface="Microsoft Sans Serif"/>
                <a:cs typeface="Microsoft Sans Serif"/>
              </a:rPr>
              <a:t> </a:t>
            </a:r>
            <a:r>
              <a:rPr sz="952" kern="0" spc="-59" dirty="0">
                <a:solidFill>
                  <a:srgbClr val="646464"/>
                </a:solidFill>
                <a:latin typeface="Microsoft Sans Serif"/>
                <a:cs typeface="Microsoft Sans Serif"/>
              </a:rPr>
              <a:t>project</a:t>
            </a:r>
            <a:endParaRPr sz="952" kern="0">
              <a:solidFill>
                <a:sysClr val="windowText" lastClr="000000"/>
              </a:solidFill>
              <a:latin typeface="Microsoft Sans Serif"/>
              <a:cs typeface="Microsoft Sans Serif"/>
            </a:endParaRPr>
          </a:p>
          <a:p>
            <a:pPr marL="70826" defTabSz="829178">
              <a:spcBef>
                <a:spcPts val="331"/>
              </a:spcBef>
            </a:pPr>
            <a:r>
              <a:rPr sz="1088" kern="0" spc="-91" dirty="0">
                <a:solidFill>
                  <a:srgbClr val="00AAFF"/>
                </a:solidFill>
                <a:latin typeface="Microsoft Sans Serif"/>
                <a:cs typeface="Microsoft Sans Serif"/>
              </a:rPr>
              <a:t>7.2</a:t>
            </a:r>
            <a:r>
              <a:rPr sz="1088" kern="0" spc="-9" dirty="0">
                <a:solidFill>
                  <a:srgbClr val="00AAFF"/>
                </a:solidFill>
                <a:latin typeface="Microsoft Sans Serif"/>
                <a:cs typeface="Microsoft Sans Serif"/>
              </a:rPr>
              <a:t> years</a:t>
            </a:r>
            <a:endParaRPr sz="1088" kern="0">
              <a:solidFill>
                <a:sysClr val="windowText" lastClr="000000"/>
              </a:solidFill>
              <a:latin typeface="Microsoft Sans Serif"/>
              <a:cs typeface="Microsoft Sans Serif"/>
            </a:endParaRPr>
          </a:p>
        </p:txBody>
      </p:sp>
      <p:sp>
        <p:nvSpPr>
          <p:cNvPr id="7" name="object 7"/>
          <p:cNvSpPr txBox="1"/>
          <p:nvPr/>
        </p:nvSpPr>
        <p:spPr>
          <a:xfrm>
            <a:off x="5991447" y="3880104"/>
            <a:ext cx="593093" cy="158725"/>
          </a:xfrm>
          <a:prstGeom prst="rect">
            <a:avLst/>
          </a:prstGeom>
        </p:spPr>
        <p:txBody>
          <a:bodyPr vert="horz" wrap="square" lIns="0" tIns="12092" rIns="0" bIns="0" rtlCol="0">
            <a:spAutoFit/>
          </a:bodyPr>
          <a:lstStyle/>
          <a:p>
            <a:pPr marL="11516" defTabSz="829178">
              <a:spcBef>
                <a:spcPts val="95"/>
              </a:spcBef>
            </a:pPr>
            <a:r>
              <a:rPr sz="952" kern="0" spc="-100" dirty="0">
                <a:solidFill>
                  <a:srgbClr val="646464"/>
                </a:solidFill>
                <a:latin typeface="Microsoft Sans Serif"/>
                <a:cs typeface="Microsoft Sans Serif"/>
              </a:rPr>
              <a:t>Jobs</a:t>
            </a:r>
            <a:r>
              <a:rPr sz="952" kern="0" spc="-36" dirty="0">
                <a:solidFill>
                  <a:srgbClr val="646464"/>
                </a:solidFill>
                <a:latin typeface="Microsoft Sans Serif"/>
                <a:cs typeface="Microsoft Sans Serif"/>
              </a:rPr>
              <a:t> </a:t>
            </a:r>
            <a:r>
              <a:rPr sz="952" kern="0" spc="-77" dirty="0">
                <a:solidFill>
                  <a:srgbClr val="646464"/>
                </a:solidFill>
                <a:latin typeface="Microsoft Sans Serif"/>
                <a:cs typeface="Microsoft Sans Serif"/>
              </a:rPr>
              <a:t>created</a:t>
            </a:r>
            <a:endParaRPr sz="952" kern="0">
              <a:solidFill>
                <a:sysClr val="windowText" lastClr="000000"/>
              </a:solidFill>
              <a:latin typeface="Microsoft Sans Serif"/>
              <a:cs typeface="Microsoft Sans Serif"/>
            </a:endParaRPr>
          </a:p>
        </p:txBody>
      </p:sp>
      <p:sp>
        <p:nvSpPr>
          <p:cNvPr id="8" name="object 8"/>
          <p:cNvSpPr txBox="1"/>
          <p:nvPr/>
        </p:nvSpPr>
        <p:spPr>
          <a:xfrm>
            <a:off x="9142348" y="3008099"/>
            <a:ext cx="538966" cy="158725"/>
          </a:xfrm>
          <a:prstGeom prst="rect">
            <a:avLst/>
          </a:prstGeom>
        </p:spPr>
        <p:txBody>
          <a:bodyPr vert="horz" wrap="square" lIns="0" tIns="12092" rIns="0" bIns="0" rtlCol="0">
            <a:spAutoFit/>
          </a:bodyPr>
          <a:lstStyle/>
          <a:p>
            <a:pPr marL="11516" defTabSz="829178">
              <a:spcBef>
                <a:spcPts val="95"/>
              </a:spcBef>
            </a:pPr>
            <a:r>
              <a:rPr sz="952" kern="0" spc="-95" dirty="0">
                <a:solidFill>
                  <a:srgbClr val="A5A5A5"/>
                </a:solidFill>
                <a:latin typeface="Microsoft Sans Serif"/>
                <a:cs typeface="Microsoft Sans Serif"/>
              </a:rPr>
              <a:t>U.S.</a:t>
            </a:r>
            <a:r>
              <a:rPr sz="952" kern="0" spc="9" dirty="0">
                <a:solidFill>
                  <a:srgbClr val="A5A5A5"/>
                </a:solidFill>
                <a:latin typeface="Microsoft Sans Serif"/>
                <a:cs typeface="Microsoft Sans Serif"/>
              </a:rPr>
              <a:t> </a:t>
            </a:r>
            <a:r>
              <a:rPr sz="952" kern="0" spc="-68" dirty="0">
                <a:solidFill>
                  <a:srgbClr val="A5A5A5"/>
                </a:solidFill>
                <a:latin typeface="Microsoft Sans Serif"/>
                <a:cs typeface="Microsoft Sans Serif"/>
              </a:rPr>
              <a:t>dollars</a:t>
            </a:r>
            <a:endParaRPr sz="952" kern="0">
              <a:solidFill>
                <a:sysClr val="windowText" lastClr="000000"/>
              </a:solidFill>
              <a:latin typeface="Microsoft Sans Serif"/>
              <a:cs typeface="Microsoft Sans Serif"/>
            </a:endParaRPr>
          </a:p>
        </p:txBody>
      </p:sp>
      <p:sp>
        <p:nvSpPr>
          <p:cNvPr id="9" name="object 9"/>
          <p:cNvSpPr txBox="1"/>
          <p:nvPr/>
        </p:nvSpPr>
        <p:spPr>
          <a:xfrm>
            <a:off x="5619708" y="1668937"/>
            <a:ext cx="728411"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73" dirty="0">
                <a:solidFill>
                  <a:srgbClr val="1C1C1C"/>
                </a:solidFill>
                <a:latin typeface="Arial"/>
                <a:cs typeface="Arial"/>
              </a:rPr>
              <a:t>cost:</a:t>
            </a:r>
            <a:endParaRPr sz="1088" kern="0" dirty="0">
              <a:solidFill>
                <a:sysClr val="windowText" lastClr="000000"/>
              </a:solidFill>
              <a:latin typeface="Arial"/>
              <a:cs typeface="Arial"/>
            </a:endParaRPr>
          </a:p>
        </p:txBody>
      </p:sp>
      <p:sp>
        <p:nvSpPr>
          <p:cNvPr id="10" name="object 10"/>
          <p:cNvSpPr txBox="1"/>
          <p:nvPr/>
        </p:nvSpPr>
        <p:spPr>
          <a:xfrm>
            <a:off x="8233131" y="1668937"/>
            <a:ext cx="970830"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86" dirty="0">
                <a:solidFill>
                  <a:srgbClr val="1C1C1C"/>
                </a:solidFill>
                <a:latin typeface="Arial"/>
                <a:cs typeface="Arial"/>
              </a:rPr>
              <a:t>Location:</a:t>
            </a:r>
            <a:endParaRPr sz="1088" kern="0" dirty="0">
              <a:solidFill>
                <a:sysClr val="windowText" lastClr="000000"/>
              </a:solidFill>
              <a:latin typeface="Arial"/>
              <a:cs typeface="Arial"/>
            </a:endParaRPr>
          </a:p>
        </p:txBody>
      </p:sp>
      <p:sp>
        <p:nvSpPr>
          <p:cNvPr id="11" name="object 11"/>
          <p:cNvSpPr txBox="1"/>
          <p:nvPr/>
        </p:nvSpPr>
        <p:spPr>
          <a:xfrm>
            <a:off x="3668362" y="1092685"/>
            <a:ext cx="1686572" cy="387890"/>
          </a:xfrm>
          <a:prstGeom prst="rect">
            <a:avLst/>
          </a:prstGeom>
        </p:spPr>
        <p:txBody>
          <a:bodyPr vert="horz" wrap="square" lIns="0" tIns="12092" rIns="0" bIns="0" rtlCol="0">
            <a:spAutoFit/>
          </a:bodyPr>
          <a:lstStyle/>
          <a:p>
            <a:pPr marL="11516" defTabSz="829178">
              <a:spcBef>
                <a:spcPts val="95"/>
              </a:spcBef>
            </a:pPr>
            <a:r>
              <a:rPr sz="952" kern="0" spc="-122" dirty="0">
                <a:solidFill>
                  <a:srgbClr val="A5A5A5"/>
                </a:solidFill>
                <a:latin typeface="Microsoft Sans Serif"/>
                <a:cs typeface="Microsoft Sans Serif"/>
              </a:rPr>
              <a:t>Name</a:t>
            </a:r>
            <a:r>
              <a:rPr sz="952" kern="0" spc="-23" dirty="0">
                <a:solidFill>
                  <a:srgbClr val="A5A5A5"/>
                </a:solidFill>
                <a:latin typeface="Microsoft Sans Serif"/>
                <a:cs typeface="Microsoft Sans Serif"/>
              </a:rPr>
              <a:t> </a:t>
            </a:r>
            <a:r>
              <a:rPr sz="952" kern="0" spc="-82" dirty="0">
                <a:solidFill>
                  <a:srgbClr val="A5A5A5"/>
                </a:solidFill>
                <a:latin typeface="Microsoft Sans Serif"/>
                <a:cs typeface="Microsoft Sans Serif"/>
              </a:rPr>
              <a:t>of</a:t>
            </a:r>
            <a:r>
              <a:rPr sz="952" kern="0" spc="-27" dirty="0">
                <a:solidFill>
                  <a:srgbClr val="A5A5A5"/>
                </a:solidFill>
                <a:latin typeface="Microsoft Sans Serif"/>
                <a:cs typeface="Microsoft Sans Serif"/>
              </a:rPr>
              <a:t> </a:t>
            </a:r>
            <a:r>
              <a:rPr sz="952" kern="0" spc="-91" dirty="0">
                <a:solidFill>
                  <a:srgbClr val="A5A5A5"/>
                </a:solidFill>
                <a:latin typeface="Microsoft Sans Serif"/>
                <a:cs typeface="Microsoft Sans Serif"/>
              </a:rPr>
              <a:t>the</a:t>
            </a:r>
            <a:r>
              <a:rPr sz="952" kern="0" spc="-18" dirty="0">
                <a:solidFill>
                  <a:srgbClr val="A5A5A5"/>
                </a:solidFill>
                <a:latin typeface="Microsoft Sans Serif"/>
                <a:cs typeface="Microsoft Sans Serif"/>
              </a:rPr>
              <a:t> </a:t>
            </a:r>
            <a:r>
              <a:rPr sz="952" kern="0" spc="-9" dirty="0">
                <a:solidFill>
                  <a:srgbClr val="A5A5A5"/>
                </a:solidFill>
                <a:latin typeface="Microsoft Sans Serif"/>
                <a:cs typeface="Microsoft Sans Serif"/>
              </a:rPr>
              <a:t>project</a:t>
            </a:r>
            <a:endParaRPr sz="952" kern="0" dirty="0">
              <a:solidFill>
                <a:sysClr val="windowText" lastClr="000000"/>
              </a:solidFill>
              <a:latin typeface="Microsoft Sans Serif"/>
              <a:cs typeface="Microsoft Sans Serif"/>
            </a:endParaRPr>
          </a:p>
          <a:p>
            <a:pPr marL="44338" defTabSz="829178">
              <a:spcBef>
                <a:spcPts val="100"/>
              </a:spcBef>
            </a:pPr>
            <a:r>
              <a:rPr sz="1406" b="1" kern="0" spc="-163" dirty="0">
                <a:solidFill>
                  <a:srgbClr val="770E13"/>
                </a:solidFill>
                <a:latin typeface="Arial"/>
                <a:cs typeface="Arial"/>
              </a:rPr>
              <a:t>LIVESTOCK</a:t>
            </a:r>
            <a:r>
              <a:rPr sz="1406" b="1" kern="0" spc="-18" dirty="0">
                <a:solidFill>
                  <a:srgbClr val="770E13"/>
                </a:solidFill>
                <a:latin typeface="Arial"/>
                <a:cs typeface="Arial"/>
              </a:rPr>
              <a:t> </a:t>
            </a:r>
            <a:r>
              <a:rPr sz="1406" b="1" kern="0" spc="-154" dirty="0">
                <a:solidFill>
                  <a:srgbClr val="770E13"/>
                </a:solidFill>
                <a:latin typeface="Arial"/>
                <a:cs typeface="Arial"/>
              </a:rPr>
              <a:t>COMPLEX</a:t>
            </a:r>
            <a:endParaRPr sz="1406" kern="0" dirty="0">
              <a:solidFill>
                <a:sysClr val="windowText" lastClr="000000"/>
              </a:solidFill>
              <a:latin typeface="Arial"/>
              <a:cs typeface="Arial"/>
            </a:endParaRPr>
          </a:p>
        </p:txBody>
      </p:sp>
      <p:sp>
        <p:nvSpPr>
          <p:cNvPr id="12" name="object 12"/>
          <p:cNvSpPr/>
          <p:nvPr/>
        </p:nvSpPr>
        <p:spPr>
          <a:xfrm>
            <a:off x="5320256" y="1748185"/>
            <a:ext cx="0" cy="890216"/>
          </a:xfrm>
          <a:custGeom>
            <a:avLst/>
            <a:gdLst/>
            <a:ahLst/>
            <a:cxnLst/>
            <a:rect l="l" t="t" r="r" b="b"/>
            <a:pathLst>
              <a:path h="981710">
                <a:moveTo>
                  <a:pt x="0" y="0"/>
                </a:moveTo>
                <a:lnTo>
                  <a:pt x="0" y="981456"/>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3" name="object 13"/>
          <p:cNvSpPr/>
          <p:nvPr/>
        </p:nvSpPr>
        <p:spPr>
          <a:xfrm>
            <a:off x="7853398" y="1760623"/>
            <a:ext cx="0" cy="889064"/>
          </a:xfrm>
          <a:custGeom>
            <a:avLst/>
            <a:gdLst/>
            <a:ahLst/>
            <a:cxnLst/>
            <a:rect l="l" t="t" r="r" b="b"/>
            <a:pathLst>
              <a:path h="980439">
                <a:moveTo>
                  <a:pt x="0" y="0"/>
                </a:moveTo>
                <a:lnTo>
                  <a:pt x="0" y="979932"/>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4" name="object 14"/>
          <p:cNvSpPr/>
          <p:nvPr/>
        </p:nvSpPr>
        <p:spPr>
          <a:xfrm>
            <a:off x="6340146" y="1923695"/>
            <a:ext cx="0" cy="714591"/>
          </a:xfrm>
          <a:custGeom>
            <a:avLst/>
            <a:gdLst/>
            <a:ahLst/>
            <a:cxnLst/>
            <a:rect l="l" t="t" r="r" b="b"/>
            <a:pathLst>
              <a:path h="788035">
                <a:moveTo>
                  <a:pt x="0" y="0"/>
                </a:moveTo>
                <a:lnTo>
                  <a:pt x="0" y="787908"/>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grpSp>
        <p:nvGrpSpPr>
          <p:cNvPr id="15" name="object 15"/>
          <p:cNvGrpSpPr/>
          <p:nvPr/>
        </p:nvGrpSpPr>
        <p:grpSpPr>
          <a:xfrm>
            <a:off x="5428051" y="3243471"/>
            <a:ext cx="430137" cy="428409"/>
            <a:chOff x="4610100" y="3576828"/>
            <a:chExt cx="474345" cy="472440"/>
          </a:xfrm>
        </p:grpSpPr>
        <p:sp>
          <p:nvSpPr>
            <p:cNvPr id="16" name="object 16"/>
            <p:cNvSpPr/>
            <p:nvPr/>
          </p:nvSpPr>
          <p:spPr>
            <a:xfrm>
              <a:off x="4610100" y="3576828"/>
              <a:ext cx="474345" cy="472440"/>
            </a:xfrm>
            <a:custGeom>
              <a:avLst/>
              <a:gdLst/>
              <a:ahLst/>
              <a:cxnLst/>
              <a:rect l="l" t="t" r="r" b="b"/>
              <a:pathLst>
                <a:path w="474345" h="472439">
                  <a:moveTo>
                    <a:pt x="385572" y="472439"/>
                  </a:moveTo>
                  <a:lnTo>
                    <a:pt x="86868" y="472439"/>
                  </a:lnTo>
                  <a:lnTo>
                    <a:pt x="53363" y="465724"/>
                  </a:lnTo>
                  <a:lnTo>
                    <a:pt x="25717" y="447294"/>
                  </a:lnTo>
                  <a:lnTo>
                    <a:pt x="6929" y="419719"/>
                  </a:lnTo>
                  <a:lnTo>
                    <a:pt x="0" y="385572"/>
                  </a:lnTo>
                  <a:lnTo>
                    <a:pt x="0" y="86867"/>
                  </a:lnTo>
                  <a:lnTo>
                    <a:pt x="6929" y="52720"/>
                  </a:lnTo>
                  <a:lnTo>
                    <a:pt x="25717" y="25145"/>
                  </a:lnTo>
                  <a:lnTo>
                    <a:pt x="53363" y="6715"/>
                  </a:lnTo>
                  <a:lnTo>
                    <a:pt x="86868" y="0"/>
                  </a:lnTo>
                  <a:lnTo>
                    <a:pt x="385572" y="0"/>
                  </a:lnTo>
                  <a:lnTo>
                    <a:pt x="419957" y="6715"/>
                  </a:lnTo>
                  <a:lnTo>
                    <a:pt x="448055" y="25145"/>
                  </a:lnTo>
                  <a:lnTo>
                    <a:pt x="467010" y="52720"/>
                  </a:lnTo>
                  <a:lnTo>
                    <a:pt x="473963" y="86867"/>
                  </a:lnTo>
                  <a:lnTo>
                    <a:pt x="473963" y="385572"/>
                  </a:lnTo>
                  <a:lnTo>
                    <a:pt x="467010" y="419719"/>
                  </a:lnTo>
                  <a:lnTo>
                    <a:pt x="448055" y="447294"/>
                  </a:lnTo>
                  <a:lnTo>
                    <a:pt x="419957"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17" name="object 17"/>
            <p:cNvPicPr/>
            <p:nvPr/>
          </p:nvPicPr>
          <p:blipFill>
            <a:blip r:embed="rId2" cstate="print"/>
            <a:stretch>
              <a:fillRect/>
            </a:stretch>
          </p:blipFill>
          <p:spPr>
            <a:xfrm>
              <a:off x="4677156" y="3624072"/>
              <a:ext cx="323087" cy="324611"/>
            </a:xfrm>
            <a:prstGeom prst="rect">
              <a:avLst/>
            </a:prstGeom>
          </p:spPr>
        </p:pic>
      </p:grpSp>
      <p:grpSp>
        <p:nvGrpSpPr>
          <p:cNvPr id="18" name="object 18"/>
          <p:cNvGrpSpPr/>
          <p:nvPr/>
        </p:nvGrpSpPr>
        <p:grpSpPr>
          <a:xfrm>
            <a:off x="3690921" y="3248998"/>
            <a:ext cx="426106" cy="426106"/>
            <a:chOff x="2694432" y="3582923"/>
            <a:chExt cx="469900" cy="469900"/>
          </a:xfrm>
        </p:grpSpPr>
        <p:sp>
          <p:nvSpPr>
            <p:cNvPr id="19" name="object 19"/>
            <p:cNvSpPr/>
            <p:nvPr/>
          </p:nvSpPr>
          <p:spPr>
            <a:xfrm>
              <a:off x="2694432" y="3582923"/>
              <a:ext cx="469900" cy="469900"/>
            </a:xfrm>
            <a:custGeom>
              <a:avLst/>
              <a:gdLst/>
              <a:ahLst/>
              <a:cxnLst/>
              <a:rect l="l" t="t" r="r" b="b"/>
              <a:pathLst>
                <a:path w="469900" h="469900">
                  <a:moveTo>
                    <a:pt x="381000" y="469391"/>
                  </a:moveTo>
                  <a:lnTo>
                    <a:pt x="86868" y="469391"/>
                  </a:lnTo>
                  <a:lnTo>
                    <a:pt x="52720" y="462676"/>
                  </a:lnTo>
                  <a:lnTo>
                    <a:pt x="25145" y="444246"/>
                  </a:lnTo>
                  <a:lnTo>
                    <a:pt x="6715" y="416671"/>
                  </a:lnTo>
                  <a:lnTo>
                    <a:pt x="0" y="382524"/>
                  </a:lnTo>
                  <a:lnTo>
                    <a:pt x="0" y="86867"/>
                  </a:lnTo>
                  <a:lnTo>
                    <a:pt x="6715" y="53363"/>
                  </a:lnTo>
                  <a:lnTo>
                    <a:pt x="25146" y="25717"/>
                  </a:lnTo>
                  <a:lnTo>
                    <a:pt x="52720" y="6929"/>
                  </a:lnTo>
                  <a:lnTo>
                    <a:pt x="86868" y="0"/>
                  </a:lnTo>
                  <a:lnTo>
                    <a:pt x="381000" y="0"/>
                  </a:lnTo>
                  <a:lnTo>
                    <a:pt x="415385" y="6929"/>
                  </a:lnTo>
                  <a:lnTo>
                    <a:pt x="443483" y="25717"/>
                  </a:lnTo>
                  <a:lnTo>
                    <a:pt x="462438" y="53363"/>
                  </a:lnTo>
                  <a:lnTo>
                    <a:pt x="469391" y="86867"/>
                  </a:lnTo>
                  <a:lnTo>
                    <a:pt x="469391" y="382524"/>
                  </a:lnTo>
                  <a:lnTo>
                    <a:pt x="462438" y="416671"/>
                  </a:lnTo>
                  <a:lnTo>
                    <a:pt x="443483" y="444246"/>
                  </a:lnTo>
                  <a:lnTo>
                    <a:pt x="415385" y="462676"/>
                  </a:lnTo>
                  <a:lnTo>
                    <a:pt x="381000" y="469391"/>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0" name="object 20"/>
            <p:cNvPicPr/>
            <p:nvPr/>
          </p:nvPicPr>
          <p:blipFill>
            <a:blip r:embed="rId3" cstate="print"/>
            <a:stretch>
              <a:fillRect/>
            </a:stretch>
          </p:blipFill>
          <p:spPr>
            <a:xfrm>
              <a:off x="2727959" y="3616451"/>
              <a:ext cx="390143" cy="390143"/>
            </a:xfrm>
            <a:prstGeom prst="rect">
              <a:avLst/>
            </a:prstGeom>
          </p:spPr>
        </p:pic>
      </p:grpSp>
      <p:sp>
        <p:nvSpPr>
          <p:cNvPr id="21" name="object 21"/>
          <p:cNvSpPr txBox="1"/>
          <p:nvPr/>
        </p:nvSpPr>
        <p:spPr>
          <a:xfrm>
            <a:off x="3666984" y="2966635"/>
            <a:ext cx="1533980" cy="726718"/>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Key</a:t>
            </a:r>
            <a:r>
              <a:rPr sz="1088" b="1" kern="0" spc="-23" dirty="0">
                <a:solidFill>
                  <a:srgbClr val="1C1C1C"/>
                </a:solidFill>
                <a:latin typeface="Arial"/>
                <a:cs typeface="Arial"/>
              </a:rPr>
              <a:t> </a:t>
            </a:r>
            <a:r>
              <a:rPr sz="1088" b="1" kern="0" spc="-9" dirty="0">
                <a:solidFill>
                  <a:srgbClr val="1C1C1C"/>
                </a:solidFill>
                <a:latin typeface="Arial"/>
                <a:cs typeface="Arial"/>
              </a:rPr>
              <a:t>figures</a:t>
            </a:r>
            <a:endParaRPr sz="1088" kern="0">
              <a:solidFill>
                <a:sysClr val="windowText" lastClr="000000"/>
              </a:solidFill>
              <a:latin typeface="Arial"/>
              <a:cs typeface="Arial"/>
            </a:endParaRPr>
          </a:p>
          <a:p>
            <a:pPr marL="541845" defTabSz="829178">
              <a:spcBef>
                <a:spcPts val="1056"/>
              </a:spcBef>
            </a:pPr>
            <a:r>
              <a:rPr sz="952" kern="0" spc="-91" dirty="0">
                <a:solidFill>
                  <a:srgbClr val="1C1C1C"/>
                </a:solidFill>
                <a:latin typeface="Microsoft Sans Serif"/>
                <a:cs typeface="Microsoft Sans Serif"/>
              </a:rPr>
              <a:t>Duration</a:t>
            </a:r>
            <a:r>
              <a:rPr sz="952" kern="0" spc="-27"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the</a:t>
            </a:r>
            <a:r>
              <a:rPr sz="952" kern="0" spc="-27" dirty="0">
                <a:solidFill>
                  <a:srgbClr val="1C1C1C"/>
                </a:solidFill>
                <a:latin typeface="Microsoft Sans Serif"/>
                <a:cs typeface="Microsoft Sans Serif"/>
              </a:rPr>
              <a:t> </a:t>
            </a:r>
            <a:r>
              <a:rPr sz="952" kern="0" spc="-59" dirty="0">
                <a:solidFill>
                  <a:srgbClr val="1C1C1C"/>
                </a:solidFill>
                <a:latin typeface="Microsoft Sans Serif"/>
                <a:cs typeface="Microsoft Sans Serif"/>
              </a:rPr>
              <a:t>project</a:t>
            </a:r>
            <a:endParaRPr sz="952" kern="0">
              <a:solidFill>
                <a:sysClr val="windowText" lastClr="000000"/>
              </a:solidFill>
              <a:latin typeface="Microsoft Sans Serif"/>
              <a:cs typeface="Microsoft Sans Serif"/>
            </a:endParaRPr>
          </a:p>
          <a:p>
            <a:pPr marL="102496" algn="ctr" defTabSz="829178">
              <a:spcBef>
                <a:spcPts val="716"/>
              </a:spcBef>
            </a:pPr>
            <a:r>
              <a:rPr sz="1088" kern="0" spc="-103" dirty="0">
                <a:solidFill>
                  <a:srgbClr val="00AAFF"/>
                </a:solidFill>
                <a:latin typeface="Microsoft Sans Serif"/>
                <a:cs typeface="Microsoft Sans Serif"/>
              </a:rPr>
              <a:t>7</a:t>
            </a:r>
            <a:r>
              <a:rPr sz="1088" kern="0" spc="-27" dirty="0">
                <a:solidFill>
                  <a:srgbClr val="00AAFF"/>
                </a:solidFill>
                <a:latin typeface="Microsoft Sans Serif"/>
                <a:cs typeface="Microsoft Sans Serif"/>
              </a:rPr>
              <a:t> </a:t>
            </a:r>
            <a:r>
              <a:rPr sz="1088" kern="0" spc="-18" dirty="0">
                <a:solidFill>
                  <a:srgbClr val="00AAFF"/>
                </a:solidFill>
                <a:latin typeface="Microsoft Sans Serif"/>
                <a:cs typeface="Microsoft Sans Serif"/>
              </a:rPr>
              <a:t>years</a:t>
            </a:r>
            <a:endParaRPr sz="1088" kern="0">
              <a:solidFill>
                <a:sysClr val="windowText" lastClr="000000"/>
              </a:solidFill>
              <a:latin typeface="Microsoft Sans Serif"/>
              <a:cs typeface="Microsoft Sans Serif"/>
            </a:endParaRPr>
          </a:p>
        </p:txBody>
      </p:sp>
      <p:grpSp>
        <p:nvGrpSpPr>
          <p:cNvPr id="22" name="object 22"/>
          <p:cNvGrpSpPr/>
          <p:nvPr/>
        </p:nvGrpSpPr>
        <p:grpSpPr>
          <a:xfrm>
            <a:off x="5414230" y="3890230"/>
            <a:ext cx="430137" cy="430137"/>
            <a:chOff x="4594859" y="4290059"/>
            <a:chExt cx="474345" cy="474345"/>
          </a:xfrm>
        </p:grpSpPr>
        <p:sp>
          <p:nvSpPr>
            <p:cNvPr id="23" name="object 23"/>
            <p:cNvSpPr/>
            <p:nvPr/>
          </p:nvSpPr>
          <p:spPr>
            <a:xfrm>
              <a:off x="4594859" y="4290059"/>
              <a:ext cx="474345" cy="474345"/>
            </a:xfrm>
            <a:custGeom>
              <a:avLst/>
              <a:gdLst/>
              <a:ahLst/>
              <a:cxnLst/>
              <a:rect l="l" t="t" r="r" b="b"/>
              <a:pathLst>
                <a:path w="474345" h="474345">
                  <a:moveTo>
                    <a:pt x="385572" y="473963"/>
                  </a:moveTo>
                  <a:lnTo>
                    <a:pt x="86868" y="473963"/>
                  </a:lnTo>
                  <a:lnTo>
                    <a:pt x="53363" y="467034"/>
                  </a:lnTo>
                  <a:lnTo>
                    <a:pt x="25717" y="448246"/>
                  </a:lnTo>
                  <a:lnTo>
                    <a:pt x="6929" y="420600"/>
                  </a:lnTo>
                  <a:lnTo>
                    <a:pt x="0" y="387096"/>
                  </a:lnTo>
                  <a:lnTo>
                    <a:pt x="0" y="88391"/>
                  </a:lnTo>
                  <a:lnTo>
                    <a:pt x="6929" y="54006"/>
                  </a:lnTo>
                  <a:lnTo>
                    <a:pt x="25717" y="25907"/>
                  </a:lnTo>
                  <a:lnTo>
                    <a:pt x="53363" y="6953"/>
                  </a:lnTo>
                  <a:lnTo>
                    <a:pt x="86868" y="0"/>
                  </a:lnTo>
                  <a:lnTo>
                    <a:pt x="385572" y="0"/>
                  </a:lnTo>
                  <a:lnTo>
                    <a:pt x="419957" y="6953"/>
                  </a:lnTo>
                  <a:lnTo>
                    <a:pt x="448055" y="25907"/>
                  </a:lnTo>
                  <a:lnTo>
                    <a:pt x="467010" y="54006"/>
                  </a:lnTo>
                  <a:lnTo>
                    <a:pt x="473963" y="88391"/>
                  </a:lnTo>
                  <a:lnTo>
                    <a:pt x="473963" y="387096"/>
                  </a:lnTo>
                  <a:lnTo>
                    <a:pt x="467010" y="420600"/>
                  </a:lnTo>
                  <a:lnTo>
                    <a:pt x="448055" y="448246"/>
                  </a:lnTo>
                  <a:lnTo>
                    <a:pt x="419957" y="467034"/>
                  </a:lnTo>
                  <a:lnTo>
                    <a:pt x="385572" y="473963"/>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4" name="object 24"/>
            <p:cNvPicPr/>
            <p:nvPr/>
          </p:nvPicPr>
          <p:blipFill>
            <a:blip r:embed="rId4" cstate="print"/>
            <a:stretch>
              <a:fillRect/>
            </a:stretch>
          </p:blipFill>
          <p:spPr>
            <a:xfrm>
              <a:off x="4696967" y="4389119"/>
              <a:ext cx="286512" cy="286511"/>
            </a:xfrm>
            <a:prstGeom prst="rect">
              <a:avLst/>
            </a:prstGeom>
          </p:spPr>
        </p:pic>
      </p:grpSp>
      <p:grpSp>
        <p:nvGrpSpPr>
          <p:cNvPr id="25" name="object 25"/>
          <p:cNvGrpSpPr/>
          <p:nvPr/>
        </p:nvGrpSpPr>
        <p:grpSpPr>
          <a:xfrm>
            <a:off x="3692303" y="3892995"/>
            <a:ext cx="428409" cy="428409"/>
            <a:chOff x="2695956" y="4293108"/>
            <a:chExt cx="472440" cy="472440"/>
          </a:xfrm>
        </p:grpSpPr>
        <p:sp>
          <p:nvSpPr>
            <p:cNvPr id="26" name="object 26"/>
            <p:cNvSpPr/>
            <p:nvPr/>
          </p:nvSpPr>
          <p:spPr>
            <a:xfrm>
              <a:off x="2695956" y="4293108"/>
              <a:ext cx="472440" cy="472440"/>
            </a:xfrm>
            <a:custGeom>
              <a:avLst/>
              <a:gdLst/>
              <a:ahLst/>
              <a:cxnLst/>
              <a:rect l="l" t="t" r="r" b="b"/>
              <a:pathLst>
                <a:path w="472439" h="472439">
                  <a:moveTo>
                    <a:pt x="385572" y="472439"/>
                  </a:moveTo>
                  <a:lnTo>
                    <a:pt x="86868" y="472439"/>
                  </a:lnTo>
                  <a:lnTo>
                    <a:pt x="53363" y="465724"/>
                  </a:lnTo>
                  <a:lnTo>
                    <a:pt x="25717" y="447294"/>
                  </a:lnTo>
                  <a:lnTo>
                    <a:pt x="6929" y="419719"/>
                  </a:lnTo>
                  <a:lnTo>
                    <a:pt x="0" y="385572"/>
                  </a:lnTo>
                  <a:lnTo>
                    <a:pt x="0" y="86867"/>
                  </a:lnTo>
                  <a:lnTo>
                    <a:pt x="6929" y="53363"/>
                  </a:lnTo>
                  <a:lnTo>
                    <a:pt x="25717" y="25717"/>
                  </a:lnTo>
                  <a:lnTo>
                    <a:pt x="53363" y="6929"/>
                  </a:lnTo>
                  <a:lnTo>
                    <a:pt x="86868" y="0"/>
                  </a:lnTo>
                  <a:lnTo>
                    <a:pt x="385572" y="0"/>
                  </a:lnTo>
                  <a:lnTo>
                    <a:pt x="419719" y="6929"/>
                  </a:lnTo>
                  <a:lnTo>
                    <a:pt x="447293" y="25717"/>
                  </a:lnTo>
                  <a:lnTo>
                    <a:pt x="465724" y="53363"/>
                  </a:lnTo>
                  <a:lnTo>
                    <a:pt x="472439" y="86867"/>
                  </a:lnTo>
                  <a:lnTo>
                    <a:pt x="472439" y="385572"/>
                  </a:lnTo>
                  <a:lnTo>
                    <a:pt x="465724" y="419719"/>
                  </a:lnTo>
                  <a:lnTo>
                    <a:pt x="447293" y="447294"/>
                  </a:lnTo>
                  <a:lnTo>
                    <a:pt x="419719"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7" name="object 27"/>
            <p:cNvPicPr/>
            <p:nvPr/>
          </p:nvPicPr>
          <p:blipFill>
            <a:blip r:embed="rId5" cstate="print"/>
            <a:stretch>
              <a:fillRect/>
            </a:stretch>
          </p:blipFill>
          <p:spPr>
            <a:xfrm>
              <a:off x="2798064" y="4415028"/>
              <a:ext cx="262127" cy="260604"/>
            </a:xfrm>
            <a:prstGeom prst="rect">
              <a:avLst/>
            </a:prstGeom>
          </p:spPr>
        </p:pic>
      </p:grpSp>
      <p:sp>
        <p:nvSpPr>
          <p:cNvPr id="28" name="object 28"/>
          <p:cNvSpPr txBox="1"/>
          <p:nvPr/>
        </p:nvSpPr>
        <p:spPr>
          <a:xfrm>
            <a:off x="4815392" y="2111161"/>
            <a:ext cx="454897" cy="181954"/>
          </a:xfrm>
          <a:prstGeom prst="rect">
            <a:avLst/>
          </a:prstGeom>
        </p:spPr>
        <p:txBody>
          <a:bodyPr vert="horz" wrap="square" lIns="0" tIns="14395" rIns="0" bIns="0" rtlCol="0">
            <a:spAutoFit/>
          </a:bodyPr>
          <a:lstStyle/>
          <a:p>
            <a:pPr marL="11516" defTabSz="829178">
              <a:spcBef>
                <a:spcPts val="113"/>
              </a:spcBef>
            </a:pPr>
            <a:r>
              <a:rPr sz="1088" kern="0" spc="-118" dirty="0">
                <a:solidFill>
                  <a:srgbClr val="1C1C1C"/>
                </a:solidFill>
                <a:latin typeface="Microsoft Sans Serif"/>
                <a:cs typeface="Microsoft Sans Serif"/>
              </a:rPr>
              <a:t>IRR</a:t>
            </a:r>
            <a:r>
              <a:rPr sz="1088" kern="0" spc="5" dirty="0">
                <a:solidFill>
                  <a:srgbClr val="1C1C1C"/>
                </a:solidFill>
                <a:latin typeface="Microsoft Sans Serif"/>
                <a:cs typeface="Microsoft Sans Serif"/>
              </a:rPr>
              <a:t> </a:t>
            </a:r>
            <a:r>
              <a:rPr sz="1088" kern="0" spc="-59" dirty="0">
                <a:solidFill>
                  <a:srgbClr val="1C1C1C"/>
                </a:solidFill>
                <a:latin typeface="Microsoft Sans Serif"/>
                <a:cs typeface="Microsoft Sans Serif"/>
              </a:rPr>
              <a:t>(fin)</a:t>
            </a:r>
            <a:endParaRPr sz="1088" kern="0" dirty="0">
              <a:solidFill>
                <a:sysClr val="windowText" lastClr="000000"/>
              </a:solidFill>
              <a:latin typeface="Microsoft Sans Serif"/>
              <a:cs typeface="Microsoft Sans Serif"/>
            </a:endParaRPr>
          </a:p>
        </p:txBody>
      </p:sp>
      <p:sp>
        <p:nvSpPr>
          <p:cNvPr id="29" name="object 29"/>
          <p:cNvSpPr txBox="1"/>
          <p:nvPr/>
        </p:nvSpPr>
        <p:spPr>
          <a:xfrm>
            <a:off x="4764252" y="2481529"/>
            <a:ext cx="492901" cy="181954"/>
          </a:xfrm>
          <a:prstGeom prst="rect">
            <a:avLst/>
          </a:prstGeom>
        </p:spPr>
        <p:txBody>
          <a:bodyPr vert="horz" wrap="square" lIns="0" tIns="14395" rIns="0" bIns="0" rtlCol="0">
            <a:spAutoFit/>
          </a:bodyPr>
          <a:lstStyle/>
          <a:p>
            <a:pPr marL="11516" defTabSz="829178">
              <a:spcBef>
                <a:spcPts val="113"/>
              </a:spcBef>
            </a:pPr>
            <a:r>
              <a:rPr sz="1088" kern="0" spc="-136" dirty="0">
                <a:solidFill>
                  <a:srgbClr val="1C1C1C"/>
                </a:solidFill>
                <a:latin typeface="Microsoft Sans Serif"/>
                <a:cs typeface="Microsoft Sans Serif"/>
              </a:rPr>
              <a:t>NPV</a:t>
            </a:r>
            <a:r>
              <a:rPr sz="1088" kern="0" spc="-23" dirty="0">
                <a:solidFill>
                  <a:srgbClr val="1C1C1C"/>
                </a:solidFill>
                <a:latin typeface="Microsoft Sans Serif"/>
                <a:cs typeface="Microsoft Sans Serif"/>
              </a:rPr>
              <a:t> </a:t>
            </a:r>
            <a:r>
              <a:rPr sz="1088" kern="0" spc="-54" dirty="0">
                <a:solidFill>
                  <a:srgbClr val="1C1C1C"/>
                </a:solidFill>
                <a:latin typeface="Microsoft Sans Serif"/>
                <a:cs typeface="Microsoft Sans Serif"/>
              </a:rPr>
              <a:t>(fin)</a:t>
            </a:r>
            <a:endParaRPr sz="1088" kern="0">
              <a:solidFill>
                <a:sysClr val="windowText" lastClr="000000"/>
              </a:solidFill>
              <a:latin typeface="Microsoft Sans Serif"/>
              <a:cs typeface="Microsoft Sans Serif"/>
            </a:endParaRPr>
          </a:p>
        </p:txBody>
      </p:sp>
      <p:grpSp>
        <p:nvGrpSpPr>
          <p:cNvPr id="30" name="object 30"/>
          <p:cNvGrpSpPr/>
          <p:nvPr/>
        </p:nvGrpSpPr>
        <p:grpSpPr>
          <a:xfrm>
            <a:off x="7948063" y="3423127"/>
            <a:ext cx="2262967" cy="1042232"/>
            <a:chOff x="7389114" y="3774948"/>
            <a:chExt cx="2495550" cy="1149350"/>
          </a:xfrm>
        </p:grpSpPr>
        <p:pic>
          <p:nvPicPr>
            <p:cNvPr id="31" name="object 31"/>
            <p:cNvPicPr/>
            <p:nvPr/>
          </p:nvPicPr>
          <p:blipFill>
            <a:blip r:embed="rId6" cstate="print"/>
            <a:stretch>
              <a:fillRect/>
            </a:stretch>
          </p:blipFill>
          <p:spPr>
            <a:xfrm>
              <a:off x="7394448" y="3832860"/>
              <a:ext cx="1953767" cy="48767"/>
            </a:xfrm>
            <a:prstGeom prst="rect">
              <a:avLst/>
            </a:prstGeom>
          </p:spPr>
        </p:pic>
        <p:pic>
          <p:nvPicPr>
            <p:cNvPr id="32" name="object 32"/>
            <p:cNvPicPr/>
            <p:nvPr/>
          </p:nvPicPr>
          <p:blipFill>
            <a:blip r:embed="rId7" cstate="print"/>
            <a:stretch>
              <a:fillRect/>
            </a:stretch>
          </p:blipFill>
          <p:spPr>
            <a:xfrm>
              <a:off x="7394448" y="3998976"/>
              <a:ext cx="2269235" cy="45719"/>
            </a:xfrm>
            <a:prstGeom prst="rect">
              <a:avLst/>
            </a:prstGeom>
          </p:spPr>
        </p:pic>
        <p:pic>
          <p:nvPicPr>
            <p:cNvPr id="33" name="object 33"/>
            <p:cNvPicPr/>
            <p:nvPr/>
          </p:nvPicPr>
          <p:blipFill>
            <a:blip r:embed="rId8" cstate="print"/>
            <a:stretch>
              <a:fillRect/>
            </a:stretch>
          </p:blipFill>
          <p:spPr>
            <a:xfrm>
              <a:off x="7394448" y="4160520"/>
              <a:ext cx="2298191" cy="50291"/>
            </a:xfrm>
            <a:prstGeom prst="rect">
              <a:avLst/>
            </a:prstGeom>
          </p:spPr>
        </p:pic>
        <p:pic>
          <p:nvPicPr>
            <p:cNvPr id="34" name="object 34"/>
            <p:cNvPicPr/>
            <p:nvPr/>
          </p:nvPicPr>
          <p:blipFill>
            <a:blip r:embed="rId9" cstate="print"/>
            <a:stretch>
              <a:fillRect/>
            </a:stretch>
          </p:blipFill>
          <p:spPr>
            <a:xfrm>
              <a:off x="7394448" y="4323588"/>
              <a:ext cx="2324099" cy="48767"/>
            </a:xfrm>
            <a:prstGeom prst="rect">
              <a:avLst/>
            </a:prstGeom>
          </p:spPr>
        </p:pic>
        <p:pic>
          <p:nvPicPr>
            <p:cNvPr id="35" name="object 35"/>
            <p:cNvPicPr/>
            <p:nvPr/>
          </p:nvPicPr>
          <p:blipFill>
            <a:blip r:embed="rId10" cstate="print"/>
            <a:stretch>
              <a:fillRect/>
            </a:stretch>
          </p:blipFill>
          <p:spPr>
            <a:xfrm>
              <a:off x="7394448" y="4489704"/>
              <a:ext cx="2382012" cy="48767"/>
            </a:xfrm>
            <a:prstGeom prst="rect">
              <a:avLst/>
            </a:prstGeom>
          </p:spPr>
        </p:pic>
        <p:pic>
          <p:nvPicPr>
            <p:cNvPr id="36" name="object 36"/>
            <p:cNvPicPr/>
            <p:nvPr/>
          </p:nvPicPr>
          <p:blipFill>
            <a:blip r:embed="rId11" cstate="print"/>
            <a:stretch>
              <a:fillRect/>
            </a:stretch>
          </p:blipFill>
          <p:spPr>
            <a:xfrm>
              <a:off x="7394448" y="4655820"/>
              <a:ext cx="2435351" cy="45719"/>
            </a:xfrm>
            <a:prstGeom prst="rect">
              <a:avLst/>
            </a:prstGeom>
          </p:spPr>
        </p:pic>
        <p:pic>
          <p:nvPicPr>
            <p:cNvPr id="37" name="object 37"/>
            <p:cNvPicPr/>
            <p:nvPr/>
          </p:nvPicPr>
          <p:blipFill>
            <a:blip r:embed="rId12" cstate="print"/>
            <a:stretch>
              <a:fillRect/>
            </a:stretch>
          </p:blipFill>
          <p:spPr>
            <a:xfrm>
              <a:off x="7394448" y="4817364"/>
              <a:ext cx="2490216" cy="50291"/>
            </a:xfrm>
            <a:prstGeom prst="rect">
              <a:avLst/>
            </a:prstGeom>
          </p:spPr>
        </p:pic>
        <p:sp>
          <p:nvSpPr>
            <p:cNvPr id="38" name="object 38"/>
            <p:cNvSpPr/>
            <p:nvPr/>
          </p:nvSpPr>
          <p:spPr>
            <a:xfrm>
              <a:off x="7397496" y="3774948"/>
              <a:ext cx="0" cy="1149350"/>
            </a:xfrm>
            <a:custGeom>
              <a:avLst/>
              <a:gdLst/>
              <a:ahLst/>
              <a:cxnLst/>
              <a:rect l="l" t="t" r="r" b="b"/>
              <a:pathLst>
                <a:path h="1149350">
                  <a:moveTo>
                    <a:pt x="0" y="0"/>
                  </a:moveTo>
                  <a:lnTo>
                    <a:pt x="0" y="1149096"/>
                  </a:lnTo>
                </a:path>
              </a:pathLst>
            </a:custGeom>
            <a:ln w="16764">
              <a:solidFill>
                <a:srgbClr val="DDDDDD"/>
              </a:solidFill>
            </a:ln>
          </p:spPr>
          <p:txBody>
            <a:bodyPr wrap="square" lIns="0" tIns="0" rIns="0" bIns="0" rtlCol="0"/>
            <a:lstStyle/>
            <a:p>
              <a:pPr defTabSz="829178"/>
              <a:endParaRPr sz="1632" kern="0">
                <a:solidFill>
                  <a:sysClr val="windowText" lastClr="000000"/>
                </a:solidFill>
              </a:endParaRPr>
            </a:p>
          </p:txBody>
        </p:sp>
      </p:grpSp>
      <p:sp>
        <p:nvSpPr>
          <p:cNvPr id="39" name="object 39"/>
          <p:cNvSpPr txBox="1"/>
          <p:nvPr/>
        </p:nvSpPr>
        <p:spPr>
          <a:xfrm>
            <a:off x="8700002" y="3381961"/>
            <a:ext cx="541270" cy="1056350"/>
          </a:xfrm>
          <a:prstGeom prst="rect">
            <a:avLst/>
          </a:prstGeom>
        </p:spPr>
        <p:txBody>
          <a:bodyPr vert="horz" wrap="square" lIns="0" tIns="63916" rIns="0" bIns="0" rtlCol="0">
            <a:spAutoFit/>
          </a:bodyPr>
          <a:lstStyle/>
          <a:p>
            <a:pPr marL="11516" defTabSz="829178">
              <a:spcBef>
                <a:spcPts val="503"/>
              </a:spcBef>
            </a:pPr>
            <a:r>
              <a:rPr sz="635" kern="0" spc="-77" dirty="0">
                <a:solidFill>
                  <a:srgbClr val="8C8C8C"/>
                </a:solidFill>
                <a:latin typeface="Microsoft Sans Serif"/>
                <a:cs typeface="Microsoft Sans Serif"/>
              </a:rPr>
              <a:t>3788</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609</a:t>
            </a:r>
            <a:endParaRPr sz="635" kern="0">
              <a:solidFill>
                <a:sysClr val="windowText" lastClr="000000"/>
              </a:solidFill>
              <a:latin typeface="Microsoft Sans Serif"/>
              <a:cs typeface="Microsoft Sans Serif"/>
            </a:endParaRPr>
          </a:p>
          <a:p>
            <a:pPr marR="103647" algn="r" defTabSz="829178">
              <a:spcBef>
                <a:spcPts val="413"/>
              </a:spcBef>
            </a:pPr>
            <a:r>
              <a:rPr sz="635" kern="0" spc="-77" dirty="0">
                <a:solidFill>
                  <a:srgbClr val="8C8C8C"/>
                </a:solidFill>
                <a:latin typeface="Microsoft Sans Serif"/>
                <a:cs typeface="Microsoft Sans Serif"/>
              </a:rPr>
              <a:t>4406</a:t>
            </a:r>
            <a:r>
              <a:rPr sz="635" kern="0" spc="23"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609</a:t>
            </a:r>
            <a:endParaRPr sz="635" kern="0">
              <a:solidFill>
                <a:sysClr val="windowText" lastClr="000000"/>
              </a:solidFill>
              <a:latin typeface="Microsoft Sans Serif"/>
              <a:cs typeface="Microsoft Sans Serif"/>
            </a:endParaRPr>
          </a:p>
          <a:p>
            <a:pPr marR="91555" algn="r" defTabSz="829178">
              <a:spcBef>
                <a:spcPts val="413"/>
              </a:spcBef>
            </a:pPr>
            <a:r>
              <a:rPr sz="635" kern="0" spc="-77" dirty="0">
                <a:solidFill>
                  <a:srgbClr val="8C8C8C"/>
                </a:solidFill>
                <a:latin typeface="Microsoft Sans Serif"/>
                <a:cs typeface="Microsoft Sans Serif"/>
              </a:rPr>
              <a:t>4460</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348</a:t>
            </a:r>
            <a:endParaRPr sz="635" kern="0">
              <a:solidFill>
                <a:sysClr val="windowText" lastClr="000000"/>
              </a:solidFill>
              <a:latin typeface="Microsoft Sans Serif"/>
              <a:cs typeface="Microsoft Sans Serif"/>
            </a:endParaRPr>
          </a:p>
          <a:p>
            <a:pPr marR="78887" algn="r" defTabSz="829178">
              <a:spcBef>
                <a:spcPts val="416"/>
              </a:spcBef>
            </a:pPr>
            <a:r>
              <a:rPr sz="635" kern="0" spc="-77" dirty="0">
                <a:solidFill>
                  <a:srgbClr val="8C8C8C"/>
                </a:solidFill>
                <a:latin typeface="Microsoft Sans Serif"/>
                <a:cs typeface="Microsoft Sans Serif"/>
              </a:rPr>
              <a:t>4514</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087</a:t>
            </a:r>
            <a:endParaRPr sz="635" kern="0">
              <a:solidFill>
                <a:sysClr val="windowText" lastClr="000000"/>
              </a:solidFill>
              <a:latin typeface="Microsoft Sans Serif"/>
              <a:cs typeface="Microsoft Sans Serif"/>
            </a:endParaRPr>
          </a:p>
          <a:p>
            <a:pPr marR="54127" algn="r" defTabSz="829178">
              <a:spcBef>
                <a:spcPts val="404"/>
              </a:spcBef>
            </a:pPr>
            <a:r>
              <a:rPr sz="635" kern="0" spc="-77" dirty="0">
                <a:solidFill>
                  <a:srgbClr val="8C8C8C"/>
                </a:solidFill>
                <a:latin typeface="Microsoft Sans Serif"/>
                <a:cs typeface="Microsoft Sans Serif"/>
              </a:rPr>
              <a:t>4621</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565</a:t>
            </a:r>
            <a:endParaRPr sz="635" kern="0">
              <a:solidFill>
                <a:sysClr val="windowText" lastClr="000000"/>
              </a:solidFill>
              <a:latin typeface="Microsoft Sans Serif"/>
              <a:cs typeface="Microsoft Sans Serif"/>
            </a:endParaRPr>
          </a:p>
          <a:p>
            <a:pPr marR="29366" algn="r" defTabSz="829178">
              <a:spcBef>
                <a:spcPts val="413"/>
              </a:spcBef>
            </a:pPr>
            <a:r>
              <a:rPr sz="635" kern="0" spc="-77" dirty="0">
                <a:solidFill>
                  <a:srgbClr val="8C8C8C"/>
                </a:solidFill>
                <a:latin typeface="Microsoft Sans Serif"/>
                <a:cs typeface="Microsoft Sans Serif"/>
              </a:rPr>
              <a:t>4729</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043</a:t>
            </a:r>
            <a:endParaRPr sz="635" kern="0">
              <a:solidFill>
                <a:sysClr val="windowText" lastClr="000000"/>
              </a:solidFill>
              <a:latin typeface="Microsoft Sans Serif"/>
              <a:cs typeface="Microsoft Sans Serif"/>
            </a:endParaRPr>
          </a:p>
          <a:p>
            <a:pPr marR="4607" algn="r" defTabSz="829178">
              <a:spcBef>
                <a:spcPts val="413"/>
              </a:spcBef>
            </a:pPr>
            <a:r>
              <a:rPr sz="635" kern="0" spc="-77" dirty="0">
                <a:solidFill>
                  <a:srgbClr val="8C8C8C"/>
                </a:solidFill>
                <a:latin typeface="Microsoft Sans Serif"/>
                <a:cs typeface="Microsoft Sans Serif"/>
              </a:rPr>
              <a:t>4836</a:t>
            </a:r>
            <a:r>
              <a:rPr sz="635" kern="0" spc="18" dirty="0">
                <a:solidFill>
                  <a:srgbClr val="8C8C8C"/>
                </a:solidFill>
                <a:latin typeface="Microsoft Sans Serif"/>
                <a:cs typeface="Microsoft Sans Serif"/>
              </a:rPr>
              <a:t> </a:t>
            </a:r>
            <a:r>
              <a:rPr sz="635" kern="0" spc="-23" dirty="0">
                <a:solidFill>
                  <a:srgbClr val="8C8C8C"/>
                </a:solidFill>
                <a:latin typeface="Microsoft Sans Serif"/>
                <a:cs typeface="Microsoft Sans Serif"/>
              </a:rPr>
              <a:t>522</a:t>
            </a:r>
            <a:endParaRPr sz="635" kern="0">
              <a:solidFill>
                <a:sysClr val="windowText" lastClr="000000"/>
              </a:solidFill>
              <a:latin typeface="Microsoft Sans Serif"/>
              <a:cs typeface="Microsoft Sans Serif"/>
            </a:endParaRPr>
          </a:p>
        </p:txBody>
      </p:sp>
      <p:sp>
        <p:nvSpPr>
          <p:cNvPr id="40" name="object 40"/>
          <p:cNvSpPr txBox="1"/>
          <p:nvPr/>
        </p:nvSpPr>
        <p:spPr>
          <a:xfrm>
            <a:off x="7691191" y="3379221"/>
            <a:ext cx="207295" cy="1056350"/>
          </a:xfrm>
          <a:prstGeom prst="rect">
            <a:avLst/>
          </a:prstGeom>
        </p:spPr>
        <p:txBody>
          <a:bodyPr vert="horz" wrap="square" lIns="0" tIns="63916" rIns="0" bIns="0" rtlCol="0">
            <a:spAutoFit/>
          </a:bodyPr>
          <a:lstStyle/>
          <a:p>
            <a:pPr marL="66219" indent="-55853" defTabSz="829178">
              <a:spcBef>
                <a:spcPts val="503"/>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413"/>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404"/>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413"/>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413"/>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416"/>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a:p>
            <a:pPr marL="66219" indent="-55853" defTabSz="829178">
              <a:spcBef>
                <a:spcPts val="399"/>
              </a:spcBef>
              <a:buFontTx/>
              <a:buAutoNum type="arabicPlain"/>
              <a:tabLst>
                <a:tab pos="66219" algn="l"/>
              </a:tabLst>
            </a:pP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41" name="object 41"/>
          <p:cNvSpPr txBox="1"/>
          <p:nvPr/>
        </p:nvSpPr>
        <p:spPr>
          <a:xfrm>
            <a:off x="6003945" y="4137136"/>
            <a:ext cx="152592" cy="181954"/>
          </a:xfrm>
          <a:prstGeom prst="rect">
            <a:avLst/>
          </a:prstGeom>
        </p:spPr>
        <p:txBody>
          <a:bodyPr vert="horz" wrap="square" lIns="0" tIns="14395" rIns="0" bIns="0" rtlCol="0">
            <a:spAutoFit/>
          </a:bodyPr>
          <a:lstStyle/>
          <a:p>
            <a:pPr marL="11516" defTabSz="829178">
              <a:spcBef>
                <a:spcPts val="113"/>
              </a:spcBef>
            </a:pPr>
            <a:r>
              <a:rPr sz="1088" b="1" kern="0" spc="-68" dirty="0">
                <a:solidFill>
                  <a:srgbClr val="BF0000"/>
                </a:solidFill>
                <a:latin typeface="Arial"/>
                <a:cs typeface="Arial"/>
              </a:rPr>
              <a:t>70</a:t>
            </a:r>
            <a:endParaRPr sz="1088" kern="0">
              <a:solidFill>
                <a:sysClr val="windowText" lastClr="000000"/>
              </a:solidFill>
              <a:latin typeface="Arial"/>
              <a:cs typeface="Arial"/>
            </a:endParaRPr>
          </a:p>
        </p:txBody>
      </p:sp>
      <p:sp>
        <p:nvSpPr>
          <p:cNvPr id="42" name="object 42"/>
          <p:cNvSpPr txBox="1"/>
          <p:nvPr/>
        </p:nvSpPr>
        <p:spPr>
          <a:xfrm>
            <a:off x="5445534" y="2201027"/>
            <a:ext cx="772173" cy="231458"/>
          </a:xfrm>
          <a:prstGeom prst="rect">
            <a:avLst/>
          </a:prstGeom>
        </p:spPr>
        <p:txBody>
          <a:bodyPr vert="horz" wrap="square" lIns="0" tIns="14971" rIns="0" bIns="0" rtlCol="0">
            <a:spAutoFit/>
          </a:bodyPr>
          <a:lstStyle/>
          <a:p>
            <a:pPr marL="11516" defTabSz="829178">
              <a:spcBef>
                <a:spcPts val="118"/>
              </a:spcBef>
            </a:pPr>
            <a:r>
              <a:rPr sz="1406" b="1" kern="0" spc="-145" dirty="0">
                <a:solidFill>
                  <a:srgbClr val="00AAFF"/>
                </a:solidFill>
                <a:latin typeface="Arial"/>
                <a:cs typeface="Arial"/>
              </a:rPr>
              <a:t>$6</a:t>
            </a:r>
            <a:r>
              <a:rPr sz="1406" b="1" kern="0" spc="-45" dirty="0">
                <a:solidFill>
                  <a:srgbClr val="00AAFF"/>
                </a:solidFill>
                <a:latin typeface="Arial"/>
                <a:cs typeface="Arial"/>
              </a:rPr>
              <a:t> </a:t>
            </a:r>
            <a:r>
              <a:rPr sz="1406" b="1" kern="0" spc="-141" dirty="0">
                <a:solidFill>
                  <a:srgbClr val="00AAFF"/>
                </a:solidFill>
                <a:latin typeface="Arial"/>
                <a:cs typeface="Arial"/>
              </a:rPr>
              <a:t>618</a:t>
            </a:r>
            <a:r>
              <a:rPr sz="1406" b="1" kern="0" spc="-41" dirty="0">
                <a:solidFill>
                  <a:srgbClr val="00AAFF"/>
                </a:solidFill>
                <a:latin typeface="Arial"/>
                <a:cs typeface="Arial"/>
              </a:rPr>
              <a:t> </a:t>
            </a:r>
            <a:r>
              <a:rPr sz="1406" b="1" kern="0" spc="-103" dirty="0">
                <a:solidFill>
                  <a:srgbClr val="00AAFF"/>
                </a:solidFill>
                <a:latin typeface="Arial"/>
                <a:cs typeface="Arial"/>
              </a:rPr>
              <a:t>130</a:t>
            </a:r>
            <a:endParaRPr sz="1406" kern="0">
              <a:solidFill>
                <a:sysClr val="windowText" lastClr="000000"/>
              </a:solidFill>
              <a:latin typeface="Arial"/>
              <a:cs typeface="Arial"/>
            </a:endParaRPr>
          </a:p>
        </p:txBody>
      </p:sp>
      <p:sp>
        <p:nvSpPr>
          <p:cNvPr id="43" name="object 43"/>
          <p:cNvSpPr txBox="1"/>
          <p:nvPr/>
        </p:nvSpPr>
        <p:spPr>
          <a:xfrm>
            <a:off x="6396397" y="2107032"/>
            <a:ext cx="1162002"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$2,038</a:t>
            </a:r>
            <a:r>
              <a:rPr sz="1088" b="1" kern="0" spc="-54" dirty="0">
                <a:solidFill>
                  <a:srgbClr val="1C1C1C"/>
                </a:solidFill>
                <a:latin typeface="Arial"/>
                <a:cs typeface="Arial"/>
              </a:rPr>
              <a:t> mln</a:t>
            </a:r>
            <a:r>
              <a:rPr sz="1088" b="1" kern="0" spc="103" dirty="0">
                <a:solidFill>
                  <a:srgbClr val="1C1C1C"/>
                </a:solidFill>
                <a:latin typeface="Arial"/>
                <a:cs typeface="Arial"/>
              </a:rPr>
              <a:t> </a:t>
            </a:r>
            <a:r>
              <a:rPr sz="952" kern="0" spc="-131" dirty="0">
                <a:solidFill>
                  <a:srgbClr val="1C1C1C"/>
                </a:solidFill>
                <a:latin typeface="Microsoft Sans Serif"/>
                <a:cs typeface="Microsoft Sans Serif"/>
              </a:rPr>
              <a:t>Own</a:t>
            </a:r>
            <a:r>
              <a:rPr sz="952" kern="0" spc="-41"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funds</a:t>
            </a:r>
            <a:endParaRPr sz="952" kern="0">
              <a:solidFill>
                <a:sysClr val="windowText" lastClr="000000"/>
              </a:solidFill>
              <a:latin typeface="Microsoft Sans Serif"/>
              <a:cs typeface="Microsoft Sans Serif"/>
            </a:endParaRPr>
          </a:p>
        </p:txBody>
      </p:sp>
      <p:sp>
        <p:nvSpPr>
          <p:cNvPr id="44" name="object 44"/>
          <p:cNvSpPr txBox="1"/>
          <p:nvPr/>
        </p:nvSpPr>
        <p:spPr>
          <a:xfrm>
            <a:off x="6454428" y="2470517"/>
            <a:ext cx="1062961"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$4,58</a:t>
            </a:r>
            <a:r>
              <a:rPr sz="1088" b="1" kern="0" spc="-41" dirty="0">
                <a:solidFill>
                  <a:srgbClr val="1C1C1C"/>
                </a:solidFill>
                <a:latin typeface="Arial"/>
                <a:cs typeface="Arial"/>
              </a:rPr>
              <a:t> </a:t>
            </a:r>
            <a:r>
              <a:rPr sz="1088" b="1" kern="0" spc="-118" dirty="0">
                <a:solidFill>
                  <a:srgbClr val="1C1C1C"/>
                </a:solidFill>
                <a:latin typeface="Arial"/>
                <a:cs typeface="Arial"/>
              </a:rPr>
              <a:t>mln</a:t>
            </a:r>
            <a:r>
              <a:rPr sz="1088" b="1" kern="0" spc="-59" dirty="0">
                <a:solidFill>
                  <a:srgbClr val="1C1C1C"/>
                </a:solidFill>
                <a:latin typeface="Arial"/>
                <a:cs typeface="Arial"/>
              </a:rPr>
              <a:t> </a:t>
            </a:r>
            <a:r>
              <a:rPr sz="952" kern="0" spc="-103" dirty="0">
                <a:solidFill>
                  <a:srgbClr val="1C1C1C"/>
                </a:solidFill>
                <a:latin typeface="Microsoft Sans Serif"/>
                <a:cs typeface="Microsoft Sans Serif"/>
              </a:rPr>
              <a:t>bank</a:t>
            </a:r>
            <a:r>
              <a:rPr sz="952" kern="0" spc="-23"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loans</a:t>
            </a:r>
            <a:endParaRPr sz="952" kern="0">
              <a:solidFill>
                <a:sysClr val="windowText" lastClr="000000"/>
              </a:solidFill>
              <a:latin typeface="Microsoft Sans Serif"/>
              <a:cs typeface="Microsoft Sans Serif"/>
            </a:endParaRPr>
          </a:p>
        </p:txBody>
      </p:sp>
      <p:sp>
        <p:nvSpPr>
          <p:cNvPr id="45" name="object 45"/>
          <p:cNvSpPr txBox="1"/>
          <p:nvPr/>
        </p:nvSpPr>
        <p:spPr>
          <a:xfrm>
            <a:off x="8332306" y="2051275"/>
            <a:ext cx="1012865" cy="169737"/>
          </a:xfrm>
          <a:prstGeom prst="rect">
            <a:avLst/>
          </a:prstGeom>
        </p:spPr>
        <p:txBody>
          <a:bodyPr vert="horz" wrap="square" lIns="0" tIns="9789" rIns="0" bIns="0" rtlCol="0">
            <a:spAutoFit/>
          </a:bodyPr>
          <a:lstStyle/>
          <a:p>
            <a:pPr marL="11516" marR="4607" defTabSz="829178">
              <a:lnSpc>
                <a:spcPct val="102499"/>
              </a:lnSpc>
              <a:spcBef>
                <a:spcPts val="77"/>
              </a:spcBef>
            </a:pPr>
            <a:r>
              <a:rPr lang="en-US" sz="1088" b="1" kern="0" spc="-103" dirty="0" err="1">
                <a:solidFill>
                  <a:srgbClr val="770E13"/>
                </a:solidFill>
                <a:latin typeface="Arial"/>
                <a:cs typeface="Arial"/>
              </a:rPr>
              <a:t>Kukdala</a:t>
            </a:r>
            <a:r>
              <a:rPr lang="en-US" sz="1088" b="1" kern="0" spc="-103" dirty="0">
                <a:solidFill>
                  <a:srgbClr val="770E13"/>
                </a:solidFill>
                <a:latin typeface="Arial"/>
                <a:cs typeface="Arial"/>
              </a:rPr>
              <a:t> </a:t>
            </a:r>
            <a:r>
              <a:rPr lang="en-US" sz="1088" b="1" kern="0" spc="-103" dirty="0" err="1">
                <a:solidFill>
                  <a:srgbClr val="770E13"/>
                </a:solidFill>
                <a:latin typeface="Arial"/>
                <a:cs typeface="Arial"/>
              </a:rPr>
              <a:t>tumani</a:t>
            </a:r>
            <a:endParaRPr lang="en-US" sz="1088" b="1" kern="0" spc="-103" dirty="0">
              <a:solidFill>
                <a:srgbClr val="770E13"/>
              </a:solidFill>
              <a:latin typeface="Arial"/>
              <a:cs typeface="Arial"/>
            </a:endParaRPr>
          </a:p>
        </p:txBody>
      </p:sp>
      <p:sp>
        <p:nvSpPr>
          <p:cNvPr id="46" name="object 46"/>
          <p:cNvSpPr txBox="1"/>
          <p:nvPr/>
        </p:nvSpPr>
        <p:spPr>
          <a:xfrm>
            <a:off x="3583982" y="1946824"/>
            <a:ext cx="923037" cy="738467"/>
          </a:xfrm>
          <a:prstGeom prst="rect">
            <a:avLst/>
          </a:prstGeom>
        </p:spPr>
        <p:txBody>
          <a:bodyPr vert="horz" wrap="square" lIns="0" tIns="58733" rIns="0" bIns="0" rtlCol="0">
            <a:spAutoFit/>
          </a:bodyPr>
          <a:lstStyle/>
          <a:p>
            <a:pPr marR="43762" algn="r" defTabSz="829178">
              <a:spcBef>
                <a:spcPts val="462"/>
              </a:spcBef>
            </a:pPr>
            <a:r>
              <a:rPr sz="2040" b="1" kern="0" spc="-254" dirty="0">
                <a:solidFill>
                  <a:srgbClr val="E62631"/>
                </a:solidFill>
                <a:latin typeface="Arial"/>
                <a:cs typeface="Arial"/>
              </a:rPr>
              <a:t>13%</a:t>
            </a:r>
            <a:endParaRPr sz="2040" kern="0" dirty="0">
              <a:solidFill>
                <a:sysClr val="windowText" lastClr="000000"/>
              </a:solidFill>
              <a:latin typeface="Arial"/>
              <a:cs typeface="Arial"/>
            </a:endParaRPr>
          </a:p>
          <a:p>
            <a:pPr marR="4607" algn="r" defTabSz="829178">
              <a:spcBef>
                <a:spcPts val="381"/>
              </a:spcBef>
            </a:pPr>
            <a:r>
              <a:rPr sz="2040" b="1" kern="0" spc="-199" dirty="0">
                <a:solidFill>
                  <a:srgbClr val="77B397"/>
                </a:solidFill>
                <a:latin typeface="Arial"/>
                <a:cs typeface="Arial"/>
              </a:rPr>
              <a:t>$914</a:t>
            </a:r>
            <a:r>
              <a:rPr sz="2040" b="1" kern="0" spc="-82" dirty="0">
                <a:solidFill>
                  <a:srgbClr val="77B397"/>
                </a:solidFill>
                <a:latin typeface="Arial"/>
                <a:cs typeface="Arial"/>
              </a:rPr>
              <a:t> </a:t>
            </a:r>
            <a:r>
              <a:rPr sz="2040" b="1" kern="0" spc="-168" dirty="0">
                <a:solidFill>
                  <a:srgbClr val="77B397"/>
                </a:solidFill>
                <a:latin typeface="Arial"/>
                <a:cs typeface="Arial"/>
              </a:rPr>
              <a:t>309</a:t>
            </a:r>
            <a:endParaRPr sz="2040" kern="0" dirty="0">
              <a:solidFill>
                <a:sysClr val="windowText" lastClr="000000"/>
              </a:solidFill>
              <a:latin typeface="Arial"/>
              <a:cs typeface="Arial"/>
            </a:endParaRPr>
          </a:p>
        </p:txBody>
      </p:sp>
      <p:sp>
        <p:nvSpPr>
          <p:cNvPr id="47" name="object 47"/>
          <p:cNvSpPr/>
          <p:nvPr/>
        </p:nvSpPr>
        <p:spPr>
          <a:xfrm>
            <a:off x="1537819" y="3199248"/>
            <a:ext cx="1919779" cy="2468535"/>
          </a:xfrm>
          <a:custGeom>
            <a:avLst/>
            <a:gdLst/>
            <a:ahLst/>
            <a:cxnLst/>
            <a:rect l="l" t="t" r="r" b="b"/>
            <a:pathLst>
              <a:path w="2117090" h="2722245">
                <a:moveTo>
                  <a:pt x="1723644" y="2721863"/>
                </a:moveTo>
                <a:lnTo>
                  <a:pt x="393191" y="2721863"/>
                </a:lnTo>
                <a:lnTo>
                  <a:pt x="343717" y="2718813"/>
                </a:lnTo>
                <a:lnTo>
                  <a:pt x="296120" y="2709907"/>
                </a:lnTo>
                <a:lnTo>
                  <a:pt x="250762" y="2695512"/>
                </a:lnTo>
                <a:lnTo>
                  <a:pt x="208006" y="2675992"/>
                </a:lnTo>
                <a:lnTo>
                  <a:pt x="168212" y="2651716"/>
                </a:lnTo>
                <a:lnTo>
                  <a:pt x="131745" y="2623048"/>
                </a:lnTo>
                <a:lnTo>
                  <a:pt x="98964" y="2590356"/>
                </a:lnTo>
                <a:lnTo>
                  <a:pt x="70234" y="2554006"/>
                </a:lnTo>
                <a:lnTo>
                  <a:pt x="45915" y="2514363"/>
                </a:lnTo>
                <a:lnTo>
                  <a:pt x="26370" y="2471794"/>
                </a:lnTo>
                <a:lnTo>
                  <a:pt x="11961" y="2426666"/>
                </a:lnTo>
                <a:lnTo>
                  <a:pt x="3050" y="2379344"/>
                </a:lnTo>
                <a:lnTo>
                  <a:pt x="0" y="2330196"/>
                </a:lnTo>
                <a:lnTo>
                  <a:pt x="0" y="393191"/>
                </a:lnTo>
                <a:lnTo>
                  <a:pt x="3050" y="344017"/>
                </a:lnTo>
                <a:lnTo>
                  <a:pt x="11961" y="296624"/>
                </a:lnTo>
                <a:lnTo>
                  <a:pt x="26370" y="251387"/>
                </a:lnTo>
                <a:lnTo>
                  <a:pt x="45915" y="208680"/>
                </a:lnTo>
                <a:lnTo>
                  <a:pt x="70234" y="168878"/>
                </a:lnTo>
                <a:lnTo>
                  <a:pt x="98964" y="132357"/>
                </a:lnTo>
                <a:lnTo>
                  <a:pt x="131745" y="99489"/>
                </a:lnTo>
                <a:lnTo>
                  <a:pt x="168212" y="70650"/>
                </a:lnTo>
                <a:lnTo>
                  <a:pt x="208006" y="46215"/>
                </a:lnTo>
                <a:lnTo>
                  <a:pt x="250762" y="26557"/>
                </a:lnTo>
                <a:lnTo>
                  <a:pt x="296120" y="12053"/>
                </a:lnTo>
                <a:lnTo>
                  <a:pt x="343717" y="3075"/>
                </a:lnTo>
                <a:lnTo>
                  <a:pt x="393191" y="0"/>
                </a:lnTo>
                <a:lnTo>
                  <a:pt x="1723644" y="0"/>
                </a:lnTo>
                <a:lnTo>
                  <a:pt x="1773118" y="3075"/>
                </a:lnTo>
                <a:lnTo>
                  <a:pt x="1820715" y="12053"/>
                </a:lnTo>
                <a:lnTo>
                  <a:pt x="1866073" y="26557"/>
                </a:lnTo>
                <a:lnTo>
                  <a:pt x="1908829" y="46215"/>
                </a:lnTo>
                <a:lnTo>
                  <a:pt x="1948623" y="70650"/>
                </a:lnTo>
                <a:lnTo>
                  <a:pt x="1985090" y="99489"/>
                </a:lnTo>
                <a:lnTo>
                  <a:pt x="2017871" y="132357"/>
                </a:lnTo>
                <a:lnTo>
                  <a:pt x="2046601" y="168878"/>
                </a:lnTo>
                <a:lnTo>
                  <a:pt x="2070920" y="208680"/>
                </a:lnTo>
                <a:lnTo>
                  <a:pt x="2090465" y="251387"/>
                </a:lnTo>
                <a:lnTo>
                  <a:pt x="2104874" y="296624"/>
                </a:lnTo>
                <a:lnTo>
                  <a:pt x="2113785" y="344017"/>
                </a:lnTo>
                <a:lnTo>
                  <a:pt x="2116836" y="393191"/>
                </a:lnTo>
                <a:lnTo>
                  <a:pt x="2116836" y="2330196"/>
                </a:lnTo>
                <a:lnTo>
                  <a:pt x="2113785" y="2379344"/>
                </a:lnTo>
                <a:lnTo>
                  <a:pt x="2104874" y="2426666"/>
                </a:lnTo>
                <a:lnTo>
                  <a:pt x="2090465" y="2471794"/>
                </a:lnTo>
                <a:lnTo>
                  <a:pt x="2070920" y="2514363"/>
                </a:lnTo>
                <a:lnTo>
                  <a:pt x="2046601" y="2554006"/>
                </a:lnTo>
                <a:lnTo>
                  <a:pt x="2017871" y="2590356"/>
                </a:lnTo>
                <a:lnTo>
                  <a:pt x="1985090" y="2623048"/>
                </a:lnTo>
                <a:lnTo>
                  <a:pt x="1948623" y="2651716"/>
                </a:lnTo>
                <a:lnTo>
                  <a:pt x="1908829" y="2675992"/>
                </a:lnTo>
                <a:lnTo>
                  <a:pt x="1866073" y="2695512"/>
                </a:lnTo>
                <a:lnTo>
                  <a:pt x="1820715" y="2709907"/>
                </a:lnTo>
                <a:lnTo>
                  <a:pt x="1773118" y="2718813"/>
                </a:lnTo>
                <a:lnTo>
                  <a:pt x="1723644" y="2721863"/>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48" name="object 48"/>
          <p:cNvSpPr txBox="1"/>
          <p:nvPr/>
        </p:nvSpPr>
        <p:spPr>
          <a:xfrm>
            <a:off x="1708709" y="3401977"/>
            <a:ext cx="1577166" cy="1916317"/>
          </a:xfrm>
          <a:prstGeom prst="rect">
            <a:avLst/>
          </a:prstGeom>
        </p:spPr>
        <p:txBody>
          <a:bodyPr vert="horz" wrap="square" lIns="0" tIns="11516" rIns="0" bIns="0" rtlCol="0">
            <a:spAutoFit/>
          </a:bodyPr>
          <a:lstStyle/>
          <a:p>
            <a:pPr marL="10941" marR="4607" indent="1727" algn="ctr" defTabSz="829178">
              <a:lnSpc>
                <a:spcPct val="100200"/>
              </a:lnSpc>
              <a:spcBef>
                <a:spcPts val="91"/>
              </a:spcBef>
            </a:pPr>
            <a:r>
              <a:rPr sz="952" kern="0" spc="-113" dirty="0">
                <a:solidFill>
                  <a:srgbClr val="1C1C1C"/>
                </a:solidFill>
                <a:latin typeface="Microsoft Sans Serif"/>
                <a:cs typeface="Microsoft Sans Serif"/>
              </a:rPr>
              <a:t>The</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launch</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of</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project</a:t>
            </a:r>
            <a:r>
              <a:rPr sz="952" kern="0" spc="-18"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will</a:t>
            </a:r>
            <a:r>
              <a:rPr sz="952" kern="0" spc="-41" dirty="0">
                <a:solidFill>
                  <a:srgbClr val="1C1C1C"/>
                </a:solidFill>
                <a:latin typeface="Microsoft Sans Serif"/>
                <a:cs typeface="Microsoft Sans Serif"/>
              </a:rPr>
              <a:t> </a:t>
            </a:r>
            <a:r>
              <a:rPr sz="952" kern="0" spc="-27" dirty="0">
                <a:solidFill>
                  <a:srgbClr val="1C1C1C"/>
                </a:solidFill>
                <a:latin typeface="Microsoft Sans Serif"/>
                <a:cs typeface="Microsoft Sans Serif"/>
              </a:rPr>
              <a:t>make </a:t>
            </a:r>
            <a:r>
              <a:rPr sz="952" kern="0" spc="-50" dirty="0">
                <a:solidFill>
                  <a:srgbClr val="1C1C1C"/>
                </a:solidFill>
                <a:latin typeface="Microsoft Sans Serif"/>
                <a:cs typeface="Microsoft Sans Serif"/>
              </a:rPr>
              <a:t>it</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possible</a:t>
            </a:r>
            <a:r>
              <a:rPr sz="952" kern="0" spc="-32"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23"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organize</a:t>
            </a:r>
            <a:r>
              <a:rPr sz="952" kern="0" spc="-9"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a</a:t>
            </a:r>
            <a:r>
              <a:rPr sz="952" kern="0" spc="-23"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modern </a:t>
            </a:r>
            <a:r>
              <a:rPr sz="952" kern="0" spc="-91" dirty="0">
                <a:solidFill>
                  <a:srgbClr val="1C1C1C"/>
                </a:solidFill>
                <a:latin typeface="Microsoft Sans Serif"/>
                <a:cs typeface="Microsoft Sans Serif"/>
              </a:rPr>
              <a:t>production</a:t>
            </a:r>
            <a:r>
              <a:rPr sz="952" kern="0" spc="5"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facility</a:t>
            </a:r>
            <a:r>
              <a:rPr sz="952" kern="0" spc="-32"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for</a:t>
            </a:r>
            <a:r>
              <a:rPr sz="952" kern="0" spc="23"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the</a:t>
            </a:r>
            <a:r>
              <a:rPr sz="952" kern="0" spc="45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production</a:t>
            </a:r>
            <a:r>
              <a:rPr sz="952" kern="0" spc="-18"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meat</a:t>
            </a:r>
            <a:r>
              <a:rPr sz="952" kern="0" spc="-27"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and</a:t>
            </a:r>
            <a:r>
              <a:rPr sz="952" kern="0" spc="-14" dirty="0">
                <a:solidFill>
                  <a:srgbClr val="1C1C1C"/>
                </a:solidFill>
                <a:latin typeface="Microsoft Sans Serif"/>
                <a:cs typeface="Microsoft Sans Serif"/>
              </a:rPr>
              <a:t> </a:t>
            </a:r>
            <a:r>
              <a:rPr sz="952" kern="0" spc="-18" dirty="0">
                <a:solidFill>
                  <a:srgbClr val="1C1C1C"/>
                </a:solidFill>
                <a:latin typeface="Microsoft Sans Serif"/>
                <a:cs typeface="Microsoft Sans Serif"/>
              </a:rPr>
              <a:t>dairy </a:t>
            </a:r>
            <a:r>
              <a:rPr sz="952" kern="0" spc="-91" dirty="0">
                <a:solidFill>
                  <a:srgbClr val="1C1C1C"/>
                </a:solidFill>
                <a:latin typeface="Microsoft Sans Serif"/>
                <a:cs typeface="Microsoft Sans Serif"/>
              </a:rPr>
              <a:t>products</a:t>
            </a:r>
            <a:r>
              <a:rPr sz="952" kern="0" spc="-27"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on</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territory</a:t>
            </a:r>
            <a:r>
              <a:rPr sz="952" kern="0" spc="-36"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of</a:t>
            </a:r>
            <a:r>
              <a:rPr sz="952" kern="0" spc="-23" dirty="0">
                <a:solidFill>
                  <a:srgbClr val="1C1C1C"/>
                </a:solidFill>
                <a:latin typeface="Microsoft Sans Serif"/>
                <a:cs typeface="Microsoft Sans Serif"/>
              </a:rPr>
              <a:t> the </a:t>
            </a:r>
            <a:r>
              <a:rPr sz="952" kern="0" spc="-95" dirty="0">
                <a:solidFill>
                  <a:srgbClr val="1C1C1C"/>
                </a:solidFill>
                <a:latin typeface="Microsoft Sans Serif"/>
                <a:cs typeface="Microsoft Sans Serif"/>
              </a:rPr>
              <a:t>Republic</a:t>
            </a:r>
            <a:r>
              <a:rPr sz="952" kern="0"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Uzbekistan.</a:t>
            </a:r>
            <a:r>
              <a:rPr sz="952" kern="0" spc="-23" dirty="0">
                <a:solidFill>
                  <a:srgbClr val="1C1C1C"/>
                </a:solidFill>
                <a:latin typeface="Microsoft Sans Serif"/>
                <a:cs typeface="Microsoft Sans Serif"/>
              </a:rPr>
              <a:t> The </a:t>
            </a:r>
            <a:r>
              <a:rPr sz="952" kern="0" spc="-91" dirty="0">
                <a:solidFill>
                  <a:srgbClr val="1C1C1C"/>
                </a:solidFill>
                <a:latin typeface="Microsoft Sans Serif"/>
                <a:cs typeface="Microsoft Sans Serif"/>
              </a:rPr>
              <a:t>projected</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capacity</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5"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enterprise</a:t>
            </a:r>
            <a:r>
              <a:rPr sz="952" kern="0" spc="453"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at</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4"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initial</a:t>
            </a:r>
            <a:r>
              <a:rPr sz="952" kern="0" spc="-36"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stage</a:t>
            </a:r>
            <a:r>
              <a:rPr sz="952" kern="0" spc="-23"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will</a:t>
            </a:r>
            <a:r>
              <a:rPr sz="952" kern="0" spc="-36"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be</a:t>
            </a:r>
            <a:r>
              <a:rPr sz="952" kern="0" spc="-23"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more</a:t>
            </a:r>
            <a:r>
              <a:rPr sz="952" kern="0" spc="-14" dirty="0">
                <a:solidFill>
                  <a:srgbClr val="1C1C1C"/>
                </a:solidFill>
                <a:latin typeface="Microsoft Sans Serif"/>
                <a:cs typeface="Microsoft Sans Serif"/>
              </a:rPr>
              <a:t> </a:t>
            </a:r>
            <a:r>
              <a:rPr sz="952" kern="0" spc="-50" dirty="0">
                <a:solidFill>
                  <a:srgbClr val="1C1C1C"/>
                </a:solidFill>
                <a:latin typeface="Microsoft Sans Serif"/>
                <a:cs typeface="Microsoft Sans Serif"/>
              </a:rPr>
              <a:t>than </a:t>
            </a:r>
            <a:r>
              <a:rPr sz="952" kern="0" spc="-113" dirty="0">
                <a:solidFill>
                  <a:srgbClr val="1C1C1C"/>
                </a:solidFill>
                <a:latin typeface="Microsoft Sans Serif"/>
                <a:cs typeface="Microsoft Sans Serif"/>
              </a:rPr>
              <a:t>5800</a:t>
            </a:r>
            <a:r>
              <a:rPr sz="952" kern="0"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tons</a:t>
            </a:r>
            <a:r>
              <a:rPr sz="952" kern="0" spc="-14"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per</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year;</a:t>
            </a:r>
            <a:r>
              <a:rPr sz="952" kern="0" spc="-36"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The</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sale</a:t>
            </a:r>
            <a:r>
              <a:rPr sz="952" kern="0" spc="-9"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1" dirty="0">
                <a:solidFill>
                  <a:srgbClr val="1C1C1C"/>
                </a:solidFill>
                <a:latin typeface="Microsoft Sans Serif"/>
                <a:cs typeface="Microsoft Sans Serif"/>
              </a:rPr>
              <a:t>products</a:t>
            </a:r>
            <a:r>
              <a:rPr sz="952" kern="0" spc="-32" dirty="0">
                <a:solidFill>
                  <a:srgbClr val="1C1C1C"/>
                </a:solidFill>
                <a:latin typeface="Microsoft Sans Serif"/>
                <a:cs typeface="Microsoft Sans Serif"/>
              </a:rPr>
              <a:t> </a:t>
            </a:r>
            <a:r>
              <a:rPr sz="952" kern="0" spc="-63" dirty="0">
                <a:solidFill>
                  <a:srgbClr val="1C1C1C"/>
                </a:solidFill>
                <a:latin typeface="Microsoft Sans Serif"/>
                <a:cs typeface="Microsoft Sans Serif"/>
              </a:rPr>
              <a:t>is</a:t>
            </a:r>
            <a:r>
              <a:rPr sz="952" kern="0" spc="-36" dirty="0">
                <a:solidFill>
                  <a:srgbClr val="1C1C1C"/>
                </a:solidFill>
                <a:latin typeface="Microsoft Sans Serif"/>
                <a:cs typeface="Microsoft Sans Serif"/>
              </a:rPr>
              <a:t> </a:t>
            </a:r>
            <a:r>
              <a:rPr sz="952" kern="0" spc="-100" dirty="0">
                <a:solidFill>
                  <a:srgbClr val="1C1C1C"/>
                </a:solidFill>
                <a:latin typeface="Microsoft Sans Serif"/>
                <a:cs typeface="Microsoft Sans Serif"/>
              </a:rPr>
              <a:t>planned</a:t>
            </a:r>
            <a:r>
              <a:rPr sz="952" kern="0" spc="-14"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for</a:t>
            </a:r>
            <a:r>
              <a:rPr sz="952" kern="0" spc="-23" dirty="0">
                <a:solidFill>
                  <a:srgbClr val="1C1C1C"/>
                </a:solidFill>
                <a:latin typeface="Microsoft Sans Serif"/>
                <a:cs typeface="Microsoft Sans Serif"/>
              </a:rPr>
              <a:t> the </a:t>
            </a:r>
            <a:r>
              <a:rPr sz="952" kern="0" spc="-95" dirty="0">
                <a:solidFill>
                  <a:srgbClr val="1C1C1C"/>
                </a:solidFill>
                <a:latin typeface="Microsoft Sans Serif"/>
                <a:cs typeface="Microsoft Sans Serif"/>
              </a:rPr>
              <a:t>domestic</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market</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4"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Republic </a:t>
            </a:r>
            <a:r>
              <a:rPr sz="952" kern="0" spc="-103" dirty="0">
                <a:solidFill>
                  <a:srgbClr val="1C1C1C"/>
                </a:solidFill>
                <a:latin typeface="Microsoft Sans Serif"/>
                <a:cs typeface="Microsoft Sans Serif"/>
              </a:rPr>
              <a:t>and</a:t>
            </a:r>
            <a:r>
              <a:rPr sz="952" kern="0" spc="-23"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further</a:t>
            </a:r>
            <a:r>
              <a:rPr sz="952" kern="0" spc="-2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sales</a:t>
            </a:r>
            <a:r>
              <a:rPr sz="952" kern="0" spc="-36"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27"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neighboring countries.</a:t>
            </a:r>
            <a:endParaRPr sz="952" kern="0">
              <a:solidFill>
                <a:sysClr val="windowText" lastClr="000000"/>
              </a:solidFill>
              <a:latin typeface="Microsoft Sans Serif"/>
              <a:cs typeface="Microsoft Sans Serif"/>
            </a:endParaRPr>
          </a:p>
        </p:txBody>
      </p:sp>
      <p:grpSp>
        <p:nvGrpSpPr>
          <p:cNvPr id="49" name="object 49"/>
          <p:cNvGrpSpPr/>
          <p:nvPr/>
        </p:nvGrpSpPr>
        <p:grpSpPr>
          <a:xfrm>
            <a:off x="3639787" y="4600560"/>
            <a:ext cx="6893701" cy="1066992"/>
            <a:chOff x="2638043" y="5073395"/>
            <a:chExt cx="7602220" cy="1176655"/>
          </a:xfrm>
        </p:grpSpPr>
        <p:sp>
          <p:nvSpPr>
            <p:cNvPr id="50" name="object 50"/>
            <p:cNvSpPr/>
            <p:nvPr/>
          </p:nvSpPr>
          <p:spPr>
            <a:xfrm>
              <a:off x="2638043" y="5073395"/>
              <a:ext cx="7602220" cy="1176655"/>
            </a:xfrm>
            <a:custGeom>
              <a:avLst/>
              <a:gdLst/>
              <a:ahLst/>
              <a:cxnLst/>
              <a:rect l="l" t="t" r="r" b="b"/>
              <a:pathLst>
                <a:path w="7602220" h="1176654">
                  <a:moveTo>
                    <a:pt x="7383780" y="1176528"/>
                  </a:moveTo>
                  <a:lnTo>
                    <a:pt x="217931" y="1176528"/>
                  </a:lnTo>
                  <a:lnTo>
                    <a:pt x="167951" y="1170774"/>
                  </a:lnTo>
                  <a:lnTo>
                    <a:pt x="122075" y="1154383"/>
                  </a:lnTo>
                  <a:lnTo>
                    <a:pt x="81611" y="1128661"/>
                  </a:lnTo>
                  <a:lnTo>
                    <a:pt x="47866" y="1094916"/>
                  </a:lnTo>
                  <a:lnTo>
                    <a:pt x="22144" y="1054452"/>
                  </a:lnTo>
                  <a:lnTo>
                    <a:pt x="5753" y="1008576"/>
                  </a:lnTo>
                  <a:lnTo>
                    <a:pt x="0" y="958595"/>
                  </a:lnTo>
                  <a:lnTo>
                    <a:pt x="0" y="219456"/>
                  </a:lnTo>
                  <a:lnTo>
                    <a:pt x="5753" y="168910"/>
                  </a:lnTo>
                  <a:lnTo>
                    <a:pt x="22144" y="122630"/>
                  </a:lnTo>
                  <a:lnTo>
                    <a:pt x="47866" y="81896"/>
                  </a:lnTo>
                  <a:lnTo>
                    <a:pt x="81611" y="47986"/>
                  </a:lnTo>
                  <a:lnTo>
                    <a:pt x="122075" y="22180"/>
                  </a:lnTo>
                  <a:lnTo>
                    <a:pt x="167951" y="5758"/>
                  </a:lnTo>
                  <a:lnTo>
                    <a:pt x="217931" y="0"/>
                  </a:lnTo>
                  <a:lnTo>
                    <a:pt x="7383780" y="0"/>
                  </a:lnTo>
                  <a:lnTo>
                    <a:pt x="7433761" y="5758"/>
                  </a:lnTo>
                  <a:lnTo>
                    <a:pt x="7479636" y="22180"/>
                  </a:lnTo>
                  <a:lnTo>
                    <a:pt x="7520100" y="47986"/>
                  </a:lnTo>
                  <a:lnTo>
                    <a:pt x="7553846" y="81896"/>
                  </a:lnTo>
                  <a:lnTo>
                    <a:pt x="7579567" y="122630"/>
                  </a:lnTo>
                  <a:lnTo>
                    <a:pt x="7595958" y="168910"/>
                  </a:lnTo>
                  <a:lnTo>
                    <a:pt x="7601712" y="219456"/>
                  </a:lnTo>
                  <a:lnTo>
                    <a:pt x="7601712" y="958595"/>
                  </a:lnTo>
                  <a:lnTo>
                    <a:pt x="7595958" y="1008576"/>
                  </a:lnTo>
                  <a:lnTo>
                    <a:pt x="7579567" y="1054452"/>
                  </a:lnTo>
                  <a:lnTo>
                    <a:pt x="7553846" y="1094916"/>
                  </a:lnTo>
                  <a:lnTo>
                    <a:pt x="7520100" y="1128661"/>
                  </a:lnTo>
                  <a:lnTo>
                    <a:pt x="7479636" y="1154383"/>
                  </a:lnTo>
                  <a:lnTo>
                    <a:pt x="7433761" y="1170774"/>
                  </a:lnTo>
                  <a:lnTo>
                    <a:pt x="7383780" y="1176528"/>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51" name="object 51"/>
            <p:cNvPicPr/>
            <p:nvPr/>
          </p:nvPicPr>
          <p:blipFill>
            <a:blip r:embed="rId13" cstate="print"/>
            <a:stretch>
              <a:fillRect/>
            </a:stretch>
          </p:blipFill>
          <p:spPr>
            <a:xfrm>
              <a:off x="3717035" y="5324855"/>
              <a:ext cx="5922264" cy="876300"/>
            </a:xfrm>
            <a:prstGeom prst="rect">
              <a:avLst/>
            </a:prstGeom>
          </p:spPr>
        </p:pic>
        <p:sp>
          <p:nvSpPr>
            <p:cNvPr id="52" name="object 52"/>
            <p:cNvSpPr/>
            <p:nvPr/>
          </p:nvSpPr>
          <p:spPr>
            <a:xfrm>
              <a:off x="3793235" y="5605271"/>
              <a:ext cx="5768340" cy="121920"/>
            </a:xfrm>
            <a:custGeom>
              <a:avLst/>
              <a:gdLst/>
              <a:ahLst/>
              <a:cxnLst/>
              <a:rect l="l" t="t" r="r" b="b"/>
              <a:pathLst>
                <a:path w="5768340" h="121920">
                  <a:moveTo>
                    <a:pt x="0" y="121920"/>
                  </a:moveTo>
                  <a:lnTo>
                    <a:pt x="961644" y="50292"/>
                  </a:lnTo>
                  <a:lnTo>
                    <a:pt x="1923287" y="44196"/>
                  </a:lnTo>
                  <a:lnTo>
                    <a:pt x="2884932" y="38100"/>
                  </a:lnTo>
                  <a:lnTo>
                    <a:pt x="3845051" y="25908"/>
                  </a:lnTo>
                  <a:lnTo>
                    <a:pt x="4806696" y="13716"/>
                  </a:lnTo>
                  <a:lnTo>
                    <a:pt x="5768340"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53" name="object 53"/>
            <p:cNvPicPr/>
            <p:nvPr/>
          </p:nvPicPr>
          <p:blipFill>
            <a:blip r:embed="rId14" cstate="print"/>
            <a:stretch>
              <a:fillRect/>
            </a:stretch>
          </p:blipFill>
          <p:spPr>
            <a:xfrm>
              <a:off x="3745991" y="5678423"/>
              <a:ext cx="94487" cy="94487"/>
            </a:xfrm>
            <a:prstGeom prst="rect">
              <a:avLst/>
            </a:prstGeom>
          </p:spPr>
        </p:pic>
        <p:pic>
          <p:nvPicPr>
            <p:cNvPr id="54" name="object 54"/>
            <p:cNvPicPr/>
            <p:nvPr/>
          </p:nvPicPr>
          <p:blipFill>
            <a:blip r:embed="rId15" cstate="print"/>
            <a:stretch>
              <a:fillRect/>
            </a:stretch>
          </p:blipFill>
          <p:spPr>
            <a:xfrm>
              <a:off x="4706111" y="5606796"/>
              <a:ext cx="94487" cy="96011"/>
            </a:xfrm>
            <a:prstGeom prst="rect">
              <a:avLst/>
            </a:prstGeom>
          </p:spPr>
        </p:pic>
        <p:pic>
          <p:nvPicPr>
            <p:cNvPr id="55" name="object 55"/>
            <p:cNvPicPr/>
            <p:nvPr/>
          </p:nvPicPr>
          <p:blipFill>
            <a:blip r:embed="rId16" cstate="print"/>
            <a:stretch>
              <a:fillRect/>
            </a:stretch>
          </p:blipFill>
          <p:spPr>
            <a:xfrm>
              <a:off x="5666232" y="5599176"/>
              <a:ext cx="94487" cy="96011"/>
            </a:xfrm>
            <a:prstGeom prst="rect">
              <a:avLst/>
            </a:prstGeom>
          </p:spPr>
        </p:pic>
        <p:pic>
          <p:nvPicPr>
            <p:cNvPr id="56" name="object 56"/>
            <p:cNvPicPr/>
            <p:nvPr/>
          </p:nvPicPr>
          <p:blipFill>
            <a:blip r:embed="rId17" cstate="print"/>
            <a:stretch>
              <a:fillRect/>
            </a:stretch>
          </p:blipFill>
          <p:spPr>
            <a:xfrm>
              <a:off x="6626351" y="5594603"/>
              <a:ext cx="94487" cy="96012"/>
            </a:xfrm>
            <a:prstGeom prst="rect">
              <a:avLst/>
            </a:prstGeom>
          </p:spPr>
        </p:pic>
        <p:pic>
          <p:nvPicPr>
            <p:cNvPr id="57" name="object 57"/>
            <p:cNvPicPr/>
            <p:nvPr/>
          </p:nvPicPr>
          <p:blipFill>
            <a:blip r:embed="rId18" cstate="print"/>
            <a:stretch>
              <a:fillRect/>
            </a:stretch>
          </p:blipFill>
          <p:spPr>
            <a:xfrm>
              <a:off x="7589519" y="5582412"/>
              <a:ext cx="96011" cy="96011"/>
            </a:xfrm>
            <a:prstGeom prst="rect">
              <a:avLst/>
            </a:prstGeom>
          </p:spPr>
        </p:pic>
        <p:pic>
          <p:nvPicPr>
            <p:cNvPr id="58" name="object 58"/>
            <p:cNvPicPr/>
            <p:nvPr/>
          </p:nvPicPr>
          <p:blipFill>
            <a:blip r:embed="rId19" cstate="print"/>
            <a:stretch>
              <a:fillRect/>
            </a:stretch>
          </p:blipFill>
          <p:spPr>
            <a:xfrm>
              <a:off x="8549639" y="5570219"/>
              <a:ext cx="96011" cy="94487"/>
            </a:xfrm>
            <a:prstGeom prst="rect">
              <a:avLst/>
            </a:prstGeom>
          </p:spPr>
        </p:pic>
        <p:pic>
          <p:nvPicPr>
            <p:cNvPr id="59" name="object 59"/>
            <p:cNvPicPr/>
            <p:nvPr/>
          </p:nvPicPr>
          <p:blipFill>
            <a:blip r:embed="rId20" cstate="print"/>
            <a:stretch>
              <a:fillRect/>
            </a:stretch>
          </p:blipFill>
          <p:spPr>
            <a:xfrm>
              <a:off x="9509760" y="5558028"/>
              <a:ext cx="96011" cy="94487"/>
            </a:xfrm>
            <a:prstGeom prst="rect">
              <a:avLst/>
            </a:prstGeom>
          </p:spPr>
        </p:pic>
        <p:sp>
          <p:nvSpPr>
            <p:cNvPr id="60" name="object 60"/>
            <p:cNvSpPr/>
            <p:nvPr/>
          </p:nvSpPr>
          <p:spPr>
            <a:xfrm>
              <a:off x="3793235" y="5983223"/>
              <a:ext cx="5768340" cy="123825"/>
            </a:xfrm>
            <a:custGeom>
              <a:avLst/>
              <a:gdLst/>
              <a:ahLst/>
              <a:cxnLst/>
              <a:rect l="l" t="t" r="r" b="b"/>
              <a:pathLst>
                <a:path w="5768340" h="123825">
                  <a:moveTo>
                    <a:pt x="0" y="123444"/>
                  </a:moveTo>
                  <a:lnTo>
                    <a:pt x="961644" y="103632"/>
                  </a:lnTo>
                  <a:lnTo>
                    <a:pt x="1923287" y="94488"/>
                  </a:lnTo>
                  <a:lnTo>
                    <a:pt x="2884932" y="85344"/>
                  </a:lnTo>
                  <a:lnTo>
                    <a:pt x="3845051" y="73152"/>
                  </a:lnTo>
                  <a:lnTo>
                    <a:pt x="4806696" y="13716"/>
                  </a:lnTo>
                  <a:lnTo>
                    <a:pt x="5768340" y="0"/>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61" name="object 61"/>
            <p:cNvPicPr/>
            <p:nvPr/>
          </p:nvPicPr>
          <p:blipFill>
            <a:blip r:embed="rId21" cstate="print"/>
            <a:stretch>
              <a:fillRect/>
            </a:stretch>
          </p:blipFill>
          <p:spPr>
            <a:xfrm>
              <a:off x="3745991" y="6056376"/>
              <a:ext cx="94487" cy="96011"/>
            </a:xfrm>
            <a:prstGeom prst="rect">
              <a:avLst/>
            </a:prstGeom>
          </p:spPr>
        </p:pic>
        <p:pic>
          <p:nvPicPr>
            <p:cNvPr id="62" name="object 62"/>
            <p:cNvPicPr/>
            <p:nvPr/>
          </p:nvPicPr>
          <p:blipFill>
            <a:blip r:embed="rId22" cstate="print"/>
            <a:stretch>
              <a:fillRect/>
            </a:stretch>
          </p:blipFill>
          <p:spPr>
            <a:xfrm>
              <a:off x="4706111" y="6035039"/>
              <a:ext cx="94487" cy="96012"/>
            </a:xfrm>
            <a:prstGeom prst="rect">
              <a:avLst/>
            </a:prstGeom>
          </p:spPr>
        </p:pic>
        <p:pic>
          <p:nvPicPr>
            <p:cNvPr id="63" name="object 63"/>
            <p:cNvPicPr/>
            <p:nvPr/>
          </p:nvPicPr>
          <p:blipFill>
            <a:blip r:embed="rId23" cstate="print"/>
            <a:stretch>
              <a:fillRect/>
            </a:stretch>
          </p:blipFill>
          <p:spPr>
            <a:xfrm>
              <a:off x="5666232" y="6027419"/>
              <a:ext cx="94487" cy="94487"/>
            </a:xfrm>
            <a:prstGeom prst="rect">
              <a:avLst/>
            </a:prstGeom>
          </p:spPr>
        </p:pic>
        <p:pic>
          <p:nvPicPr>
            <p:cNvPr id="64" name="object 64"/>
            <p:cNvPicPr/>
            <p:nvPr/>
          </p:nvPicPr>
          <p:blipFill>
            <a:blip r:embed="rId24" cstate="print"/>
            <a:stretch>
              <a:fillRect/>
            </a:stretch>
          </p:blipFill>
          <p:spPr>
            <a:xfrm>
              <a:off x="6626351" y="6018276"/>
              <a:ext cx="94487" cy="96011"/>
            </a:xfrm>
            <a:prstGeom prst="rect">
              <a:avLst/>
            </a:prstGeom>
          </p:spPr>
        </p:pic>
        <p:pic>
          <p:nvPicPr>
            <p:cNvPr id="65" name="object 65"/>
            <p:cNvPicPr/>
            <p:nvPr/>
          </p:nvPicPr>
          <p:blipFill>
            <a:blip r:embed="rId25" cstate="print"/>
            <a:stretch>
              <a:fillRect/>
            </a:stretch>
          </p:blipFill>
          <p:spPr>
            <a:xfrm>
              <a:off x="7589519" y="6006083"/>
              <a:ext cx="96011" cy="96012"/>
            </a:xfrm>
            <a:prstGeom prst="rect">
              <a:avLst/>
            </a:prstGeom>
          </p:spPr>
        </p:pic>
        <p:pic>
          <p:nvPicPr>
            <p:cNvPr id="66" name="object 66"/>
            <p:cNvPicPr/>
            <p:nvPr/>
          </p:nvPicPr>
          <p:blipFill>
            <a:blip r:embed="rId26" cstate="print"/>
            <a:stretch>
              <a:fillRect/>
            </a:stretch>
          </p:blipFill>
          <p:spPr>
            <a:xfrm>
              <a:off x="8549639" y="5948171"/>
              <a:ext cx="96011" cy="91439"/>
            </a:xfrm>
            <a:prstGeom prst="rect">
              <a:avLst/>
            </a:prstGeom>
          </p:spPr>
        </p:pic>
        <p:pic>
          <p:nvPicPr>
            <p:cNvPr id="67" name="object 67"/>
            <p:cNvPicPr/>
            <p:nvPr/>
          </p:nvPicPr>
          <p:blipFill>
            <a:blip r:embed="rId27" cstate="print"/>
            <a:stretch>
              <a:fillRect/>
            </a:stretch>
          </p:blipFill>
          <p:spPr>
            <a:xfrm>
              <a:off x="9509760" y="5935979"/>
              <a:ext cx="96011" cy="94487"/>
            </a:xfrm>
            <a:prstGeom prst="rect">
              <a:avLst/>
            </a:prstGeom>
          </p:spPr>
        </p:pic>
        <p:sp>
          <p:nvSpPr>
            <p:cNvPr id="68" name="object 68"/>
            <p:cNvSpPr/>
            <p:nvPr/>
          </p:nvSpPr>
          <p:spPr>
            <a:xfrm>
              <a:off x="3793235" y="5384292"/>
              <a:ext cx="5768340" cy="643255"/>
            </a:xfrm>
            <a:custGeom>
              <a:avLst/>
              <a:gdLst/>
              <a:ahLst/>
              <a:cxnLst/>
              <a:rect l="l" t="t" r="r" b="b"/>
              <a:pathLst>
                <a:path w="5768340" h="643254">
                  <a:moveTo>
                    <a:pt x="0" y="635507"/>
                  </a:moveTo>
                  <a:lnTo>
                    <a:pt x="961644" y="643127"/>
                  </a:lnTo>
                  <a:lnTo>
                    <a:pt x="1923287" y="556259"/>
                  </a:lnTo>
                  <a:lnTo>
                    <a:pt x="2884932" y="458723"/>
                  </a:lnTo>
                  <a:lnTo>
                    <a:pt x="3845051" y="350519"/>
                  </a:lnTo>
                  <a:lnTo>
                    <a:pt x="4806696" y="181355"/>
                  </a:lnTo>
                  <a:lnTo>
                    <a:pt x="5768340"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69" name="object 69"/>
            <p:cNvPicPr/>
            <p:nvPr/>
          </p:nvPicPr>
          <p:blipFill>
            <a:blip r:embed="rId28" cstate="print"/>
            <a:stretch>
              <a:fillRect/>
            </a:stretch>
          </p:blipFill>
          <p:spPr>
            <a:xfrm>
              <a:off x="3745991" y="5969507"/>
              <a:ext cx="94487" cy="94487"/>
            </a:xfrm>
            <a:prstGeom prst="rect">
              <a:avLst/>
            </a:prstGeom>
          </p:spPr>
        </p:pic>
        <p:pic>
          <p:nvPicPr>
            <p:cNvPr id="70" name="object 70"/>
            <p:cNvPicPr/>
            <p:nvPr/>
          </p:nvPicPr>
          <p:blipFill>
            <a:blip r:embed="rId29" cstate="print"/>
            <a:stretch>
              <a:fillRect/>
            </a:stretch>
          </p:blipFill>
          <p:spPr>
            <a:xfrm>
              <a:off x="4706111" y="5977128"/>
              <a:ext cx="94487" cy="96011"/>
            </a:xfrm>
            <a:prstGeom prst="rect">
              <a:avLst/>
            </a:prstGeom>
          </p:spPr>
        </p:pic>
        <p:pic>
          <p:nvPicPr>
            <p:cNvPr id="71" name="object 71"/>
            <p:cNvPicPr/>
            <p:nvPr/>
          </p:nvPicPr>
          <p:blipFill>
            <a:blip r:embed="rId30" cstate="print"/>
            <a:stretch>
              <a:fillRect/>
            </a:stretch>
          </p:blipFill>
          <p:spPr>
            <a:xfrm>
              <a:off x="5666232" y="5890260"/>
              <a:ext cx="94487" cy="94487"/>
            </a:xfrm>
            <a:prstGeom prst="rect">
              <a:avLst/>
            </a:prstGeom>
          </p:spPr>
        </p:pic>
        <p:pic>
          <p:nvPicPr>
            <p:cNvPr id="72" name="object 72"/>
            <p:cNvPicPr/>
            <p:nvPr/>
          </p:nvPicPr>
          <p:blipFill>
            <a:blip r:embed="rId31" cstate="print"/>
            <a:stretch>
              <a:fillRect/>
            </a:stretch>
          </p:blipFill>
          <p:spPr>
            <a:xfrm>
              <a:off x="6626351" y="5794248"/>
              <a:ext cx="94487" cy="96012"/>
            </a:xfrm>
            <a:prstGeom prst="rect">
              <a:avLst/>
            </a:prstGeom>
          </p:spPr>
        </p:pic>
        <p:pic>
          <p:nvPicPr>
            <p:cNvPr id="73" name="object 73"/>
            <p:cNvPicPr/>
            <p:nvPr/>
          </p:nvPicPr>
          <p:blipFill>
            <a:blip r:embed="rId32" cstate="print"/>
            <a:stretch>
              <a:fillRect/>
            </a:stretch>
          </p:blipFill>
          <p:spPr>
            <a:xfrm>
              <a:off x="7589519" y="5681471"/>
              <a:ext cx="96011" cy="96012"/>
            </a:xfrm>
            <a:prstGeom prst="rect">
              <a:avLst/>
            </a:prstGeom>
          </p:spPr>
        </p:pic>
        <p:pic>
          <p:nvPicPr>
            <p:cNvPr id="74" name="object 74"/>
            <p:cNvPicPr/>
            <p:nvPr/>
          </p:nvPicPr>
          <p:blipFill>
            <a:blip r:embed="rId33" cstate="print"/>
            <a:stretch>
              <a:fillRect/>
            </a:stretch>
          </p:blipFill>
          <p:spPr>
            <a:xfrm>
              <a:off x="8549639" y="5515355"/>
              <a:ext cx="96011" cy="96012"/>
            </a:xfrm>
            <a:prstGeom prst="rect">
              <a:avLst/>
            </a:prstGeom>
          </p:spPr>
        </p:pic>
        <p:pic>
          <p:nvPicPr>
            <p:cNvPr id="75" name="object 75"/>
            <p:cNvPicPr/>
            <p:nvPr/>
          </p:nvPicPr>
          <p:blipFill>
            <a:blip r:embed="rId34" cstate="print"/>
            <a:stretch>
              <a:fillRect/>
            </a:stretch>
          </p:blipFill>
          <p:spPr>
            <a:xfrm>
              <a:off x="9509760" y="5337047"/>
              <a:ext cx="96011" cy="91439"/>
            </a:xfrm>
            <a:prstGeom prst="rect">
              <a:avLst/>
            </a:prstGeom>
          </p:spPr>
        </p:pic>
      </p:grpSp>
      <p:sp>
        <p:nvSpPr>
          <p:cNvPr id="76" name="object 76"/>
          <p:cNvSpPr txBox="1"/>
          <p:nvPr/>
        </p:nvSpPr>
        <p:spPr>
          <a:xfrm>
            <a:off x="4548618" y="5009087"/>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3788</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609</a:t>
            </a:r>
            <a:endParaRPr sz="635" kern="0">
              <a:solidFill>
                <a:sysClr val="windowText" lastClr="000000"/>
              </a:solidFill>
              <a:latin typeface="Microsoft Sans Serif"/>
              <a:cs typeface="Microsoft Sans Serif"/>
            </a:endParaRPr>
          </a:p>
        </p:txBody>
      </p:sp>
      <p:sp>
        <p:nvSpPr>
          <p:cNvPr id="77" name="object 77"/>
          <p:cNvSpPr txBox="1"/>
          <p:nvPr/>
        </p:nvSpPr>
        <p:spPr>
          <a:xfrm>
            <a:off x="5419226" y="4944168"/>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4406</a:t>
            </a:r>
            <a:r>
              <a:rPr sz="635" kern="0" spc="23"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609</a:t>
            </a:r>
            <a:endParaRPr sz="635" kern="0">
              <a:solidFill>
                <a:sysClr val="windowText" lastClr="000000"/>
              </a:solidFill>
              <a:latin typeface="Microsoft Sans Serif"/>
              <a:cs typeface="Microsoft Sans Serif"/>
            </a:endParaRPr>
          </a:p>
        </p:txBody>
      </p:sp>
      <p:sp>
        <p:nvSpPr>
          <p:cNvPr id="78" name="object 78"/>
          <p:cNvSpPr txBox="1"/>
          <p:nvPr/>
        </p:nvSpPr>
        <p:spPr>
          <a:xfrm>
            <a:off x="6291253" y="493864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4460</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348</a:t>
            </a:r>
            <a:endParaRPr sz="635" kern="0">
              <a:solidFill>
                <a:sysClr val="windowText" lastClr="000000"/>
              </a:solidFill>
              <a:latin typeface="Microsoft Sans Serif"/>
              <a:cs typeface="Microsoft Sans Serif"/>
            </a:endParaRPr>
          </a:p>
        </p:txBody>
      </p:sp>
      <p:sp>
        <p:nvSpPr>
          <p:cNvPr id="79" name="object 79"/>
          <p:cNvSpPr txBox="1"/>
          <p:nvPr/>
        </p:nvSpPr>
        <p:spPr>
          <a:xfrm>
            <a:off x="7142536" y="498423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4514</a:t>
            </a:r>
            <a:r>
              <a:rPr sz="635" kern="0" spc="23"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087</a:t>
            </a:r>
            <a:endParaRPr sz="635" kern="0">
              <a:solidFill>
                <a:sysClr val="windowText" lastClr="000000"/>
              </a:solidFill>
              <a:latin typeface="Microsoft Sans Serif"/>
              <a:cs typeface="Microsoft Sans Serif"/>
            </a:endParaRPr>
          </a:p>
        </p:txBody>
      </p:sp>
      <p:sp>
        <p:nvSpPr>
          <p:cNvPr id="80" name="object 80"/>
          <p:cNvSpPr txBox="1"/>
          <p:nvPr/>
        </p:nvSpPr>
        <p:spPr>
          <a:xfrm>
            <a:off x="8035282" y="492205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4621</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565</a:t>
            </a:r>
            <a:endParaRPr sz="635" kern="0">
              <a:solidFill>
                <a:sysClr val="windowText" lastClr="000000"/>
              </a:solidFill>
              <a:latin typeface="Microsoft Sans Serif"/>
              <a:cs typeface="Microsoft Sans Serif"/>
            </a:endParaRPr>
          </a:p>
        </p:txBody>
      </p:sp>
      <p:sp>
        <p:nvSpPr>
          <p:cNvPr id="81" name="object 81"/>
          <p:cNvSpPr txBox="1"/>
          <p:nvPr/>
        </p:nvSpPr>
        <p:spPr>
          <a:xfrm>
            <a:off x="8896227" y="513347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4729</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043</a:t>
            </a:r>
            <a:endParaRPr sz="635" kern="0">
              <a:solidFill>
                <a:sysClr val="windowText" lastClr="000000"/>
              </a:solidFill>
              <a:latin typeface="Microsoft Sans Serif"/>
              <a:cs typeface="Microsoft Sans Serif"/>
            </a:endParaRPr>
          </a:p>
        </p:txBody>
      </p:sp>
      <p:sp>
        <p:nvSpPr>
          <p:cNvPr id="82" name="object 82"/>
          <p:cNvSpPr txBox="1"/>
          <p:nvPr/>
        </p:nvSpPr>
        <p:spPr>
          <a:xfrm>
            <a:off x="9777916" y="4899943"/>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4836</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522</a:t>
            </a:r>
            <a:endParaRPr sz="635" kern="0">
              <a:solidFill>
                <a:sysClr val="windowText" lastClr="000000"/>
              </a:solidFill>
              <a:latin typeface="Microsoft Sans Serif"/>
              <a:cs typeface="Microsoft Sans Serif"/>
            </a:endParaRPr>
          </a:p>
        </p:txBody>
      </p:sp>
      <p:sp>
        <p:nvSpPr>
          <p:cNvPr id="83" name="object 83"/>
          <p:cNvSpPr txBox="1"/>
          <p:nvPr/>
        </p:nvSpPr>
        <p:spPr>
          <a:xfrm>
            <a:off x="4548618" y="5274437"/>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1259</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870</a:t>
            </a:r>
            <a:endParaRPr sz="635" kern="0">
              <a:solidFill>
                <a:sysClr val="windowText" lastClr="000000"/>
              </a:solidFill>
              <a:latin typeface="Microsoft Sans Serif"/>
              <a:cs typeface="Microsoft Sans Serif"/>
            </a:endParaRPr>
          </a:p>
        </p:txBody>
      </p:sp>
      <p:sp>
        <p:nvSpPr>
          <p:cNvPr id="84" name="object 84"/>
          <p:cNvSpPr txBox="1"/>
          <p:nvPr/>
        </p:nvSpPr>
        <p:spPr>
          <a:xfrm>
            <a:off x="5469028" y="5302078"/>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1187</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572</a:t>
            </a:r>
            <a:endParaRPr sz="635" kern="0">
              <a:solidFill>
                <a:sysClr val="windowText" lastClr="000000"/>
              </a:solidFill>
              <a:latin typeface="Microsoft Sans Serif"/>
              <a:cs typeface="Microsoft Sans Serif"/>
            </a:endParaRPr>
          </a:p>
        </p:txBody>
      </p:sp>
      <p:sp>
        <p:nvSpPr>
          <p:cNvPr id="85" name="object 85"/>
          <p:cNvSpPr txBox="1"/>
          <p:nvPr/>
        </p:nvSpPr>
        <p:spPr>
          <a:xfrm>
            <a:off x="6310626" y="539466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1941</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401</a:t>
            </a:r>
            <a:endParaRPr sz="635" kern="0">
              <a:solidFill>
                <a:sysClr val="windowText" lastClr="000000"/>
              </a:solidFill>
              <a:latin typeface="Microsoft Sans Serif"/>
              <a:cs typeface="Microsoft Sans Serif"/>
            </a:endParaRPr>
          </a:p>
        </p:txBody>
      </p:sp>
      <p:sp>
        <p:nvSpPr>
          <p:cNvPr id="86" name="object 86"/>
          <p:cNvSpPr txBox="1"/>
          <p:nvPr/>
        </p:nvSpPr>
        <p:spPr>
          <a:xfrm>
            <a:off x="7163279" y="515558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2781</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103</a:t>
            </a:r>
            <a:endParaRPr sz="635" kern="0">
              <a:solidFill>
                <a:sysClr val="windowText" lastClr="000000"/>
              </a:solidFill>
              <a:latin typeface="Microsoft Sans Serif"/>
              <a:cs typeface="Microsoft Sans Serif"/>
            </a:endParaRPr>
          </a:p>
        </p:txBody>
      </p:sp>
      <p:sp>
        <p:nvSpPr>
          <p:cNvPr id="87" name="object 87"/>
          <p:cNvSpPr txBox="1"/>
          <p:nvPr/>
        </p:nvSpPr>
        <p:spPr>
          <a:xfrm>
            <a:off x="8035282" y="5238504"/>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3728</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848</a:t>
            </a:r>
            <a:endParaRPr sz="635" kern="0">
              <a:solidFill>
                <a:sysClr val="windowText" lastClr="000000"/>
              </a:solidFill>
              <a:latin typeface="Microsoft Sans Serif"/>
              <a:cs typeface="Microsoft Sans Serif"/>
            </a:endParaRPr>
          </a:p>
        </p:txBody>
      </p:sp>
      <p:sp>
        <p:nvSpPr>
          <p:cNvPr id="88" name="object 88"/>
          <p:cNvSpPr txBox="1"/>
          <p:nvPr/>
        </p:nvSpPr>
        <p:spPr>
          <a:xfrm>
            <a:off x="8907308" y="486264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5189</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236</a:t>
            </a:r>
            <a:endParaRPr sz="635" kern="0">
              <a:solidFill>
                <a:sysClr val="windowText" lastClr="000000"/>
              </a:solidFill>
              <a:latin typeface="Microsoft Sans Serif"/>
              <a:cs typeface="Microsoft Sans Serif"/>
            </a:endParaRPr>
          </a:p>
        </p:txBody>
      </p:sp>
      <p:sp>
        <p:nvSpPr>
          <p:cNvPr id="89" name="object 89"/>
          <p:cNvSpPr txBox="1"/>
          <p:nvPr/>
        </p:nvSpPr>
        <p:spPr>
          <a:xfrm>
            <a:off x="9777916" y="4698191"/>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6757</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666</a:t>
            </a:r>
            <a:endParaRPr sz="635" kern="0">
              <a:solidFill>
                <a:sysClr val="windowText" lastClr="000000"/>
              </a:solidFill>
              <a:latin typeface="Microsoft Sans Serif"/>
              <a:cs typeface="Microsoft Sans Serif"/>
            </a:endParaRPr>
          </a:p>
        </p:txBody>
      </p:sp>
      <p:grpSp>
        <p:nvGrpSpPr>
          <p:cNvPr id="90" name="object 90"/>
          <p:cNvGrpSpPr/>
          <p:nvPr/>
        </p:nvGrpSpPr>
        <p:grpSpPr>
          <a:xfrm>
            <a:off x="3823588" y="4824439"/>
            <a:ext cx="193475" cy="366221"/>
            <a:chOff x="2840735" y="5320284"/>
            <a:chExt cx="213360" cy="403860"/>
          </a:xfrm>
        </p:grpSpPr>
        <p:sp>
          <p:nvSpPr>
            <p:cNvPr id="91" name="object 91"/>
            <p:cNvSpPr/>
            <p:nvPr/>
          </p:nvSpPr>
          <p:spPr>
            <a:xfrm>
              <a:off x="2840735" y="5358384"/>
              <a:ext cx="213360" cy="0"/>
            </a:xfrm>
            <a:custGeom>
              <a:avLst/>
              <a:gdLst/>
              <a:ahLst/>
              <a:cxnLst/>
              <a:rect l="l" t="t" r="r" b="b"/>
              <a:pathLst>
                <a:path w="213360">
                  <a:moveTo>
                    <a:pt x="0" y="0"/>
                  </a:moveTo>
                  <a:lnTo>
                    <a:pt x="213360"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92" name="object 92"/>
            <p:cNvPicPr/>
            <p:nvPr/>
          </p:nvPicPr>
          <p:blipFill>
            <a:blip r:embed="rId35" cstate="print"/>
            <a:stretch>
              <a:fillRect/>
            </a:stretch>
          </p:blipFill>
          <p:spPr>
            <a:xfrm>
              <a:off x="2910840" y="5320284"/>
              <a:ext cx="70103" cy="70103"/>
            </a:xfrm>
            <a:prstGeom prst="rect">
              <a:avLst/>
            </a:prstGeom>
          </p:spPr>
        </p:pic>
        <p:sp>
          <p:nvSpPr>
            <p:cNvPr id="93" name="object 93"/>
            <p:cNvSpPr/>
            <p:nvPr/>
          </p:nvSpPr>
          <p:spPr>
            <a:xfrm>
              <a:off x="2840735" y="5524500"/>
              <a:ext cx="213360" cy="0"/>
            </a:xfrm>
            <a:custGeom>
              <a:avLst/>
              <a:gdLst/>
              <a:ahLst/>
              <a:cxnLst/>
              <a:rect l="l" t="t" r="r" b="b"/>
              <a:pathLst>
                <a:path w="213360">
                  <a:moveTo>
                    <a:pt x="0" y="0"/>
                  </a:moveTo>
                  <a:lnTo>
                    <a:pt x="213360" y="0"/>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94" name="object 94"/>
            <p:cNvPicPr/>
            <p:nvPr/>
          </p:nvPicPr>
          <p:blipFill>
            <a:blip r:embed="rId36" cstate="print"/>
            <a:stretch>
              <a:fillRect/>
            </a:stretch>
          </p:blipFill>
          <p:spPr>
            <a:xfrm>
              <a:off x="2910840" y="5486400"/>
              <a:ext cx="70103" cy="71627"/>
            </a:xfrm>
            <a:prstGeom prst="rect">
              <a:avLst/>
            </a:prstGeom>
          </p:spPr>
        </p:pic>
        <p:sp>
          <p:nvSpPr>
            <p:cNvPr id="95" name="object 95"/>
            <p:cNvSpPr/>
            <p:nvPr/>
          </p:nvSpPr>
          <p:spPr>
            <a:xfrm>
              <a:off x="2840735" y="5690616"/>
              <a:ext cx="213360" cy="0"/>
            </a:xfrm>
            <a:custGeom>
              <a:avLst/>
              <a:gdLst/>
              <a:ahLst/>
              <a:cxnLst/>
              <a:rect l="l" t="t" r="r" b="b"/>
              <a:pathLst>
                <a:path w="213360">
                  <a:moveTo>
                    <a:pt x="0" y="0"/>
                  </a:moveTo>
                  <a:lnTo>
                    <a:pt x="213360"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96" name="object 96"/>
            <p:cNvPicPr/>
            <p:nvPr/>
          </p:nvPicPr>
          <p:blipFill>
            <a:blip r:embed="rId37" cstate="print"/>
            <a:stretch>
              <a:fillRect/>
            </a:stretch>
          </p:blipFill>
          <p:spPr>
            <a:xfrm>
              <a:off x="2910840" y="5652516"/>
              <a:ext cx="70103" cy="71627"/>
            </a:xfrm>
            <a:prstGeom prst="rect">
              <a:avLst/>
            </a:prstGeom>
          </p:spPr>
        </p:pic>
      </p:grpSp>
      <p:sp>
        <p:nvSpPr>
          <p:cNvPr id="97" name="object 97"/>
          <p:cNvSpPr txBox="1"/>
          <p:nvPr/>
        </p:nvSpPr>
        <p:spPr>
          <a:xfrm>
            <a:off x="4026258" y="4739044"/>
            <a:ext cx="519964" cy="465471"/>
          </a:xfrm>
          <a:prstGeom prst="rect">
            <a:avLst/>
          </a:prstGeom>
        </p:spPr>
        <p:txBody>
          <a:bodyPr vert="horz" wrap="square" lIns="0" tIns="11516" rIns="0" bIns="0" rtlCol="0">
            <a:spAutoFit/>
          </a:bodyPr>
          <a:lstStyle/>
          <a:p>
            <a:pPr marL="11516" marR="56430" defTabSz="829178">
              <a:lnSpc>
                <a:spcPct val="155700"/>
              </a:lnSpc>
              <a:spcBef>
                <a:spcPts val="91"/>
              </a:spcBef>
            </a:pPr>
            <a:r>
              <a:rPr sz="635" kern="0" spc="-77" dirty="0">
                <a:solidFill>
                  <a:srgbClr val="6B6B6B"/>
                </a:solidFill>
                <a:latin typeface="Microsoft Sans Serif"/>
                <a:cs typeface="Microsoft Sans Serif"/>
              </a:rPr>
              <a:t>TOTAL</a:t>
            </a:r>
            <a:r>
              <a:rPr sz="635" kern="0" spc="-18" dirty="0">
                <a:solidFill>
                  <a:srgbClr val="6B6B6B"/>
                </a:solidFill>
                <a:latin typeface="Microsoft Sans Serif"/>
                <a:cs typeface="Microsoft Sans Serif"/>
              </a:rPr>
              <a:t> </a:t>
            </a:r>
            <a:r>
              <a:rPr sz="635" kern="0" spc="-82" dirty="0">
                <a:solidFill>
                  <a:srgbClr val="6B6B6B"/>
                </a:solidFill>
                <a:latin typeface="Microsoft Sans Serif"/>
                <a:cs typeface="Microsoft Sans Serif"/>
              </a:rPr>
              <a:t>SALES</a:t>
            </a:r>
            <a:r>
              <a:rPr sz="635" kern="0" spc="453" dirty="0">
                <a:solidFill>
                  <a:srgbClr val="6B6B6B"/>
                </a:solidFill>
                <a:latin typeface="Microsoft Sans Serif"/>
                <a:cs typeface="Microsoft Sans Serif"/>
              </a:rPr>
              <a:t> </a:t>
            </a:r>
            <a:r>
              <a:rPr sz="635" kern="0" spc="-77" dirty="0">
                <a:solidFill>
                  <a:srgbClr val="6B6B6B"/>
                </a:solidFill>
                <a:latin typeface="Microsoft Sans Serif"/>
                <a:cs typeface="Microsoft Sans Serif"/>
              </a:rPr>
              <a:t>NET</a:t>
            </a:r>
            <a:r>
              <a:rPr sz="635" kern="0" spc="-18" dirty="0">
                <a:solidFill>
                  <a:srgbClr val="6B6B6B"/>
                </a:solidFill>
                <a:latin typeface="Microsoft Sans Serif"/>
                <a:cs typeface="Microsoft Sans Serif"/>
              </a:rPr>
              <a:t> </a:t>
            </a:r>
            <a:r>
              <a:rPr sz="635" kern="0" spc="-9"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a:p>
            <a:pPr marL="11516" defTabSz="829178">
              <a:spcBef>
                <a:spcPts val="435"/>
              </a:spcBef>
            </a:pPr>
            <a:r>
              <a:rPr sz="635" kern="0" spc="-68" dirty="0">
                <a:solidFill>
                  <a:srgbClr val="6B6B6B"/>
                </a:solidFill>
                <a:latin typeface="Microsoft Sans Serif"/>
                <a:cs typeface="Microsoft Sans Serif"/>
              </a:rPr>
              <a:t>Cumulative</a:t>
            </a:r>
            <a:r>
              <a:rPr sz="635" kern="0" spc="32" dirty="0">
                <a:solidFill>
                  <a:srgbClr val="6B6B6B"/>
                </a:solidFill>
                <a:latin typeface="Microsoft Sans Serif"/>
                <a:cs typeface="Microsoft Sans Serif"/>
              </a:rPr>
              <a:t> </a:t>
            </a:r>
            <a:r>
              <a:rPr sz="635" kern="0" spc="-36"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p:txBody>
      </p:sp>
      <p:graphicFrame>
        <p:nvGraphicFramePr>
          <p:cNvPr id="98" name="object 98"/>
          <p:cNvGraphicFramePr>
            <a:graphicFrameLocks noGrp="1"/>
          </p:cNvGraphicFramePr>
          <p:nvPr>
            <p:extLst>
              <p:ext uri="{D42A27DB-BD31-4B8C-83A1-F6EECF244321}">
                <p14:modId xmlns:p14="http://schemas.microsoft.com/office/powerpoint/2010/main" val="1884145566"/>
              </p:ext>
            </p:extLst>
          </p:nvPr>
        </p:nvGraphicFramePr>
        <p:xfrm>
          <a:off x="4549321" y="5502583"/>
          <a:ext cx="5525550" cy="312670"/>
        </p:xfrm>
        <a:graphic>
          <a:graphicData uri="http://schemas.openxmlformats.org/drawingml/2006/table">
            <a:tbl>
              <a:tblPr firstRow="1" bandRow="1">
                <a:tableStyleId>{2D5ABB26-0587-4C30-8999-92F81FD0307C}</a:tableStyleId>
              </a:tblPr>
              <a:tblGrid>
                <a:gridCol w="582728">
                  <a:extLst>
                    <a:ext uri="{9D8B030D-6E8A-4147-A177-3AD203B41FA5}">
                      <a16:colId xmlns:a16="http://schemas.microsoft.com/office/drawing/2014/main" val="20000"/>
                    </a:ext>
                  </a:extLst>
                </a:gridCol>
                <a:gridCol w="871789">
                  <a:extLst>
                    <a:ext uri="{9D8B030D-6E8A-4147-A177-3AD203B41FA5}">
                      <a16:colId xmlns:a16="http://schemas.microsoft.com/office/drawing/2014/main" val="20001"/>
                    </a:ext>
                  </a:extLst>
                </a:gridCol>
                <a:gridCol w="855666">
                  <a:extLst>
                    <a:ext uri="{9D8B030D-6E8A-4147-A177-3AD203B41FA5}">
                      <a16:colId xmlns:a16="http://schemas.microsoft.com/office/drawing/2014/main" val="20002"/>
                    </a:ext>
                  </a:extLst>
                </a:gridCol>
                <a:gridCol w="888487">
                  <a:extLst>
                    <a:ext uri="{9D8B030D-6E8A-4147-A177-3AD203B41FA5}">
                      <a16:colId xmlns:a16="http://schemas.microsoft.com/office/drawing/2014/main" val="20003"/>
                    </a:ext>
                  </a:extLst>
                </a:gridCol>
                <a:gridCol w="863151">
                  <a:extLst>
                    <a:ext uri="{9D8B030D-6E8A-4147-A177-3AD203B41FA5}">
                      <a16:colId xmlns:a16="http://schemas.microsoft.com/office/drawing/2014/main" val="20004"/>
                    </a:ext>
                  </a:extLst>
                </a:gridCol>
                <a:gridCol w="897700">
                  <a:extLst>
                    <a:ext uri="{9D8B030D-6E8A-4147-A177-3AD203B41FA5}">
                      <a16:colId xmlns:a16="http://schemas.microsoft.com/office/drawing/2014/main" val="20005"/>
                    </a:ext>
                  </a:extLst>
                </a:gridCol>
                <a:gridCol w="566029">
                  <a:extLst>
                    <a:ext uri="{9D8B030D-6E8A-4147-A177-3AD203B41FA5}">
                      <a16:colId xmlns:a16="http://schemas.microsoft.com/office/drawing/2014/main" val="20006"/>
                    </a:ext>
                  </a:extLst>
                </a:gridCol>
              </a:tblGrid>
              <a:tr h="178504">
                <a:tc>
                  <a:txBody>
                    <a:bodyPr/>
                    <a:lstStyle/>
                    <a:p>
                      <a:pPr marL="31750">
                        <a:lnSpc>
                          <a:spcPct val="100000"/>
                        </a:lnSpc>
                        <a:spcBef>
                          <a:spcPts val="405"/>
                        </a:spcBef>
                      </a:pPr>
                      <a:r>
                        <a:rPr sz="600" spc="-85" dirty="0">
                          <a:solidFill>
                            <a:srgbClr val="545454"/>
                          </a:solidFill>
                          <a:latin typeface="Microsoft Sans Serif"/>
                          <a:cs typeface="Microsoft Sans Serif"/>
                        </a:rPr>
                        <a:t>503</a:t>
                      </a:r>
                      <a:r>
                        <a:rPr sz="600" spc="15" dirty="0">
                          <a:solidFill>
                            <a:srgbClr val="545454"/>
                          </a:solidFill>
                          <a:latin typeface="Microsoft Sans Serif"/>
                          <a:cs typeface="Microsoft Sans Serif"/>
                        </a:rPr>
                        <a:t> </a:t>
                      </a:r>
                      <a:r>
                        <a:rPr sz="600" spc="-25" dirty="0">
                          <a:solidFill>
                            <a:srgbClr val="545454"/>
                          </a:solidFill>
                          <a:latin typeface="Microsoft Sans Serif"/>
                          <a:cs typeface="Microsoft Sans Serif"/>
                        </a:rPr>
                        <a:t>691</a:t>
                      </a:r>
                      <a:endParaRPr sz="600">
                        <a:latin typeface="Microsoft Sans Serif"/>
                        <a:cs typeface="Microsoft Sans Serif"/>
                      </a:endParaRPr>
                    </a:p>
                  </a:txBody>
                  <a:tcPr marL="0" marR="0" marT="46641" marB="0"/>
                </a:tc>
                <a:tc>
                  <a:txBody>
                    <a:bodyPr/>
                    <a:lstStyle/>
                    <a:p>
                      <a:pPr algn="ctr">
                        <a:lnSpc>
                          <a:spcPct val="100000"/>
                        </a:lnSpc>
                        <a:spcBef>
                          <a:spcPts val="405"/>
                        </a:spcBef>
                      </a:pPr>
                      <a:r>
                        <a:rPr sz="600" spc="-85" dirty="0">
                          <a:solidFill>
                            <a:srgbClr val="545454"/>
                          </a:solidFill>
                          <a:latin typeface="Microsoft Sans Serif"/>
                          <a:cs typeface="Microsoft Sans Serif"/>
                        </a:rPr>
                        <a:t>683</a:t>
                      </a:r>
                      <a:r>
                        <a:rPr sz="600" spc="15" dirty="0">
                          <a:solidFill>
                            <a:srgbClr val="545454"/>
                          </a:solidFill>
                          <a:latin typeface="Microsoft Sans Serif"/>
                          <a:cs typeface="Microsoft Sans Serif"/>
                        </a:rPr>
                        <a:t> </a:t>
                      </a:r>
                      <a:r>
                        <a:rPr sz="600" spc="-25" dirty="0">
                          <a:solidFill>
                            <a:srgbClr val="545454"/>
                          </a:solidFill>
                          <a:latin typeface="Microsoft Sans Serif"/>
                          <a:cs typeface="Microsoft Sans Serif"/>
                        </a:rPr>
                        <a:t>881</a:t>
                      </a:r>
                      <a:endParaRPr sz="600">
                        <a:latin typeface="Microsoft Sans Serif"/>
                        <a:cs typeface="Microsoft Sans Serif"/>
                      </a:endParaRPr>
                    </a:p>
                  </a:txBody>
                  <a:tcPr marL="0" marR="0" marT="46641" marB="0"/>
                </a:tc>
                <a:tc>
                  <a:txBody>
                    <a:bodyPr/>
                    <a:lstStyle/>
                    <a:p>
                      <a:pPr marL="17780" algn="ctr">
                        <a:lnSpc>
                          <a:spcPct val="100000"/>
                        </a:lnSpc>
                        <a:spcBef>
                          <a:spcPts val="405"/>
                        </a:spcBef>
                      </a:pPr>
                      <a:r>
                        <a:rPr sz="600" spc="-85" dirty="0">
                          <a:solidFill>
                            <a:srgbClr val="545454"/>
                          </a:solidFill>
                          <a:latin typeface="Microsoft Sans Serif"/>
                          <a:cs typeface="Microsoft Sans Serif"/>
                        </a:rPr>
                        <a:t>753</a:t>
                      </a:r>
                      <a:r>
                        <a:rPr sz="600" spc="15" dirty="0">
                          <a:solidFill>
                            <a:srgbClr val="545454"/>
                          </a:solidFill>
                          <a:latin typeface="Microsoft Sans Serif"/>
                          <a:cs typeface="Microsoft Sans Serif"/>
                        </a:rPr>
                        <a:t> </a:t>
                      </a:r>
                      <a:r>
                        <a:rPr sz="600" spc="-25" dirty="0">
                          <a:solidFill>
                            <a:srgbClr val="545454"/>
                          </a:solidFill>
                          <a:latin typeface="Microsoft Sans Serif"/>
                          <a:cs typeface="Microsoft Sans Serif"/>
                        </a:rPr>
                        <a:t>829</a:t>
                      </a:r>
                      <a:endParaRPr sz="600">
                        <a:latin typeface="Microsoft Sans Serif"/>
                        <a:cs typeface="Microsoft Sans Serif"/>
                      </a:endParaRPr>
                    </a:p>
                  </a:txBody>
                  <a:tcPr marL="0" marR="0" marT="46641" marB="0"/>
                </a:tc>
                <a:tc>
                  <a:txBody>
                    <a:bodyPr/>
                    <a:lstStyle/>
                    <a:p>
                      <a:pPr marL="17780" algn="ctr">
                        <a:lnSpc>
                          <a:spcPct val="100000"/>
                        </a:lnSpc>
                        <a:spcBef>
                          <a:spcPts val="405"/>
                        </a:spcBef>
                      </a:pPr>
                      <a:r>
                        <a:rPr sz="600" spc="-85" dirty="0">
                          <a:solidFill>
                            <a:srgbClr val="545454"/>
                          </a:solidFill>
                          <a:latin typeface="Microsoft Sans Serif"/>
                          <a:cs typeface="Microsoft Sans Serif"/>
                        </a:rPr>
                        <a:t>839</a:t>
                      </a:r>
                      <a:r>
                        <a:rPr sz="600" spc="15" dirty="0">
                          <a:solidFill>
                            <a:srgbClr val="545454"/>
                          </a:solidFill>
                          <a:latin typeface="Microsoft Sans Serif"/>
                          <a:cs typeface="Microsoft Sans Serif"/>
                        </a:rPr>
                        <a:t> </a:t>
                      </a:r>
                      <a:r>
                        <a:rPr sz="600" spc="-25" dirty="0">
                          <a:solidFill>
                            <a:srgbClr val="545454"/>
                          </a:solidFill>
                          <a:latin typeface="Microsoft Sans Serif"/>
                          <a:cs typeface="Microsoft Sans Serif"/>
                        </a:rPr>
                        <a:t>702</a:t>
                      </a:r>
                      <a:endParaRPr sz="600">
                        <a:latin typeface="Microsoft Sans Serif"/>
                        <a:cs typeface="Microsoft Sans Serif"/>
                      </a:endParaRPr>
                    </a:p>
                  </a:txBody>
                  <a:tcPr marL="0" marR="0" marT="46641" marB="0"/>
                </a:tc>
                <a:tc>
                  <a:txBody>
                    <a:bodyPr/>
                    <a:lstStyle/>
                    <a:p>
                      <a:pPr marL="9525" algn="ctr">
                        <a:lnSpc>
                          <a:spcPct val="100000"/>
                        </a:lnSpc>
                        <a:spcBef>
                          <a:spcPts val="405"/>
                        </a:spcBef>
                      </a:pPr>
                      <a:r>
                        <a:rPr sz="600" spc="-85" dirty="0">
                          <a:solidFill>
                            <a:srgbClr val="545454"/>
                          </a:solidFill>
                          <a:latin typeface="Microsoft Sans Serif"/>
                          <a:cs typeface="Microsoft Sans Serif"/>
                        </a:rPr>
                        <a:t>947</a:t>
                      </a:r>
                      <a:r>
                        <a:rPr sz="600" spc="15" dirty="0">
                          <a:solidFill>
                            <a:srgbClr val="545454"/>
                          </a:solidFill>
                          <a:latin typeface="Microsoft Sans Serif"/>
                          <a:cs typeface="Microsoft Sans Serif"/>
                        </a:rPr>
                        <a:t> </a:t>
                      </a:r>
                      <a:r>
                        <a:rPr sz="600" spc="-25" dirty="0">
                          <a:solidFill>
                            <a:srgbClr val="545454"/>
                          </a:solidFill>
                          <a:latin typeface="Microsoft Sans Serif"/>
                          <a:cs typeface="Microsoft Sans Serif"/>
                        </a:rPr>
                        <a:t>745</a:t>
                      </a:r>
                      <a:endParaRPr sz="600">
                        <a:latin typeface="Microsoft Sans Serif"/>
                        <a:cs typeface="Microsoft Sans Serif"/>
                      </a:endParaRPr>
                    </a:p>
                  </a:txBody>
                  <a:tcPr marL="0" marR="0" marT="46641" marB="0"/>
                </a:tc>
                <a:tc>
                  <a:txBody>
                    <a:bodyPr/>
                    <a:lstStyle/>
                    <a:p>
                      <a:pPr marR="635" algn="ctr">
                        <a:lnSpc>
                          <a:spcPct val="100000"/>
                        </a:lnSpc>
                        <a:spcBef>
                          <a:spcPts val="55"/>
                        </a:spcBef>
                      </a:pPr>
                      <a:r>
                        <a:rPr sz="600" spc="-85" dirty="0">
                          <a:solidFill>
                            <a:srgbClr val="545454"/>
                          </a:solidFill>
                          <a:latin typeface="Microsoft Sans Serif"/>
                          <a:cs typeface="Microsoft Sans Serif"/>
                        </a:rPr>
                        <a:t>1460</a:t>
                      </a:r>
                      <a:r>
                        <a:rPr sz="600" spc="20" dirty="0">
                          <a:solidFill>
                            <a:srgbClr val="545454"/>
                          </a:solidFill>
                          <a:latin typeface="Microsoft Sans Serif"/>
                          <a:cs typeface="Microsoft Sans Serif"/>
                        </a:rPr>
                        <a:t> </a:t>
                      </a:r>
                      <a:r>
                        <a:rPr sz="600" spc="-25" dirty="0">
                          <a:solidFill>
                            <a:srgbClr val="545454"/>
                          </a:solidFill>
                          <a:latin typeface="Microsoft Sans Serif"/>
                          <a:cs typeface="Microsoft Sans Serif"/>
                        </a:rPr>
                        <a:t>388</a:t>
                      </a:r>
                      <a:endParaRPr sz="600">
                        <a:latin typeface="Microsoft Sans Serif"/>
                        <a:cs typeface="Microsoft Sans Serif"/>
                      </a:endParaRPr>
                    </a:p>
                  </a:txBody>
                  <a:tcPr marL="0" marR="0" marT="6334" marB="0"/>
                </a:tc>
                <a:tc>
                  <a:txBody>
                    <a:bodyPr/>
                    <a:lstStyle/>
                    <a:p>
                      <a:pPr marR="4445" algn="r">
                        <a:lnSpc>
                          <a:spcPts val="790"/>
                        </a:lnSpc>
                      </a:pPr>
                      <a:r>
                        <a:rPr sz="600" spc="-85" dirty="0">
                          <a:solidFill>
                            <a:srgbClr val="545454"/>
                          </a:solidFill>
                          <a:latin typeface="Microsoft Sans Serif"/>
                          <a:cs typeface="Microsoft Sans Serif"/>
                        </a:rPr>
                        <a:t>1568</a:t>
                      </a:r>
                      <a:r>
                        <a:rPr sz="600" spc="20" dirty="0">
                          <a:solidFill>
                            <a:srgbClr val="545454"/>
                          </a:solidFill>
                          <a:latin typeface="Microsoft Sans Serif"/>
                          <a:cs typeface="Microsoft Sans Serif"/>
                        </a:rPr>
                        <a:t> </a:t>
                      </a:r>
                      <a:r>
                        <a:rPr sz="600" spc="-25" dirty="0">
                          <a:solidFill>
                            <a:srgbClr val="545454"/>
                          </a:solidFill>
                          <a:latin typeface="Microsoft Sans Serif"/>
                          <a:cs typeface="Microsoft Sans Serif"/>
                        </a:rPr>
                        <a:t>430</a:t>
                      </a:r>
                      <a:endParaRPr sz="600">
                        <a:latin typeface="Microsoft Sans Serif"/>
                        <a:cs typeface="Microsoft Sans Serif"/>
                      </a:endParaRPr>
                    </a:p>
                  </a:txBody>
                  <a:tcPr marL="0" marR="0" marT="0" marB="0"/>
                </a:tc>
                <a:extLst>
                  <a:ext uri="{0D108BD9-81ED-4DB2-BD59-A6C34878D82A}">
                    <a16:rowId xmlns:a16="http://schemas.microsoft.com/office/drawing/2014/main" val="10000"/>
                  </a:ext>
                </a:extLst>
              </a:tr>
              <a:tr h="134166">
                <a:tc>
                  <a:txBody>
                    <a:bodyPr/>
                    <a:lstStyle/>
                    <a:p>
                      <a:pPr marL="41910">
                        <a:lnSpc>
                          <a:spcPts val="819"/>
                        </a:lnSpc>
                        <a:spcBef>
                          <a:spcPts val="245"/>
                        </a:spcBef>
                      </a:pPr>
                      <a:r>
                        <a:rPr sz="600" spc="-80" dirty="0">
                          <a:solidFill>
                            <a:srgbClr val="E62631"/>
                          </a:solidFill>
                          <a:latin typeface="Microsoft Sans Serif"/>
                          <a:cs typeface="Microsoft Sans Serif"/>
                        </a:rPr>
                        <a:t>1</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28215" marB="0"/>
                </a:tc>
                <a:tc>
                  <a:txBody>
                    <a:bodyPr/>
                    <a:lstStyle/>
                    <a:p>
                      <a:pPr marR="57150" algn="ctr">
                        <a:lnSpc>
                          <a:spcPts val="745"/>
                        </a:lnSpc>
                        <a:spcBef>
                          <a:spcPts val="320"/>
                        </a:spcBef>
                      </a:pPr>
                      <a:r>
                        <a:rPr sz="600" spc="-80" dirty="0">
                          <a:solidFill>
                            <a:srgbClr val="E62631"/>
                          </a:solidFill>
                          <a:latin typeface="Microsoft Sans Serif"/>
                          <a:cs typeface="Microsoft Sans Serif"/>
                        </a:rPr>
                        <a:t>2</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36852" marB="0"/>
                </a:tc>
                <a:tc>
                  <a:txBody>
                    <a:bodyPr/>
                    <a:lstStyle/>
                    <a:p>
                      <a:pPr algn="ctr">
                        <a:lnSpc>
                          <a:spcPts val="745"/>
                        </a:lnSpc>
                        <a:spcBef>
                          <a:spcPts val="320"/>
                        </a:spcBef>
                      </a:pPr>
                      <a:r>
                        <a:rPr sz="600" spc="-80" dirty="0">
                          <a:solidFill>
                            <a:srgbClr val="E62631"/>
                          </a:solidFill>
                          <a:latin typeface="Microsoft Sans Serif"/>
                          <a:cs typeface="Microsoft Sans Serif"/>
                        </a:rPr>
                        <a:t>3</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36852" marB="0"/>
                </a:tc>
                <a:tc>
                  <a:txBody>
                    <a:bodyPr/>
                    <a:lstStyle/>
                    <a:p>
                      <a:pPr marR="108585" algn="ctr">
                        <a:lnSpc>
                          <a:spcPts val="745"/>
                        </a:lnSpc>
                        <a:spcBef>
                          <a:spcPts val="320"/>
                        </a:spcBef>
                      </a:pPr>
                      <a:r>
                        <a:rPr sz="600" spc="-80" dirty="0">
                          <a:solidFill>
                            <a:srgbClr val="E62631"/>
                          </a:solidFill>
                          <a:latin typeface="Microsoft Sans Serif"/>
                          <a:cs typeface="Microsoft Sans Serif"/>
                        </a:rPr>
                        <a:t>4</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36852" marB="0"/>
                </a:tc>
                <a:tc>
                  <a:txBody>
                    <a:bodyPr/>
                    <a:lstStyle/>
                    <a:p>
                      <a:pPr marR="13970" algn="ctr">
                        <a:lnSpc>
                          <a:spcPts val="745"/>
                        </a:lnSpc>
                        <a:spcBef>
                          <a:spcPts val="320"/>
                        </a:spcBef>
                      </a:pPr>
                      <a:r>
                        <a:rPr sz="600" spc="-80" dirty="0">
                          <a:solidFill>
                            <a:srgbClr val="E62631"/>
                          </a:solidFill>
                          <a:latin typeface="Microsoft Sans Serif"/>
                          <a:cs typeface="Microsoft Sans Serif"/>
                        </a:rPr>
                        <a:t>5</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36852" marB="0"/>
                </a:tc>
                <a:tc>
                  <a:txBody>
                    <a:bodyPr/>
                    <a:lstStyle/>
                    <a:p>
                      <a:pPr marL="5715" algn="ctr">
                        <a:lnSpc>
                          <a:spcPts val="745"/>
                        </a:lnSpc>
                        <a:spcBef>
                          <a:spcPts val="320"/>
                        </a:spcBef>
                      </a:pPr>
                      <a:r>
                        <a:rPr sz="600" spc="-80" dirty="0">
                          <a:solidFill>
                            <a:srgbClr val="E62631"/>
                          </a:solidFill>
                          <a:latin typeface="Microsoft Sans Serif"/>
                          <a:cs typeface="Microsoft Sans Serif"/>
                        </a:rPr>
                        <a:t>6</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36852" marB="0"/>
                </a:tc>
                <a:tc>
                  <a:txBody>
                    <a:bodyPr/>
                    <a:lstStyle/>
                    <a:p>
                      <a:pPr marR="24130" algn="r">
                        <a:lnSpc>
                          <a:spcPts val="819"/>
                        </a:lnSpc>
                        <a:spcBef>
                          <a:spcPts val="245"/>
                        </a:spcBef>
                      </a:pPr>
                      <a:r>
                        <a:rPr sz="600" spc="-80" dirty="0">
                          <a:solidFill>
                            <a:srgbClr val="E62631"/>
                          </a:solidFill>
                          <a:latin typeface="Microsoft Sans Serif"/>
                          <a:cs typeface="Microsoft Sans Serif"/>
                        </a:rPr>
                        <a:t>7</a:t>
                      </a:r>
                      <a:r>
                        <a:rPr sz="600" spc="-20" dirty="0">
                          <a:solidFill>
                            <a:srgbClr val="E62631"/>
                          </a:solidFill>
                          <a:latin typeface="Microsoft Sans Serif"/>
                          <a:cs typeface="Microsoft Sans Serif"/>
                        </a:rPr>
                        <a:t> year</a:t>
                      </a:r>
                      <a:endParaRPr sz="600">
                        <a:latin typeface="Microsoft Sans Serif"/>
                        <a:cs typeface="Microsoft Sans Serif"/>
                      </a:endParaRPr>
                    </a:p>
                  </a:txBody>
                  <a:tcPr marL="0" marR="0" marT="28215" marB="0"/>
                </a:tc>
                <a:extLst>
                  <a:ext uri="{0D108BD9-81ED-4DB2-BD59-A6C34878D82A}">
                    <a16:rowId xmlns:a16="http://schemas.microsoft.com/office/drawing/2014/main" val="10001"/>
                  </a:ext>
                </a:extLst>
              </a:tr>
            </a:tbl>
          </a:graphicData>
        </a:graphic>
      </p:graphicFrame>
      <p:pic>
        <p:nvPicPr>
          <p:cNvPr id="100" name="object 100"/>
          <p:cNvPicPr/>
          <p:nvPr/>
        </p:nvPicPr>
        <p:blipFill>
          <a:blip r:embed="rId38" cstate="print"/>
          <a:stretch>
            <a:fillRect/>
          </a:stretch>
        </p:blipFill>
        <p:spPr>
          <a:xfrm>
            <a:off x="1757553" y="1348337"/>
            <a:ext cx="1296282" cy="12898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1EB657C-D504-40AD-BDC5-5FB643ACEE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378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Рисунок 59">
            <a:extLst>
              <a:ext uri="{FF2B5EF4-FFF2-40B4-BE49-F238E27FC236}">
                <a16:creationId xmlns:a16="http://schemas.microsoft.com/office/drawing/2014/main" id="{8E1F27C7-5162-4237-852E-551CB7AAECC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03545" y="13998"/>
            <a:ext cx="12500320" cy="6858000"/>
          </a:xfrm>
          <a:prstGeom prst="rect">
            <a:avLst/>
          </a:prstGeom>
        </p:spPr>
      </p:pic>
      <p:sp>
        <p:nvSpPr>
          <p:cNvPr id="3" name="Подзаголовок 2">
            <a:extLst>
              <a:ext uri="{FF2B5EF4-FFF2-40B4-BE49-F238E27FC236}">
                <a16:creationId xmlns:a16="http://schemas.microsoft.com/office/drawing/2014/main" id="{A2ED01FD-1FFC-92B6-5C61-6C71907610E5}"/>
              </a:ext>
            </a:extLst>
          </p:cNvPr>
          <p:cNvSpPr>
            <a:spLocks noGrp="1"/>
          </p:cNvSpPr>
          <p:nvPr>
            <p:ph type="subTitle" idx="1"/>
          </p:nvPr>
        </p:nvSpPr>
        <p:spPr>
          <a:xfrm>
            <a:off x="4766690" y="33960"/>
            <a:ext cx="5357090" cy="508144"/>
          </a:xfrm>
        </p:spPr>
        <p:txBody>
          <a:bodyPr/>
          <a:lstStyle/>
          <a:p>
            <a:r>
              <a:rPr lang="en-US" b="1" dirty="0">
                <a:ln/>
                <a:solidFill>
                  <a:schemeClr val="accent1">
                    <a:lumMod val="75000"/>
                  </a:schemeClr>
                </a:solidFill>
              </a:rPr>
              <a:t>Dolomite trace ceramic tile production</a:t>
            </a:r>
            <a:endParaRPr lang="ru-RU" b="1" dirty="0">
              <a:ln/>
              <a:solidFill>
                <a:schemeClr val="accent1">
                  <a:lumMod val="75000"/>
                </a:schemeClr>
              </a:solidFill>
            </a:endParaRPr>
          </a:p>
        </p:txBody>
      </p:sp>
      <p:grpSp>
        <p:nvGrpSpPr>
          <p:cNvPr id="57" name="Группа 56">
            <a:extLst>
              <a:ext uri="{FF2B5EF4-FFF2-40B4-BE49-F238E27FC236}">
                <a16:creationId xmlns:a16="http://schemas.microsoft.com/office/drawing/2014/main" id="{DBB570BF-FB48-08D9-F8B3-59FEBCBEB279}"/>
              </a:ext>
            </a:extLst>
          </p:cNvPr>
          <p:cNvGrpSpPr/>
          <p:nvPr/>
        </p:nvGrpSpPr>
        <p:grpSpPr>
          <a:xfrm>
            <a:off x="5283200" y="615203"/>
            <a:ext cx="5320484" cy="689240"/>
            <a:chOff x="5486745" y="3429001"/>
            <a:chExt cx="5320484" cy="689240"/>
          </a:xfrm>
        </p:grpSpPr>
        <p:sp>
          <p:nvSpPr>
            <p:cNvPr id="58" name="Подзаголовок 2">
              <a:extLst>
                <a:ext uri="{FF2B5EF4-FFF2-40B4-BE49-F238E27FC236}">
                  <a16:creationId xmlns:a16="http://schemas.microsoft.com/office/drawing/2014/main" id="{B6353FFA-EEA3-A745-A247-94C34C49249D}"/>
                </a:ext>
              </a:extLst>
            </p:cNvPr>
            <p:cNvSpPr txBox="1">
              <a:spLocks/>
            </p:cNvSpPr>
            <p:nvPr/>
          </p:nvSpPr>
          <p:spPr>
            <a:xfrm>
              <a:off x="6096000" y="3429001"/>
              <a:ext cx="471122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Project location</a:t>
              </a:r>
              <a:r>
                <a:rPr kumimoji="0" lang="uz-Cyrl-UZ" sz="1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Latn-UZ" sz="1600" b="0" i="1" u="none" strike="noStrike" kern="1200" cap="none" spc="0" normalizeH="0" baseline="0" noProof="0" dirty="0">
                  <a:ln>
                    <a:noFill/>
                  </a:ln>
                  <a:solidFill>
                    <a:prstClr val="black"/>
                  </a:solidFill>
                  <a:effectLst/>
                  <a:uLnTx/>
                  <a:uFillTx/>
                  <a:latin typeface="Calibri" panose="020F0502020204030204"/>
                  <a:ea typeface="+mn-ea"/>
                  <a:cs typeface="+mn-cs"/>
                </a:rPr>
                <a:t>Kukdala  district, Kashkadarya province</a:t>
              </a:r>
              <a:endParaRPr kumimoji="0" lang="uz-Cyrl-UZ"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Овал 58">
              <a:extLst>
                <a:ext uri="{FF2B5EF4-FFF2-40B4-BE49-F238E27FC236}">
                  <a16:creationId xmlns:a16="http://schemas.microsoft.com/office/drawing/2014/main" id="{B0D20003-5428-515E-2604-F8D3EF0A0E73}"/>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Подзаголовок 2">
            <a:extLst>
              <a:ext uri="{FF2B5EF4-FFF2-40B4-BE49-F238E27FC236}">
                <a16:creationId xmlns:a16="http://schemas.microsoft.com/office/drawing/2014/main" id="{1D340102-09CC-D0F9-11A8-A1B9DA9755ED}"/>
              </a:ext>
            </a:extLst>
          </p:cNvPr>
          <p:cNvSpPr txBox="1">
            <a:spLocks/>
          </p:cNvSpPr>
          <p:nvPr/>
        </p:nvSpPr>
        <p:spPr>
          <a:xfrm>
            <a:off x="1939332" y="4118240"/>
            <a:ext cx="782691" cy="813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38" name="Группа 37">
            <a:extLst>
              <a:ext uri="{FF2B5EF4-FFF2-40B4-BE49-F238E27FC236}">
                <a16:creationId xmlns:a16="http://schemas.microsoft.com/office/drawing/2014/main" id="{431842E6-DB4B-EB5C-A4B7-886B9CE5F3CD}"/>
              </a:ext>
            </a:extLst>
          </p:cNvPr>
          <p:cNvGrpSpPr/>
          <p:nvPr/>
        </p:nvGrpSpPr>
        <p:grpSpPr>
          <a:xfrm>
            <a:off x="670634" y="5008837"/>
            <a:ext cx="4089334" cy="689240"/>
            <a:chOff x="5486745" y="3429001"/>
            <a:chExt cx="4089334" cy="689240"/>
          </a:xfrm>
        </p:grpSpPr>
        <p:sp>
          <p:nvSpPr>
            <p:cNvPr id="26" name="Подзаголовок 2">
              <a:extLst>
                <a:ext uri="{FF2B5EF4-FFF2-40B4-BE49-F238E27FC236}">
                  <a16:creationId xmlns:a16="http://schemas.microsoft.com/office/drawing/2014/main" id="{23C477AB-8BEE-8C58-1979-02572BA8A34D}"/>
                </a:ext>
              </a:extLst>
            </p:cNvPr>
            <p:cNvSpPr txBox="1">
              <a:spLocks/>
            </p:cNvSpPr>
            <p:nvPr/>
          </p:nvSpPr>
          <p:spPr>
            <a:xfrm>
              <a:off x="6096000" y="3429001"/>
              <a:ext cx="348007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Jobs</a:t>
              </a:r>
              <a:r>
                <a:rPr kumimoji="0" lang="uz-Cyrl-UZ"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a:t>
              </a: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people</a:t>
              </a:r>
              <a:endParaRPr kumimoji="0" lang="ru-RU"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768BB41D-3432-12A2-1C03-43C237BF8E13}"/>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Группа 38">
            <a:extLst>
              <a:ext uri="{FF2B5EF4-FFF2-40B4-BE49-F238E27FC236}">
                <a16:creationId xmlns:a16="http://schemas.microsoft.com/office/drawing/2014/main" id="{CEC935AB-3A18-2E26-7F49-61256A24995E}"/>
              </a:ext>
            </a:extLst>
          </p:cNvPr>
          <p:cNvGrpSpPr/>
          <p:nvPr/>
        </p:nvGrpSpPr>
        <p:grpSpPr>
          <a:xfrm>
            <a:off x="670635" y="5724933"/>
            <a:ext cx="4261584" cy="689240"/>
            <a:chOff x="5486745" y="3429001"/>
            <a:chExt cx="4089334" cy="689240"/>
          </a:xfrm>
        </p:grpSpPr>
        <p:sp>
          <p:nvSpPr>
            <p:cNvPr id="40" name="Подзаголовок 2">
              <a:extLst>
                <a:ext uri="{FF2B5EF4-FFF2-40B4-BE49-F238E27FC236}">
                  <a16:creationId xmlns:a16="http://schemas.microsoft.com/office/drawing/2014/main" id="{4555B46C-6E23-9B07-31C3-9F9346BBA996}"/>
                </a:ext>
              </a:extLst>
            </p:cNvPr>
            <p:cNvSpPr txBox="1">
              <a:spLocks/>
            </p:cNvSpPr>
            <p:nvPr/>
          </p:nvSpPr>
          <p:spPr>
            <a:xfrm>
              <a:off x="6096000" y="3429001"/>
              <a:ext cx="348007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Latn-UZ" sz="1200" b="1" i="0" u="none" strike="noStrike" kern="1200" cap="none" spc="0" normalizeH="0" baseline="0" noProof="0" dirty="0">
                  <a:ln>
                    <a:noFill/>
                  </a:ln>
                  <a:solidFill>
                    <a:srgbClr val="000000"/>
                  </a:solidFill>
                  <a:effectLst/>
                  <a:uLnTx/>
                  <a:uFillTx/>
                  <a:latin typeface="Calibri" panose="020F0502020204030204"/>
                  <a:ea typeface="+mn-ea"/>
                  <a:cs typeface="+mn-cs"/>
                </a:rPr>
                <a:t>Project implementation period:</a:t>
              </a:r>
              <a:endParaRPr kumimoji="0" lang="uz-Latn-UZ"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14 </a:t>
              </a:r>
              <a:r>
                <a:rPr kumimoji="0" lang="uz-Latn-UZ" sz="1200" b="0" i="1" u="none" strike="noStrike" kern="1200" cap="none" spc="0" normalizeH="0" baseline="0" noProof="0" dirty="0">
                  <a:ln>
                    <a:noFill/>
                  </a:ln>
                  <a:solidFill>
                    <a:srgbClr val="000000"/>
                  </a:solidFill>
                  <a:effectLst/>
                  <a:uLnTx/>
                  <a:uFillTx/>
                  <a:latin typeface="Calibri" panose="020F0502020204030204"/>
                  <a:ea typeface="+mn-ea"/>
                  <a:cs typeface="+mn-cs"/>
                </a:rPr>
                <a:t>months</a:t>
              </a:r>
              <a:endParaRPr kumimoji="0" lang="ru-RU"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4EA214ED-7B5E-49C8-563C-FEDC37617AFA}"/>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Группа 41">
            <a:extLst>
              <a:ext uri="{FF2B5EF4-FFF2-40B4-BE49-F238E27FC236}">
                <a16:creationId xmlns:a16="http://schemas.microsoft.com/office/drawing/2014/main" id="{F5465E3A-D406-AEEA-BB77-0747E55E31E0}"/>
              </a:ext>
            </a:extLst>
          </p:cNvPr>
          <p:cNvGrpSpPr/>
          <p:nvPr/>
        </p:nvGrpSpPr>
        <p:grpSpPr>
          <a:xfrm>
            <a:off x="670634" y="4282733"/>
            <a:ext cx="4089334" cy="689240"/>
            <a:chOff x="5486745" y="3429001"/>
            <a:chExt cx="4089334" cy="689240"/>
          </a:xfrm>
        </p:grpSpPr>
        <p:sp>
          <p:nvSpPr>
            <p:cNvPr id="43" name="Подзаголовок 2">
              <a:extLst>
                <a:ext uri="{FF2B5EF4-FFF2-40B4-BE49-F238E27FC236}">
                  <a16:creationId xmlns:a16="http://schemas.microsoft.com/office/drawing/2014/main" id="{DE745020-AA49-0350-AB01-C607CFE6EF03}"/>
                </a:ext>
              </a:extLst>
            </p:cNvPr>
            <p:cNvSpPr txBox="1">
              <a:spLocks/>
            </p:cNvSpPr>
            <p:nvPr/>
          </p:nvSpPr>
          <p:spPr>
            <a:xfrm>
              <a:off x="6096000" y="3429001"/>
              <a:ext cx="348007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Latn-UZ" sz="1400" b="1" i="0" u="none" strike="noStrike" kern="1200" cap="none" spc="0" normalizeH="0" baseline="0" noProof="0" dirty="0">
                  <a:ln>
                    <a:noFill/>
                  </a:ln>
                  <a:solidFill>
                    <a:srgbClr val="000000"/>
                  </a:solidFill>
                  <a:effectLst/>
                  <a:uLnTx/>
                  <a:uFillTx/>
                  <a:latin typeface="Calibri" panose="020F0502020204030204"/>
                  <a:ea typeface="+mn-ea"/>
                  <a:cs typeface="+mn-cs"/>
                </a:rPr>
                <a:t>Project payback: </a:t>
              </a:r>
              <a:endParaRPr kumimoji="0" lang="uz-Cyrl-UZ"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years</a:t>
              </a:r>
              <a:endParaRPr kumimoji="0" lang="ru-RU"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0BEFBBA9-D8C6-483D-8021-7CB882596C91}"/>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Группа 47">
            <a:extLst>
              <a:ext uri="{FF2B5EF4-FFF2-40B4-BE49-F238E27FC236}">
                <a16:creationId xmlns:a16="http://schemas.microsoft.com/office/drawing/2014/main" id="{4E5AAB7F-E90C-A161-A62E-3F924005A5E8}"/>
              </a:ext>
            </a:extLst>
          </p:cNvPr>
          <p:cNvGrpSpPr/>
          <p:nvPr/>
        </p:nvGrpSpPr>
        <p:grpSpPr>
          <a:xfrm>
            <a:off x="670634" y="3379726"/>
            <a:ext cx="4089334" cy="689240"/>
            <a:chOff x="5486745" y="3429001"/>
            <a:chExt cx="4089334" cy="689240"/>
          </a:xfrm>
        </p:grpSpPr>
        <p:sp>
          <p:nvSpPr>
            <p:cNvPr id="49" name="Подзаголовок 2">
              <a:extLst>
                <a:ext uri="{FF2B5EF4-FFF2-40B4-BE49-F238E27FC236}">
                  <a16:creationId xmlns:a16="http://schemas.microsoft.com/office/drawing/2014/main" id="{28E88848-915C-D0E6-131D-16B4EC515A2A}"/>
                </a:ext>
              </a:extLst>
            </p:cNvPr>
            <p:cNvSpPr txBox="1">
              <a:spLocks/>
            </p:cNvSpPr>
            <p:nvPr/>
          </p:nvSpPr>
          <p:spPr>
            <a:xfrm>
              <a:off x="6096000" y="3429001"/>
              <a:ext cx="348007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NPV (fin)</a:t>
              </a:r>
              <a:r>
                <a:rPr kumimoji="0" lang="uz-Cyrl-UZ" sz="1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3,6</a:t>
              </a: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uz-Latn-UZ" sz="1400" b="0" i="0" u="none" strike="noStrike" kern="1200" cap="none" spc="0" normalizeH="0" baseline="0" noProof="0" dirty="0">
                  <a:ln>
                    <a:noFill/>
                  </a:ln>
                  <a:solidFill>
                    <a:srgbClr val="000000"/>
                  </a:solidFill>
                  <a:effectLst/>
                  <a:uLnTx/>
                  <a:uFillTx/>
                  <a:latin typeface="Calibri" panose="020F0502020204030204"/>
                  <a:ea typeface="+mn-ea"/>
                  <a:cs typeface="+mn-cs"/>
                </a:rPr>
                <a:t>million dollar</a:t>
              </a:r>
              <a:endParaRPr kumimoji="0" lang="ru-RU"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21B904C3-538A-6B71-6B3D-E501663E3C16}"/>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Группа 50">
            <a:extLst>
              <a:ext uri="{FF2B5EF4-FFF2-40B4-BE49-F238E27FC236}">
                <a16:creationId xmlns:a16="http://schemas.microsoft.com/office/drawing/2014/main" id="{436235C3-88EC-BA39-5DDA-A6F5EA7D0590}"/>
              </a:ext>
            </a:extLst>
          </p:cNvPr>
          <p:cNvGrpSpPr/>
          <p:nvPr/>
        </p:nvGrpSpPr>
        <p:grpSpPr>
          <a:xfrm>
            <a:off x="670634" y="2665872"/>
            <a:ext cx="4089334" cy="689240"/>
            <a:chOff x="5486745" y="3429001"/>
            <a:chExt cx="4089334" cy="689240"/>
          </a:xfrm>
        </p:grpSpPr>
        <p:sp>
          <p:nvSpPr>
            <p:cNvPr id="52" name="Подзаголовок 2">
              <a:extLst>
                <a:ext uri="{FF2B5EF4-FFF2-40B4-BE49-F238E27FC236}">
                  <a16:creationId xmlns:a16="http://schemas.microsoft.com/office/drawing/2014/main" id="{96B18E31-87BE-3A29-B9A3-C54B42AB194D}"/>
                </a:ext>
              </a:extLst>
            </p:cNvPr>
            <p:cNvSpPr txBox="1">
              <a:spLocks/>
            </p:cNvSpPr>
            <p:nvPr/>
          </p:nvSpPr>
          <p:spPr>
            <a:xfrm>
              <a:off x="6096000" y="3429001"/>
              <a:ext cx="3480079"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IRR (fin)</a:t>
              </a:r>
              <a:r>
                <a:rPr kumimoji="0" lang="uz-Cyrl-UZ" sz="1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F8D69E6E-87E5-2A5A-6284-9C59591153FF}"/>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Группа 3">
            <a:extLst>
              <a:ext uri="{FF2B5EF4-FFF2-40B4-BE49-F238E27FC236}">
                <a16:creationId xmlns:a16="http://schemas.microsoft.com/office/drawing/2014/main" id="{6C36A867-352E-893F-1313-4F6D1BBF2FE9}"/>
              </a:ext>
            </a:extLst>
          </p:cNvPr>
          <p:cNvGrpSpPr/>
          <p:nvPr/>
        </p:nvGrpSpPr>
        <p:grpSpPr>
          <a:xfrm>
            <a:off x="677356" y="1115614"/>
            <a:ext cx="4574780" cy="689240"/>
            <a:chOff x="5486745" y="3429001"/>
            <a:chExt cx="4574780" cy="689240"/>
          </a:xfrm>
        </p:grpSpPr>
        <p:sp>
          <p:nvSpPr>
            <p:cNvPr id="5" name="Подзаголовок 2">
              <a:extLst>
                <a:ext uri="{FF2B5EF4-FFF2-40B4-BE49-F238E27FC236}">
                  <a16:creationId xmlns:a16="http://schemas.microsoft.com/office/drawing/2014/main" id="{A922D9E4-568D-5E86-A7C1-B1F685E36FE7}"/>
                </a:ext>
              </a:extLst>
            </p:cNvPr>
            <p:cNvSpPr txBox="1">
              <a:spLocks/>
            </p:cNvSpPr>
            <p:nvPr/>
          </p:nvSpPr>
          <p:spPr>
            <a:xfrm>
              <a:off x="6096000" y="3429001"/>
              <a:ext cx="3965525" cy="68924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Project cost</a:t>
              </a:r>
              <a:r>
                <a:rPr kumimoji="0" lang="uz-Cyrl-UZ" sz="17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1" i="1" u="none" strike="noStrike" kern="1200" cap="none" spc="0" normalizeH="0" baseline="0" noProof="0" dirty="0">
                  <a:ln>
                    <a:noFill/>
                  </a:ln>
                  <a:solidFill>
                    <a:prstClr val="black"/>
                  </a:solidFill>
                  <a:effectLst/>
                  <a:uLnTx/>
                  <a:uFillTx/>
                  <a:latin typeface="Calibri" panose="020F0502020204030204"/>
                  <a:ea typeface="+mn-ea"/>
                  <a:cs typeface="+mn-cs"/>
                </a:rPr>
                <a:t>$22</a:t>
              </a:r>
              <a:r>
                <a:rPr kumimoji="0" lang="uz-Cyrl-UZ" sz="15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500" b="1" i="1" u="none" strike="noStrike" kern="1200" cap="none" spc="0" normalizeH="0" baseline="0" noProof="0" dirty="0">
                  <a:ln>
                    <a:noFill/>
                  </a:ln>
                  <a:solidFill>
                    <a:prstClr val="black"/>
                  </a:solidFill>
                  <a:effectLst/>
                  <a:uLnTx/>
                  <a:uFillTx/>
                  <a:latin typeface="Calibri" panose="020F0502020204030204"/>
                  <a:ea typeface="+mn-ea"/>
                  <a:cs typeface="+mn-cs"/>
                </a:rPr>
                <a:t>4 million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uz-Cyrl-UZ" sz="15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7 </a:t>
              </a:r>
              <a:r>
                <a:rPr kumimoji="0" lang="en-US" sz="1500" b="0" i="1" u="none" strike="noStrike" kern="1200" cap="none" spc="0" normalizeH="0" baseline="0" noProof="0" dirty="0">
                  <a:ln>
                    <a:noFill/>
                  </a:ln>
                  <a:solidFill>
                    <a:srgbClr val="000000"/>
                  </a:solidFill>
                  <a:effectLst/>
                  <a:uLnTx/>
                  <a:uFillTx/>
                  <a:latin typeface="Calibri" panose="020F0502020204030204"/>
                  <a:ea typeface="+mn-ea"/>
                  <a:cs typeface="+mn-cs"/>
                </a:rPr>
                <a:t>million own resources</a:t>
              </a:r>
              <a:br>
                <a:rPr kumimoji="0" lang="en-US" sz="1500" b="0" i="1"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500" b="0" i="1" u="none" strike="noStrike" kern="1200" cap="none" spc="0" normalizeH="0" baseline="0" noProof="0" dirty="0">
                  <a:ln>
                    <a:noFill/>
                  </a:ln>
                  <a:solidFill>
                    <a:srgbClr val="000000"/>
                  </a:solidFill>
                  <a:effectLst/>
                  <a:uLnTx/>
                  <a:uFillTx/>
                  <a:latin typeface="Calibri" panose="020F0502020204030204"/>
                  <a:ea typeface="+mn-ea"/>
                  <a:cs typeface="+mn-cs"/>
                </a:rPr>
                <a:t>$15.7 million bank loans)</a:t>
              </a:r>
              <a:r>
                <a:rPr kumimoji="0" lang="uz-Cyrl-UZ" sz="15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Овал 5">
              <a:extLst>
                <a:ext uri="{FF2B5EF4-FFF2-40B4-BE49-F238E27FC236}">
                  <a16:creationId xmlns:a16="http://schemas.microsoft.com/office/drawing/2014/main" id="{7E18EFAA-B885-CBAE-FC77-603EA29C628F}"/>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8" name="Picture 4" descr="Символ валюты доллар – Бесплатные иконки: знаки">
            <a:extLst>
              <a:ext uri="{FF2B5EF4-FFF2-40B4-BE49-F238E27FC236}">
                <a16:creationId xmlns:a16="http://schemas.microsoft.com/office/drawing/2014/main" id="{C8889DE9-7E28-7173-481F-8F9BBF8D3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74" y="1304443"/>
            <a:ext cx="312537" cy="312537"/>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51858FE2-43AB-E8E6-D27A-77ADCE1C8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12" y="5115245"/>
            <a:ext cx="422259" cy="422259"/>
          </a:xfrm>
          <a:prstGeom prst="rect">
            <a:avLst/>
          </a:prstGeom>
        </p:spPr>
      </p:pic>
      <p:grpSp>
        <p:nvGrpSpPr>
          <p:cNvPr id="29" name="Группа 28">
            <a:extLst>
              <a:ext uri="{FF2B5EF4-FFF2-40B4-BE49-F238E27FC236}">
                <a16:creationId xmlns:a16="http://schemas.microsoft.com/office/drawing/2014/main" id="{82950B12-A85A-B007-0418-1FD1924D72BD}"/>
              </a:ext>
            </a:extLst>
          </p:cNvPr>
          <p:cNvGrpSpPr/>
          <p:nvPr/>
        </p:nvGrpSpPr>
        <p:grpSpPr>
          <a:xfrm>
            <a:off x="670634" y="1867443"/>
            <a:ext cx="4612566" cy="689240"/>
            <a:chOff x="677356" y="3986788"/>
            <a:chExt cx="4612566" cy="689240"/>
          </a:xfrm>
        </p:grpSpPr>
        <p:grpSp>
          <p:nvGrpSpPr>
            <p:cNvPr id="54" name="Группа 53">
              <a:extLst>
                <a:ext uri="{FF2B5EF4-FFF2-40B4-BE49-F238E27FC236}">
                  <a16:creationId xmlns:a16="http://schemas.microsoft.com/office/drawing/2014/main" id="{B9F61D69-6ED8-522D-D41F-332AF5495C0D}"/>
                </a:ext>
              </a:extLst>
            </p:cNvPr>
            <p:cNvGrpSpPr/>
            <p:nvPr/>
          </p:nvGrpSpPr>
          <p:grpSpPr>
            <a:xfrm>
              <a:off x="677356" y="3986788"/>
              <a:ext cx="4612566" cy="689240"/>
              <a:chOff x="5486745" y="3429001"/>
              <a:chExt cx="4612566" cy="689240"/>
            </a:xfrm>
          </p:grpSpPr>
          <p:sp>
            <p:nvSpPr>
              <p:cNvPr id="55" name="Подзаголовок 2">
                <a:extLst>
                  <a:ext uri="{FF2B5EF4-FFF2-40B4-BE49-F238E27FC236}">
                    <a16:creationId xmlns:a16="http://schemas.microsoft.com/office/drawing/2014/main" id="{349963B4-774F-AAA6-8014-04F0A6843E6B}"/>
                  </a:ext>
                </a:extLst>
              </p:cNvPr>
              <p:cNvSpPr txBox="1">
                <a:spLocks/>
              </p:cNvSpPr>
              <p:nvPr/>
            </p:nvSpPr>
            <p:spPr>
              <a:xfrm>
                <a:off x="6096000" y="3429001"/>
                <a:ext cx="4003311" cy="68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Latn-UZ" sz="1400" b="1" i="0" u="none" strike="noStrike" kern="1200" cap="none" spc="0" normalizeH="0" baseline="0" noProof="0" dirty="0">
                    <a:ln>
                      <a:noFill/>
                    </a:ln>
                    <a:solidFill>
                      <a:srgbClr val="000000"/>
                    </a:solidFill>
                    <a:effectLst/>
                    <a:uLnTx/>
                    <a:uFillTx/>
                    <a:latin typeface="Calibri" panose="020F0502020204030204"/>
                    <a:ea typeface="+mn-ea"/>
                    <a:cs typeface="+mn-cs"/>
                  </a:rPr>
                  <a:t>Production capacity (per year): </a:t>
                </a:r>
                <a:endParaRPr kumimoji="0" lang="uz-Cyrl-UZ"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z-Cyrl-UZ" sz="1400" b="0" i="0" u="none" strike="noStrike" kern="1200" cap="none" spc="0" normalizeH="0" baseline="0" noProof="0" dirty="0">
                    <a:ln>
                      <a:noFill/>
                    </a:ln>
                    <a:solidFill>
                      <a:prstClr val="black"/>
                    </a:solidFill>
                    <a:effectLst/>
                    <a:uLnTx/>
                    <a:uFillTx/>
                    <a:latin typeface="Calibri" panose="020F0502020204030204"/>
                    <a:ea typeface="+mn-ea"/>
                    <a:cs typeface="+mn-cs"/>
                  </a:rPr>
                  <a:t> 1,5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million sq m</a:t>
                </a:r>
                <a:endParaRPr kumimoji="0" lang="ru-RU"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F5AFF1A6-4FD3-53BB-31BD-E90241F85C5D}"/>
                  </a:ext>
                </a:extLst>
              </p:cNvPr>
              <p:cNvSpPr/>
              <p:nvPr/>
            </p:nvSpPr>
            <p:spPr>
              <a:xfrm>
                <a:off x="5486745" y="3454398"/>
                <a:ext cx="578191" cy="609873"/>
              </a:xfrm>
              <a:prstGeom prst="ellipse">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Рисунок 18">
              <a:extLst>
                <a:ext uri="{FF2B5EF4-FFF2-40B4-BE49-F238E27FC236}">
                  <a16:creationId xmlns:a16="http://schemas.microsoft.com/office/drawing/2014/main" id="{6F26FC6B-66B2-A021-937B-830B50F25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360" y="4060764"/>
              <a:ext cx="458756" cy="458756"/>
            </a:xfrm>
            <a:prstGeom prst="rect">
              <a:avLst/>
            </a:prstGeom>
          </p:spPr>
        </p:pic>
      </p:grpSp>
      <p:pic>
        <p:nvPicPr>
          <p:cNvPr id="10" name="Рисунок 9">
            <a:extLst>
              <a:ext uri="{FF2B5EF4-FFF2-40B4-BE49-F238E27FC236}">
                <a16:creationId xmlns:a16="http://schemas.microsoft.com/office/drawing/2014/main" id="{02927F0D-40A3-4599-9721-1BEC581E1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82" y="4308268"/>
            <a:ext cx="583237" cy="583237"/>
          </a:xfrm>
          <a:prstGeom prst="rect">
            <a:avLst/>
          </a:prstGeom>
        </p:spPr>
      </p:pic>
      <p:pic>
        <p:nvPicPr>
          <p:cNvPr id="15" name="Рисунок 14">
            <a:extLst>
              <a:ext uri="{FF2B5EF4-FFF2-40B4-BE49-F238E27FC236}">
                <a16:creationId xmlns:a16="http://schemas.microsoft.com/office/drawing/2014/main" id="{725E8FD0-7979-4AE0-8732-3144AD39F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14" y="5855213"/>
            <a:ext cx="390580" cy="400106"/>
          </a:xfrm>
          <a:prstGeom prst="rect">
            <a:avLst/>
          </a:prstGeom>
        </p:spPr>
      </p:pic>
      <p:pic>
        <p:nvPicPr>
          <p:cNvPr id="18" name="Рисунок 17">
            <a:extLst>
              <a:ext uri="{FF2B5EF4-FFF2-40B4-BE49-F238E27FC236}">
                <a16:creationId xmlns:a16="http://schemas.microsoft.com/office/drawing/2014/main" id="{97C99E9E-6FB6-4B15-A31C-0602E1307D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020" y="2791608"/>
            <a:ext cx="413971" cy="413971"/>
          </a:xfrm>
          <a:prstGeom prst="rect">
            <a:avLst/>
          </a:prstGeom>
        </p:spPr>
      </p:pic>
      <p:pic>
        <p:nvPicPr>
          <p:cNvPr id="21" name="Рисунок 20">
            <a:extLst>
              <a:ext uri="{FF2B5EF4-FFF2-40B4-BE49-F238E27FC236}">
                <a16:creationId xmlns:a16="http://schemas.microsoft.com/office/drawing/2014/main" id="{AB9375D1-1C6B-42D2-8031-764DDBBA0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951" y="3498066"/>
            <a:ext cx="354365" cy="383309"/>
          </a:xfrm>
          <a:prstGeom prst="rect">
            <a:avLst/>
          </a:prstGeom>
        </p:spPr>
      </p:pic>
      <p:pic>
        <p:nvPicPr>
          <p:cNvPr id="23" name="Рисунок 22">
            <a:extLst>
              <a:ext uri="{FF2B5EF4-FFF2-40B4-BE49-F238E27FC236}">
                <a16:creationId xmlns:a16="http://schemas.microsoft.com/office/drawing/2014/main" id="{0D69AD57-F5B2-4DF0-BE3E-EFB9C08E90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0279" y="716979"/>
            <a:ext cx="424032" cy="424032"/>
          </a:xfrm>
          <a:prstGeom prst="rect">
            <a:avLst/>
          </a:prstGeom>
        </p:spPr>
      </p:pic>
      <p:grpSp>
        <p:nvGrpSpPr>
          <p:cNvPr id="45" name="Группа 44">
            <a:extLst>
              <a:ext uri="{FF2B5EF4-FFF2-40B4-BE49-F238E27FC236}">
                <a16:creationId xmlns:a16="http://schemas.microsoft.com/office/drawing/2014/main" id="{DFC54FF2-11F1-47D9-A304-4975EA16DAE1}"/>
              </a:ext>
            </a:extLst>
          </p:cNvPr>
          <p:cNvGrpSpPr/>
          <p:nvPr/>
        </p:nvGrpSpPr>
        <p:grpSpPr>
          <a:xfrm>
            <a:off x="6072244" y="221107"/>
            <a:ext cx="8753876" cy="7143066"/>
            <a:chOff x="6072244" y="221107"/>
            <a:chExt cx="8753876" cy="7143066"/>
          </a:xfrm>
        </p:grpSpPr>
        <p:pic>
          <p:nvPicPr>
            <p:cNvPr id="46" name="Рисунок 45">
              <a:extLst>
                <a:ext uri="{FF2B5EF4-FFF2-40B4-BE49-F238E27FC236}">
                  <a16:creationId xmlns:a16="http://schemas.microsoft.com/office/drawing/2014/main" id="{B2B8FCF5-FFED-40E8-AF0E-EF2DB299120E}"/>
                </a:ext>
              </a:extLst>
            </p:cNvPr>
            <p:cNvPicPr>
              <a:picLocks noChangeAspect="1"/>
            </p:cNvPicPr>
            <p:nvPr/>
          </p:nvPicPr>
          <p:blipFill>
            <a:blip r:embed="rId11">
              <a:alphaModFix amt="70000"/>
              <a:extLst>
                <a:ext uri="{28A0092B-C50C-407E-A947-70E740481C1C}">
                  <a14:useLocalDpi xmlns:a14="http://schemas.microsoft.com/office/drawing/2010/main" val="0"/>
                </a:ext>
              </a:extLst>
            </a:blip>
            <a:stretch>
              <a:fillRect/>
            </a:stretch>
          </p:blipFill>
          <p:spPr>
            <a:xfrm rot="8940000">
              <a:off x="6072244" y="221107"/>
              <a:ext cx="8753876" cy="7143066"/>
            </a:xfrm>
            <a:prstGeom prst="rect">
              <a:avLst/>
            </a:prstGeom>
          </p:spPr>
        </p:pic>
        <p:pic>
          <p:nvPicPr>
            <p:cNvPr id="47" name="Рисунок 46">
              <a:extLst>
                <a:ext uri="{FF2B5EF4-FFF2-40B4-BE49-F238E27FC236}">
                  <a16:creationId xmlns:a16="http://schemas.microsoft.com/office/drawing/2014/main" id="{01D510B4-CDD9-4D49-9B8A-BBCE47045B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17418" y="4410811"/>
              <a:ext cx="1863814" cy="1863814"/>
            </a:xfrm>
            <a:prstGeom prst="rect">
              <a:avLst/>
            </a:prstGeom>
          </p:spPr>
        </p:pic>
        <p:pic>
          <p:nvPicPr>
            <p:cNvPr id="61" name="Рисунок 60">
              <a:extLst>
                <a:ext uri="{FF2B5EF4-FFF2-40B4-BE49-F238E27FC236}">
                  <a16:creationId xmlns:a16="http://schemas.microsoft.com/office/drawing/2014/main" id="{F6EE3BCC-42EB-4A37-AC32-4B149C4426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70474" y="1910587"/>
              <a:ext cx="1750884" cy="1750884"/>
            </a:xfrm>
            <a:prstGeom prst="rect">
              <a:avLst/>
            </a:prstGeom>
          </p:spPr>
        </p:pic>
        <p:pic>
          <p:nvPicPr>
            <p:cNvPr id="62" name="Рисунок 61">
              <a:extLst>
                <a:ext uri="{FF2B5EF4-FFF2-40B4-BE49-F238E27FC236}">
                  <a16:creationId xmlns:a16="http://schemas.microsoft.com/office/drawing/2014/main" id="{6F2D62DE-7B78-4D5E-8374-BC6851A71C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2545" y="3323560"/>
              <a:ext cx="1428455" cy="845913"/>
            </a:xfrm>
            <a:prstGeom prst="rect">
              <a:avLst/>
            </a:prstGeom>
            <a:scene3d>
              <a:camera prst="orthographicFront">
                <a:rot lat="0" lon="0" rev="20099999"/>
              </a:camera>
              <a:lightRig rig="threePt" dir="t"/>
            </a:scene3d>
          </p:spPr>
        </p:pic>
      </p:grpSp>
      <p:sp>
        <p:nvSpPr>
          <p:cNvPr id="9" name="Прямоугольник: скругленные противолежащие углы 8">
            <a:extLst>
              <a:ext uri="{FF2B5EF4-FFF2-40B4-BE49-F238E27FC236}">
                <a16:creationId xmlns:a16="http://schemas.microsoft.com/office/drawing/2014/main" id="{EF3253F0-33B7-FD8E-32B3-22D5533C5A27}"/>
              </a:ext>
            </a:extLst>
          </p:cNvPr>
          <p:cNvSpPr/>
          <p:nvPr/>
        </p:nvSpPr>
        <p:spPr>
          <a:xfrm>
            <a:off x="2143" y="-17325"/>
            <a:ext cx="3525197" cy="1011700"/>
          </a:xfrm>
          <a:prstGeom prst="round2DiagRect">
            <a:avLst>
              <a:gd name="adj1" fmla="val 50000"/>
              <a:gd name="adj2" fmla="val 0"/>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INVESTMENT OFFER</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41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942305" y="5969640"/>
            <a:ext cx="3004046" cy="889064"/>
            <a:chOff x="7382764" y="6583186"/>
            <a:chExt cx="3312795" cy="980440"/>
          </a:xfrm>
        </p:grpSpPr>
        <p:sp>
          <p:nvSpPr>
            <p:cNvPr id="3" name="object 3"/>
            <p:cNvSpPr/>
            <p:nvPr/>
          </p:nvSpPr>
          <p:spPr>
            <a:xfrm>
              <a:off x="7386364" y="6586786"/>
              <a:ext cx="3305810" cy="973455"/>
            </a:xfrm>
            <a:custGeom>
              <a:avLst/>
              <a:gdLst/>
              <a:ahLst/>
              <a:cxnLst/>
              <a:rect l="l" t="t" r="r" b="b"/>
              <a:pathLst>
                <a:path w="3305809" h="973454">
                  <a:moveTo>
                    <a:pt x="2422296" y="0"/>
                  </a:moveTo>
                  <a:lnTo>
                    <a:pt x="2353330" y="321"/>
                  </a:lnTo>
                  <a:lnTo>
                    <a:pt x="2216855" y="2868"/>
                  </a:lnTo>
                  <a:lnTo>
                    <a:pt x="2082494" y="7897"/>
                  </a:lnTo>
                  <a:lnTo>
                    <a:pt x="1950451" y="15340"/>
                  </a:lnTo>
                  <a:lnTo>
                    <a:pt x="1820931" y="25127"/>
                  </a:lnTo>
                  <a:lnTo>
                    <a:pt x="1694139" y="37192"/>
                  </a:lnTo>
                  <a:lnTo>
                    <a:pt x="1631829" y="44056"/>
                  </a:lnTo>
                  <a:lnTo>
                    <a:pt x="1570278" y="51465"/>
                  </a:lnTo>
                  <a:lnTo>
                    <a:pt x="1509511" y="59408"/>
                  </a:lnTo>
                  <a:lnTo>
                    <a:pt x="1449553" y="67878"/>
                  </a:lnTo>
                  <a:lnTo>
                    <a:pt x="1390431" y="76866"/>
                  </a:lnTo>
                  <a:lnTo>
                    <a:pt x="1332170" y="86363"/>
                  </a:lnTo>
                  <a:lnTo>
                    <a:pt x="1274794" y="96361"/>
                  </a:lnTo>
                  <a:lnTo>
                    <a:pt x="1218331" y="106852"/>
                  </a:lnTo>
                  <a:lnTo>
                    <a:pt x="1162805" y="117826"/>
                  </a:lnTo>
                  <a:lnTo>
                    <a:pt x="1108242" y="129276"/>
                  </a:lnTo>
                  <a:lnTo>
                    <a:pt x="1054668" y="141193"/>
                  </a:lnTo>
                  <a:lnTo>
                    <a:pt x="1002108" y="153568"/>
                  </a:lnTo>
                  <a:lnTo>
                    <a:pt x="950587" y="166392"/>
                  </a:lnTo>
                  <a:lnTo>
                    <a:pt x="900132" y="179658"/>
                  </a:lnTo>
                  <a:lnTo>
                    <a:pt x="850767" y="193356"/>
                  </a:lnTo>
                  <a:lnTo>
                    <a:pt x="802519" y="207478"/>
                  </a:lnTo>
                  <a:lnTo>
                    <a:pt x="755413" y="222016"/>
                  </a:lnTo>
                  <a:lnTo>
                    <a:pt x="709474" y="236961"/>
                  </a:lnTo>
                  <a:lnTo>
                    <a:pt x="664728" y="252305"/>
                  </a:lnTo>
                  <a:lnTo>
                    <a:pt x="621201" y="268038"/>
                  </a:lnTo>
                  <a:lnTo>
                    <a:pt x="578918" y="284153"/>
                  </a:lnTo>
                  <a:lnTo>
                    <a:pt x="537905" y="300640"/>
                  </a:lnTo>
                  <a:lnTo>
                    <a:pt x="498187" y="317492"/>
                  </a:lnTo>
                  <a:lnTo>
                    <a:pt x="459790" y="334700"/>
                  </a:lnTo>
                  <a:lnTo>
                    <a:pt x="422739" y="352255"/>
                  </a:lnTo>
                  <a:lnTo>
                    <a:pt x="387061" y="370148"/>
                  </a:lnTo>
                  <a:lnTo>
                    <a:pt x="352779" y="388372"/>
                  </a:lnTo>
                  <a:lnTo>
                    <a:pt x="288512" y="425776"/>
                  </a:lnTo>
                  <a:lnTo>
                    <a:pt x="230141" y="464399"/>
                  </a:lnTo>
                  <a:lnTo>
                    <a:pt x="177872" y="504171"/>
                  </a:lnTo>
                  <a:lnTo>
                    <a:pt x="131908" y="545025"/>
                  </a:lnTo>
                  <a:lnTo>
                    <a:pt x="92455" y="586892"/>
                  </a:lnTo>
                  <a:lnTo>
                    <a:pt x="59716" y="629705"/>
                  </a:lnTo>
                  <a:lnTo>
                    <a:pt x="33897" y="673394"/>
                  </a:lnTo>
                  <a:lnTo>
                    <a:pt x="15201" y="717891"/>
                  </a:lnTo>
                  <a:lnTo>
                    <a:pt x="3834" y="763129"/>
                  </a:lnTo>
                  <a:lnTo>
                    <a:pt x="0" y="809039"/>
                  </a:lnTo>
                  <a:lnTo>
                    <a:pt x="962" y="832074"/>
                  </a:lnTo>
                  <a:lnTo>
                    <a:pt x="8589" y="877656"/>
                  </a:lnTo>
                  <a:lnTo>
                    <a:pt x="23646" y="922532"/>
                  </a:lnTo>
                  <a:lnTo>
                    <a:pt x="45929" y="966634"/>
                  </a:lnTo>
                  <a:lnTo>
                    <a:pt x="50101" y="973213"/>
                  </a:lnTo>
                  <a:lnTo>
                    <a:pt x="3305444" y="973213"/>
                  </a:lnTo>
                  <a:lnTo>
                    <a:pt x="3305444" y="55534"/>
                  </a:lnTo>
                  <a:lnTo>
                    <a:pt x="3274314" y="51465"/>
                  </a:lnTo>
                  <a:lnTo>
                    <a:pt x="3212763" y="44056"/>
                  </a:lnTo>
                  <a:lnTo>
                    <a:pt x="3150453" y="37192"/>
                  </a:lnTo>
                  <a:lnTo>
                    <a:pt x="3023661" y="25127"/>
                  </a:lnTo>
                  <a:lnTo>
                    <a:pt x="2894141" y="15340"/>
                  </a:lnTo>
                  <a:lnTo>
                    <a:pt x="2762098" y="7897"/>
                  </a:lnTo>
                  <a:lnTo>
                    <a:pt x="2627737" y="2868"/>
                  </a:lnTo>
                  <a:lnTo>
                    <a:pt x="2491262" y="321"/>
                  </a:lnTo>
                  <a:lnTo>
                    <a:pt x="2422296"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sp>
          <p:nvSpPr>
            <p:cNvPr id="4" name="object 4"/>
            <p:cNvSpPr/>
            <p:nvPr/>
          </p:nvSpPr>
          <p:spPr>
            <a:xfrm>
              <a:off x="7386364" y="6586786"/>
              <a:ext cx="3305810" cy="973455"/>
            </a:xfrm>
            <a:custGeom>
              <a:avLst/>
              <a:gdLst/>
              <a:ahLst/>
              <a:cxnLst/>
              <a:rect l="l" t="t" r="r" b="b"/>
              <a:pathLst>
                <a:path w="3305809" h="973454">
                  <a:moveTo>
                    <a:pt x="50101" y="973213"/>
                  </a:moveTo>
                  <a:lnTo>
                    <a:pt x="23646" y="922532"/>
                  </a:lnTo>
                  <a:lnTo>
                    <a:pt x="8589" y="877656"/>
                  </a:lnTo>
                  <a:lnTo>
                    <a:pt x="962" y="832074"/>
                  </a:lnTo>
                  <a:lnTo>
                    <a:pt x="0" y="809039"/>
                  </a:lnTo>
                  <a:lnTo>
                    <a:pt x="962" y="786004"/>
                  </a:lnTo>
                  <a:lnTo>
                    <a:pt x="8589" y="740422"/>
                  </a:lnTo>
                  <a:lnTo>
                    <a:pt x="23646" y="695546"/>
                  </a:lnTo>
                  <a:lnTo>
                    <a:pt x="45929" y="651444"/>
                  </a:lnTo>
                  <a:lnTo>
                    <a:pt x="75233" y="608185"/>
                  </a:lnTo>
                  <a:lnTo>
                    <a:pt x="111355" y="565836"/>
                  </a:lnTo>
                  <a:lnTo>
                    <a:pt x="154089" y="524467"/>
                  </a:lnTo>
                  <a:lnTo>
                    <a:pt x="203231" y="484145"/>
                  </a:lnTo>
                  <a:lnTo>
                    <a:pt x="258576" y="444939"/>
                  </a:lnTo>
                  <a:lnTo>
                    <a:pt x="319921" y="406918"/>
                  </a:lnTo>
                  <a:lnTo>
                    <a:pt x="387061" y="370148"/>
                  </a:lnTo>
                  <a:lnTo>
                    <a:pt x="422739" y="352255"/>
                  </a:lnTo>
                  <a:lnTo>
                    <a:pt x="459790" y="334700"/>
                  </a:lnTo>
                  <a:lnTo>
                    <a:pt x="498187" y="317492"/>
                  </a:lnTo>
                  <a:lnTo>
                    <a:pt x="537905" y="300640"/>
                  </a:lnTo>
                  <a:lnTo>
                    <a:pt x="578918" y="284153"/>
                  </a:lnTo>
                  <a:lnTo>
                    <a:pt x="621201" y="268038"/>
                  </a:lnTo>
                  <a:lnTo>
                    <a:pt x="664728" y="252305"/>
                  </a:lnTo>
                  <a:lnTo>
                    <a:pt x="709474" y="236961"/>
                  </a:lnTo>
                  <a:lnTo>
                    <a:pt x="755413" y="222016"/>
                  </a:lnTo>
                  <a:lnTo>
                    <a:pt x="802519" y="207478"/>
                  </a:lnTo>
                  <a:lnTo>
                    <a:pt x="850767" y="193356"/>
                  </a:lnTo>
                  <a:lnTo>
                    <a:pt x="900132" y="179658"/>
                  </a:lnTo>
                  <a:lnTo>
                    <a:pt x="950587" y="166392"/>
                  </a:lnTo>
                  <a:lnTo>
                    <a:pt x="1002108" y="153568"/>
                  </a:lnTo>
                  <a:lnTo>
                    <a:pt x="1054668" y="141193"/>
                  </a:lnTo>
                  <a:lnTo>
                    <a:pt x="1108242" y="129276"/>
                  </a:lnTo>
                  <a:lnTo>
                    <a:pt x="1162805" y="117826"/>
                  </a:lnTo>
                  <a:lnTo>
                    <a:pt x="1218331" y="106852"/>
                  </a:lnTo>
                  <a:lnTo>
                    <a:pt x="1274794" y="96361"/>
                  </a:lnTo>
                  <a:lnTo>
                    <a:pt x="1332170" y="86363"/>
                  </a:lnTo>
                  <a:lnTo>
                    <a:pt x="1390431" y="76866"/>
                  </a:lnTo>
                  <a:lnTo>
                    <a:pt x="1449553" y="67878"/>
                  </a:lnTo>
                  <a:lnTo>
                    <a:pt x="1509511" y="59408"/>
                  </a:lnTo>
                  <a:lnTo>
                    <a:pt x="1570278" y="51465"/>
                  </a:lnTo>
                  <a:lnTo>
                    <a:pt x="1631829" y="44056"/>
                  </a:lnTo>
                  <a:lnTo>
                    <a:pt x="1694139" y="37192"/>
                  </a:lnTo>
                  <a:lnTo>
                    <a:pt x="1757181" y="30879"/>
                  </a:lnTo>
                  <a:lnTo>
                    <a:pt x="1820931" y="25127"/>
                  </a:lnTo>
                  <a:lnTo>
                    <a:pt x="1885363" y="19945"/>
                  </a:lnTo>
                  <a:lnTo>
                    <a:pt x="1950451" y="15340"/>
                  </a:lnTo>
                  <a:lnTo>
                    <a:pt x="2016170" y="11321"/>
                  </a:lnTo>
                  <a:lnTo>
                    <a:pt x="2082494" y="7897"/>
                  </a:lnTo>
                  <a:lnTo>
                    <a:pt x="2149397" y="5077"/>
                  </a:lnTo>
                  <a:lnTo>
                    <a:pt x="2216855" y="2868"/>
                  </a:lnTo>
                  <a:lnTo>
                    <a:pt x="2284841" y="1280"/>
                  </a:lnTo>
                  <a:lnTo>
                    <a:pt x="2353330" y="321"/>
                  </a:lnTo>
                  <a:lnTo>
                    <a:pt x="2422296" y="0"/>
                  </a:lnTo>
                  <a:lnTo>
                    <a:pt x="2491262" y="321"/>
                  </a:lnTo>
                  <a:lnTo>
                    <a:pt x="2559751" y="1280"/>
                  </a:lnTo>
                  <a:lnTo>
                    <a:pt x="2627737" y="2868"/>
                  </a:lnTo>
                  <a:lnTo>
                    <a:pt x="2695194" y="5077"/>
                  </a:lnTo>
                  <a:lnTo>
                    <a:pt x="2762098" y="7897"/>
                  </a:lnTo>
                  <a:lnTo>
                    <a:pt x="2828422" y="11321"/>
                  </a:lnTo>
                  <a:lnTo>
                    <a:pt x="2894141" y="15340"/>
                  </a:lnTo>
                  <a:lnTo>
                    <a:pt x="2959229" y="19945"/>
                  </a:lnTo>
                  <a:lnTo>
                    <a:pt x="3023661" y="25127"/>
                  </a:lnTo>
                  <a:lnTo>
                    <a:pt x="3087411" y="30879"/>
                  </a:lnTo>
                  <a:lnTo>
                    <a:pt x="3150453" y="37192"/>
                  </a:lnTo>
                  <a:lnTo>
                    <a:pt x="3212763" y="44056"/>
                  </a:lnTo>
                  <a:lnTo>
                    <a:pt x="3274314" y="51465"/>
                  </a:lnTo>
                  <a:lnTo>
                    <a:pt x="3305444" y="55534"/>
                  </a:lnTo>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grpSp>
        <p:nvGrpSpPr>
          <p:cNvPr id="5" name="object 5"/>
          <p:cNvGrpSpPr/>
          <p:nvPr/>
        </p:nvGrpSpPr>
        <p:grpSpPr>
          <a:xfrm>
            <a:off x="8171355" y="339493"/>
            <a:ext cx="2593487" cy="125528"/>
            <a:chOff x="7635355" y="374385"/>
            <a:chExt cx="2860040" cy="138430"/>
          </a:xfrm>
        </p:grpSpPr>
        <p:pic>
          <p:nvPicPr>
            <p:cNvPr id="6" name="object 6"/>
            <p:cNvPicPr/>
            <p:nvPr/>
          </p:nvPicPr>
          <p:blipFill>
            <a:blip r:embed="rId2" cstate="print"/>
            <a:stretch>
              <a:fillRect/>
            </a:stretch>
          </p:blipFill>
          <p:spPr>
            <a:xfrm>
              <a:off x="7635355" y="374385"/>
              <a:ext cx="1255942" cy="137998"/>
            </a:xfrm>
            <a:prstGeom prst="rect">
              <a:avLst/>
            </a:prstGeom>
          </p:spPr>
        </p:pic>
        <p:pic>
          <p:nvPicPr>
            <p:cNvPr id="7" name="object 7"/>
            <p:cNvPicPr/>
            <p:nvPr/>
          </p:nvPicPr>
          <p:blipFill>
            <a:blip r:embed="rId3" cstate="print"/>
            <a:stretch>
              <a:fillRect/>
            </a:stretch>
          </p:blipFill>
          <p:spPr>
            <a:xfrm>
              <a:off x="8905993" y="374385"/>
              <a:ext cx="1317028" cy="137998"/>
            </a:xfrm>
            <a:prstGeom prst="rect">
              <a:avLst/>
            </a:prstGeom>
          </p:spPr>
        </p:pic>
        <p:sp>
          <p:nvSpPr>
            <p:cNvPr id="8" name="object 8"/>
            <p:cNvSpPr/>
            <p:nvPr/>
          </p:nvSpPr>
          <p:spPr>
            <a:xfrm>
              <a:off x="10228415" y="374390"/>
              <a:ext cx="267335" cy="138430"/>
            </a:xfrm>
            <a:custGeom>
              <a:avLst/>
              <a:gdLst/>
              <a:ahLst/>
              <a:cxnLst/>
              <a:rect l="l" t="t" r="r" b="b"/>
              <a:pathLst>
                <a:path w="267334" h="138429">
                  <a:moveTo>
                    <a:pt x="67691" y="1219"/>
                  </a:moveTo>
                  <a:lnTo>
                    <a:pt x="0" y="1219"/>
                  </a:lnTo>
                  <a:lnTo>
                    <a:pt x="0" y="12649"/>
                  </a:lnTo>
                  <a:lnTo>
                    <a:pt x="0" y="24079"/>
                  </a:lnTo>
                  <a:lnTo>
                    <a:pt x="22313" y="24079"/>
                  </a:lnTo>
                  <a:lnTo>
                    <a:pt x="22313" y="136601"/>
                  </a:lnTo>
                  <a:lnTo>
                    <a:pt x="45351" y="136601"/>
                  </a:lnTo>
                  <a:lnTo>
                    <a:pt x="45351" y="23520"/>
                  </a:lnTo>
                  <a:lnTo>
                    <a:pt x="67691" y="23520"/>
                  </a:lnTo>
                  <a:lnTo>
                    <a:pt x="67691" y="12763"/>
                  </a:lnTo>
                  <a:lnTo>
                    <a:pt x="45351" y="12763"/>
                  </a:lnTo>
                  <a:lnTo>
                    <a:pt x="22313" y="12763"/>
                  </a:lnTo>
                  <a:lnTo>
                    <a:pt x="67691" y="12649"/>
                  </a:lnTo>
                  <a:lnTo>
                    <a:pt x="67691" y="1219"/>
                  </a:lnTo>
                  <a:close/>
                </a:path>
                <a:path w="267334" h="138429">
                  <a:moveTo>
                    <a:pt x="99872" y="1397"/>
                  </a:moveTo>
                  <a:lnTo>
                    <a:pt x="76809" y="1397"/>
                  </a:lnTo>
                  <a:lnTo>
                    <a:pt x="76809" y="136601"/>
                  </a:lnTo>
                  <a:lnTo>
                    <a:pt x="99872" y="136601"/>
                  </a:lnTo>
                  <a:lnTo>
                    <a:pt x="99872" y="1397"/>
                  </a:lnTo>
                  <a:close/>
                </a:path>
                <a:path w="267334" h="138429">
                  <a:moveTo>
                    <a:pt x="183730" y="25107"/>
                  </a:moveTo>
                  <a:lnTo>
                    <a:pt x="183337" y="23456"/>
                  </a:lnTo>
                  <a:lnTo>
                    <a:pt x="183222" y="22974"/>
                  </a:lnTo>
                  <a:lnTo>
                    <a:pt x="182372" y="19392"/>
                  </a:lnTo>
                  <a:lnTo>
                    <a:pt x="160401" y="800"/>
                  </a:lnTo>
                  <a:lnTo>
                    <a:pt x="160401" y="32181"/>
                  </a:lnTo>
                  <a:lnTo>
                    <a:pt x="160401" y="105689"/>
                  </a:lnTo>
                  <a:lnTo>
                    <a:pt x="159956" y="107823"/>
                  </a:lnTo>
                  <a:lnTo>
                    <a:pt x="158242" y="111277"/>
                  </a:lnTo>
                  <a:lnTo>
                    <a:pt x="156946" y="112610"/>
                  </a:lnTo>
                  <a:lnTo>
                    <a:pt x="155232" y="113525"/>
                  </a:lnTo>
                  <a:lnTo>
                    <a:pt x="153555" y="114477"/>
                  </a:lnTo>
                  <a:lnTo>
                    <a:pt x="151511" y="114922"/>
                  </a:lnTo>
                  <a:lnTo>
                    <a:pt x="146786" y="114922"/>
                  </a:lnTo>
                  <a:lnTo>
                    <a:pt x="144792" y="114477"/>
                  </a:lnTo>
                  <a:lnTo>
                    <a:pt x="143103" y="113525"/>
                  </a:lnTo>
                  <a:lnTo>
                    <a:pt x="141427" y="112610"/>
                  </a:lnTo>
                  <a:lnTo>
                    <a:pt x="140157" y="111277"/>
                  </a:lnTo>
                  <a:lnTo>
                    <a:pt x="138442" y="107823"/>
                  </a:lnTo>
                  <a:lnTo>
                    <a:pt x="137998" y="105689"/>
                  </a:lnTo>
                  <a:lnTo>
                    <a:pt x="137998" y="32181"/>
                  </a:lnTo>
                  <a:lnTo>
                    <a:pt x="146786" y="22974"/>
                  </a:lnTo>
                  <a:lnTo>
                    <a:pt x="151511" y="22974"/>
                  </a:lnTo>
                  <a:lnTo>
                    <a:pt x="160401" y="32181"/>
                  </a:lnTo>
                  <a:lnTo>
                    <a:pt x="160401" y="800"/>
                  </a:lnTo>
                  <a:lnTo>
                    <a:pt x="156400" y="0"/>
                  </a:lnTo>
                  <a:lnTo>
                    <a:pt x="141897" y="0"/>
                  </a:lnTo>
                  <a:lnTo>
                    <a:pt x="114579" y="25107"/>
                  </a:lnTo>
                  <a:lnTo>
                    <a:pt x="114579" y="112890"/>
                  </a:lnTo>
                  <a:lnTo>
                    <a:pt x="141897" y="137998"/>
                  </a:lnTo>
                  <a:lnTo>
                    <a:pt x="156400" y="137998"/>
                  </a:lnTo>
                  <a:lnTo>
                    <a:pt x="183730" y="112890"/>
                  </a:lnTo>
                  <a:lnTo>
                    <a:pt x="183730" y="25107"/>
                  </a:lnTo>
                  <a:close/>
                </a:path>
                <a:path w="267334" h="138429">
                  <a:moveTo>
                    <a:pt x="266890" y="1397"/>
                  </a:moveTo>
                  <a:lnTo>
                    <a:pt x="245884" y="1397"/>
                  </a:lnTo>
                  <a:lnTo>
                    <a:pt x="245884" y="84493"/>
                  </a:lnTo>
                  <a:lnTo>
                    <a:pt x="232943" y="47802"/>
                  </a:lnTo>
                  <a:lnTo>
                    <a:pt x="216585" y="1397"/>
                  </a:lnTo>
                  <a:lnTo>
                    <a:pt x="198462" y="1397"/>
                  </a:lnTo>
                  <a:lnTo>
                    <a:pt x="198462" y="136512"/>
                  </a:lnTo>
                  <a:lnTo>
                    <a:pt x="219570" y="136512"/>
                  </a:lnTo>
                  <a:lnTo>
                    <a:pt x="219570" y="58039"/>
                  </a:lnTo>
                  <a:lnTo>
                    <a:pt x="248577" y="136512"/>
                  </a:lnTo>
                  <a:lnTo>
                    <a:pt x="266890" y="136512"/>
                  </a:lnTo>
                  <a:lnTo>
                    <a:pt x="266890" y="95211"/>
                  </a:lnTo>
                  <a:lnTo>
                    <a:pt x="266890" y="1397"/>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grpSp>
      <p:sp>
        <p:nvSpPr>
          <p:cNvPr id="11" name="object 11"/>
          <p:cNvSpPr/>
          <p:nvPr/>
        </p:nvSpPr>
        <p:spPr>
          <a:xfrm>
            <a:off x="3943509" y="524340"/>
            <a:ext cx="7021532" cy="0"/>
          </a:xfrm>
          <a:custGeom>
            <a:avLst/>
            <a:gdLst/>
            <a:ahLst/>
            <a:cxnLst/>
            <a:rect l="l" t="t" r="r" b="b"/>
            <a:pathLst>
              <a:path w="7743190">
                <a:moveTo>
                  <a:pt x="0" y="0"/>
                </a:moveTo>
                <a:lnTo>
                  <a:pt x="7742980" y="0"/>
                </a:lnTo>
              </a:path>
            </a:pathLst>
          </a:custGeom>
          <a:ln w="12701">
            <a:solidFill>
              <a:srgbClr val="000066"/>
            </a:solidFill>
          </a:ln>
        </p:spPr>
        <p:txBody>
          <a:bodyPr wrap="square" lIns="0" tIns="0" rIns="0" bIns="0" rtlCol="0"/>
          <a:lstStyle/>
          <a:p>
            <a:pPr defTabSz="829178"/>
            <a:endParaRPr sz="1632" kern="0">
              <a:solidFill>
                <a:sysClr val="windowText" lastClr="000000"/>
              </a:solidFill>
            </a:endParaRPr>
          </a:p>
        </p:txBody>
      </p:sp>
      <p:grpSp>
        <p:nvGrpSpPr>
          <p:cNvPr id="12" name="object 12"/>
          <p:cNvGrpSpPr/>
          <p:nvPr/>
        </p:nvGrpSpPr>
        <p:grpSpPr>
          <a:xfrm>
            <a:off x="1533634" y="4143060"/>
            <a:ext cx="4018638" cy="2562393"/>
            <a:chOff x="315424" y="4568875"/>
            <a:chExt cx="4431665" cy="2825750"/>
          </a:xfrm>
        </p:grpSpPr>
        <p:pic>
          <p:nvPicPr>
            <p:cNvPr id="13" name="object 13"/>
            <p:cNvPicPr/>
            <p:nvPr/>
          </p:nvPicPr>
          <p:blipFill>
            <a:blip r:embed="rId4" cstate="print"/>
            <a:stretch>
              <a:fillRect/>
            </a:stretch>
          </p:blipFill>
          <p:spPr>
            <a:xfrm>
              <a:off x="315424" y="4568875"/>
              <a:ext cx="4431539" cy="2825570"/>
            </a:xfrm>
            <a:prstGeom prst="rect">
              <a:avLst/>
            </a:prstGeom>
          </p:spPr>
        </p:pic>
        <p:sp>
          <p:nvSpPr>
            <p:cNvPr id="14" name="object 14"/>
            <p:cNvSpPr/>
            <p:nvPr/>
          </p:nvSpPr>
          <p:spPr>
            <a:xfrm>
              <a:off x="1585436" y="5031122"/>
              <a:ext cx="1891664" cy="1891664"/>
            </a:xfrm>
            <a:custGeom>
              <a:avLst/>
              <a:gdLst/>
              <a:ahLst/>
              <a:cxnLst/>
              <a:rect l="l" t="t" r="r" b="b"/>
              <a:pathLst>
                <a:path w="1891664" h="1891665">
                  <a:moveTo>
                    <a:pt x="945760" y="0"/>
                  </a:moveTo>
                  <a:lnTo>
                    <a:pt x="897091" y="1230"/>
                  </a:lnTo>
                  <a:lnTo>
                    <a:pt x="849061" y="4882"/>
                  </a:lnTo>
                  <a:lnTo>
                    <a:pt x="801729" y="10897"/>
                  </a:lnTo>
                  <a:lnTo>
                    <a:pt x="755155" y="19214"/>
                  </a:lnTo>
                  <a:lnTo>
                    <a:pt x="709398" y="29775"/>
                  </a:lnTo>
                  <a:lnTo>
                    <a:pt x="664518" y="42519"/>
                  </a:lnTo>
                  <a:lnTo>
                    <a:pt x="620574" y="57388"/>
                  </a:lnTo>
                  <a:lnTo>
                    <a:pt x="577626" y="74322"/>
                  </a:lnTo>
                  <a:lnTo>
                    <a:pt x="535732" y="93262"/>
                  </a:lnTo>
                  <a:lnTo>
                    <a:pt x="494953" y="114148"/>
                  </a:lnTo>
                  <a:lnTo>
                    <a:pt x="455347" y="136920"/>
                  </a:lnTo>
                  <a:lnTo>
                    <a:pt x="416975" y="161521"/>
                  </a:lnTo>
                  <a:lnTo>
                    <a:pt x="379895" y="187889"/>
                  </a:lnTo>
                  <a:lnTo>
                    <a:pt x="344167" y="215965"/>
                  </a:lnTo>
                  <a:lnTo>
                    <a:pt x="309851" y="245691"/>
                  </a:lnTo>
                  <a:lnTo>
                    <a:pt x="277005" y="277006"/>
                  </a:lnTo>
                  <a:lnTo>
                    <a:pt x="245690" y="309852"/>
                  </a:lnTo>
                  <a:lnTo>
                    <a:pt x="215964" y="344168"/>
                  </a:lnTo>
                  <a:lnTo>
                    <a:pt x="187888" y="379896"/>
                  </a:lnTo>
                  <a:lnTo>
                    <a:pt x="161520" y="416976"/>
                  </a:lnTo>
                  <a:lnTo>
                    <a:pt x="136920" y="455349"/>
                  </a:lnTo>
                  <a:lnTo>
                    <a:pt x="114147" y="494954"/>
                  </a:lnTo>
                  <a:lnTo>
                    <a:pt x="93261" y="535733"/>
                  </a:lnTo>
                  <a:lnTo>
                    <a:pt x="74322" y="577627"/>
                  </a:lnTo>
                  <a:lnTo>
                    <a:pt x="57388" y="620575"/>
                  </a:lnTo>
                  <a:lnTo>
                    <a:pt x="42519" y="664519"/>
                  </a:lnTo>
                  <a:lnTo>
                    <a:pt x="29774" y="709399"/>
                  </a:lnTo>
                  <a:lnTo>
                    <a:pt x="19214" y="755155"/>
                  </a:lnTo>
                  <a:lnTo>
                    <a:pt x="10897" y="801729"/>
                  </a:lnTo>
                  <a:lnTo>
                    <a:pt x="4882" y="849060"/>
                  </a:lnTo>
                  <a:lnTo>
                    <a:pt x="1230" y="897090"/>
                  </a:lnTo>
                  <a:lnTo>
                    <a:pt x="0" y="945758"/>
                  </a:lnTo>
                  <a:lnTo>
                    <a:pt x="1230" y="994427"/>
                  </a:lnTo>
                  <a:lnTo>
                    <a:pt x="4882" y="1042457"/>
                  </a:lnTo>
                  <a:lnTo>
                    <a:pt x="10897" y="1089789"/>
                  </a:lnTo>
                  <a:lnTo>
                    <a:pt x="19214" y="1136363"/>
                  </a:lnTo>
                  <a:lnTo>
                    <a:pt x="29774" y="1182120"/>
                  </a:lnTo>
                  <a:lnTo>
                    <a:pt x="42519" y="1227000"/>
                  </a:lnTo>
                  <a:lnTo>
                    <a:pt x="57388" y="1270944"/>
                  </a:lnTo>
                  <a:lnTo>
                    <a:pt x="74322" y="1313893"/>
                  </a:lnTo>
                  <a:lnTo>
                    <a:pt x="93261" y="1355787"/>
                  </a:lnTo>
                  <a:lnTo>
                    <a:pt x="114147" y="1396566"/>
                  </a:lnTo>
                  <a:lnTo>
                    <a:pt x="136920" y="1436172"/>
                  </a:lnTo>
                  <a:lnTo>
                    <a:pt x="161520" y="1474544"/>
                  </a:lnTo>
                  <a:lnTo>
                    <a:pt x="187888" y="1511624"/>
                  </a:lnTo>
                  <a:lnTo>
                    <a:pt x="215964" y="1547352"/>
                  </a:lnTo>
                  <a:lnTo>
                    <a:pt x="245690" y="1581669"/>
                  </a:lnTo>
                  <a:lnTo>
                    <a:pt x="277005" y="1614515"/>
                  </a:lnTo>
                  <a:lnTo>
                    <a:pt x="309851" y="1645830"/>
                  </a:lnTo>
                  <a:lnTo>
                    <a:pt x="344167" y="1675556"/>
                  </a:lnTo>
                  <a:lnTo>
                    <a:pt x="379895" y="1703633"/>
                  </a:lnTo>
                  <a:lnTo>
                    <a:pt x="416975" y="1730001"/>
                  </a:lnTo>
                  <a:lnTo>
                    <a:pt x="455347" y="1754601"/>
                  </a:lnTo>
                  <a:lnTo>
                    <a:pt x="494953" y="1777374"/>
                  </a:lnTo>
                  <a:lnTo>
                    <a:pt x="535732" y="1798260"/>
                  </a:lnTo>
                  <a:lnTo>
                    <a:pt x="577626" y="1817200"/>
                  </a:lnTo>
                  <a:lnTo>
                    <a:pt x="620574" y="1834134"/>
                  </a:lnTo>
                  <a:lnTo>
                    <a:pt x="664518" y="1849003"/>
                  </a:lnTo>
                  <a:lnTo>
                    <a:pt x="709398" y="1861747"/>
                  </a:lnTo>
                  <a:lnTo>
                    <a:pt x="755155" y="1872308"/>
                  </a:lnTo>
                  <a:lnTo>
                    <a:pt x="801729" y="1880625"/>
                  </a:lnTo>
                  <a:lnTo>
                    <a:pt x="849061" y="1886639"/>
                  </a:lnTo>
                  <a:lnTo>
                    <a:pt x="897091" y="1890292"/>
                  </a:lnTo>
                  <a:lnTo>
                    <a:pt x="945760" y="1891522"/>
                  </a:lnTo>
                  <a:lnTo>
                    <a:pt x="994428" y="1890292"/>
                  </a:lnTo>
                  <a:lnTo>
                    <a:pt x="1042458" y="1886639"/>
                  </a:lnTo>
                  <a:lnTo>
                    <a:pt x="1089789" y="1880625"/>
                  </a:lnTo>
                  <a:lnTo>
                    <a:pt x="1136363" y="1872308"/>
                  </a:lnTo>
                  <a:lnTo>
                    <a:pt x="1182119" y="1861747"/>
                  </a:lnTo>
                  <a:lnTo>
                    <a:pt x="1226999" y="1849003"/>
                  </a:lnTo>
                  <a:lnTo>
                    <a:pt x="1270943" y="1834134"/>
                  </a:lnTo>
                  <a:lnTo>
                    <a:pt x="1313891" y="1817200"/>
                  </a:lnTo>
                  <a:lnTo>
                    <a:pt x="1355785" y="1798260"/>
                  </a:lnTo>
                  <a:lnTo>
                    <a:pt x="1396564" y="1777374"/>
                  </a:lnTo>
                  <a:lnTo>
                    <a:pt x="1436169" y="1754601"/>
                  </a:lnTo>
                  <a:lnTo>
                    <a:pt x="1474542" y="1730001"/>
                  </a:lnTo>
                  <a:lnTo>
                    <a:pt x="1511622" y="1703633"/>
                  </a:lnTo>
                  <a:lnTo>
                    <a:pt x="1547350" y="1675556"/>
                  </a:lnTo>
                  <a:lnTo>
                    <a:pt x="1581666" y="1645830"/>
                  </a:lnTo>
                  <a:lnTo>
                    <a:pt x="1614512" y="1614515"/>
                  </a:lnTo>
                  <a:lnTo>
                    <a:pt x="1645827" y="1581669"/>
                  </a:lnTo>
                  <a:lnTo>
                    <a:pt x="1675553" y="1547352"/>
                  </a:lnTo>
                  <a:lnTo>
                    <a:pt x="1703629" y="1511624"/>
                  </a:lnTo>
                  <a:lnTo>
                    <a:pt x="1729997" y="1474544"/>
                  </a:lnTo>
                  <a:lnTo>
                    <a:pt x="1754597" y="1436172"/>
                  </a:lnTo>
                  <a:lnTo>
                    <a:pt x="1777370" y="1396566"/>
                  </a:lnTo>
                  <a:lnTo>
                    <a:pt x="1798256" y="1355787"/>
                  </a:lnTo>
                  <a:lnTo>
                    <a:pt x="1817196" y="1313893"/>
                  </a:lnTo>
                  <a:lnTo>
                    <a:pt x="1834130" y="1270944"/>
                  </a:lnTo>
                  <a:lnTo>
                    <a:pt x="1848999" y="1227000"/>
                  </a:lnTo>
                  <a:lnTo>
                    <a:pt x="1861743" y="1182120"/>
                  </a:lnTo>
                  <a:lnTo>
                    <a:pt x="1872304" y="1136363"/>
                  </a:lnTo>
                  <a:lnTo>
                    <a:pt x="1880621" y="1089789"/>
                  </a:lnTo>
                  <a:lnTo>
                    <a:pt x="1886636" y="1042457"/>
                  </a:lnTo>
                  <a:lnTo>
                    <a:pt x="1890288" y="994427"/>
                  </a:lnTo>
                  <a:lnTo>
                    <a:pt x="1891518" y="945758"/>
                  </a:lnTo>
                  <a:lnTo>
                    <a:pt x="1890288" y="897090"/>
                  </a:lnTo>
                  <a:lnTo>
                    <a:pt x="1886636" y="849060"/>
                  </a:lnTo>
                  <a:lnTo>
                    <a:pt x="1880621" y="801729"/>
                  </a:lnTo>
                  <a:lnTo>
                    <a:pt x="1872304" y="755155"/>
                  </a:lnTo>
                  <a:lnTo>
                    <a:pt x="1861743" y="709399"/>
                  </a:lnTo>
                  <a:lnTo>
                    <a:pt x="1848999" y="664519"/>
                  </a:lnTo>
                  <a:lnTo>
                    <a:pt x="1834130" y="620575"/>
                  </a:lnTo>
                  <a:lnTo>
                    <a:pt x="1817196" y="577627"/>
                  </a:lnTo>
                  <a:lnTo>
                    <a:pt x="1798256" y="535733"/>
                  </a:lnTo>
                  <a:lnTo>
                    <a:pt x="1777370" y="494954"/>
                  </a:lnTo>
                  <a:lnTo>
                    <a:pt x="1754597" y="455349"/>
                  </a:lnTo>
                  <a:lnTo>
                    <a:pt x="1729997" y="416976"/>
                  </a:lnTo>
                  <a:lnTo>
                    <a:pt x="1703629" y="379896"/>
                  </a:lnTo>
                  <a:lnTo>
                    <a:pt x="1675553" y="344168"/>
                  </a:lnTo>
                  <a:lnTo>
                    <a:pt x="1645827" y="309852"/>
                  </a:lnTo>
                  <a:lnTo>
                    <a:pt x="1614512" y="277006"/>
                  </a:lnTo>
                  <a:lnTo>
                    <a:pt x="1581666" y="245691"/>
                  </a:lnTo>
                  <a:lnTo>
                    <a:pt x="1547350" y="215965"/>
                  </a:lnTo>
                  <a:lnTo>
                    <a:pt x="1511622" y="187889"/>
                  </a:lnTo>
                  <a:lnTo>
                    <a:pt x="1474542" y="161521"/>
                  </a:lnTo>
                  <a:lnTo>
                    <a:pt x="1436169" y="136920"/>
                  </a:lnTo>
                  <a:lnTo>
                    <a:pt x="1396564" y="114148"/>
                  </a:lnTo>
                  <a:lnTo>
                    <a:pt x="1355785" y="93262"/>
                  </a:lnTo>
                  <a:lnTo>
                    <a:pt x="1313891" y="74322"/>
                  </a:lnTo>
                  <a:lnTo>
                    <a:pt x="1270943" y="57388"/>
                  </a:lnTo>
                  <a:lnTo>
                    <a:pt x="1226999" y="42519"/>
                  </a:lnTo>
                  <a:lnTo>
                    <a:pt x="1182119" y="29775"/>
                  </a:lnTo>
                  <a:lnTo>
                    <a:pt x="1136363" y="19214"/>
                  </a:lnTo>
                  <a:lnTo>
                    <a:pt x="1089789" y="10897"/>
                  </a:lnTo>
                  <a:lnTo>
                    <a:pt x="1042458" y="4882"/>
                  </a:lnTo>
                  <a:lnTo>
                    <a:pt x="994428" y="1230"/>
                  </a:lnTo>
                  <a:lnTo>
                    <a:pt x="945760"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grpSp>
      <p:grpSp>
        <p:nvGrpSpPr>
          <p:cNvPr id="15" name="object 15"/>
          <p:cNvGrpSpPr/>
          <p:nvPr/>
        </p:nvGrpSpPr>
        <p:grpSpPr>
          <a:xfrm>
            <a:off x="6010736" y="4446008"/>
            <a:ext cx="4933614" cy="793478"/>
            <a:chOff x="5252673" y="4902959"/>
            <a:chExt cx="5440680" cy="875030"/>
          </a:xfrm>
        </p:grpSpPr>
        <p:sp>
          <p:nvSpPr>
            <p:cNvPr id="16" name="object 16"/>
            <p:cNvSpPr/>
            <p:nvPr/>
          </p:nvSpPr>
          <p:spPr>
            <a:xfrm>
              <a:off x="5256273" y="4902959"/>
              <a:ext cx="5433060" cy="418465"/>
            </a:xfrm>
            <a:custGeom>
              <a:avLst/>
              <a:gdLst/>
              <a:ahLst/>
              <a:cxnLst/>
              <a:rect l="l" t="t" r="r" b="b"/>
              <a:pathLst>
                <a:path w="5433059" h="418464">
                  <a:moveTo>
                    <a:pt x="5433062" y="0"/>
                  </a:moveTo>
                  <a:lnTo>
                    <a:pt x="0" y="0"/>
                  </a:lnTo>
                  <a:lnTo>
                    <a:pt x="0" y="418179"/>
                  </a:lnTo>
                  <a:lnTo>
                    <a:pt x="5433062" y="418179"/>
                  </a:lnTo>
                  <a:lnTo>
                    <a:pt x="5433062" y="0"/>
                  </a:lnTo>
                  <a:close/>
                </a:path>
              </a:pathLst>
            </a:custGeom>
            <a:solidFill>
              <a:srgbClr val="E6E6E6">
                <a:alpha val="50000"/>
              </a:srgbClr>
            </a:solidFill>
          </p:spPr>
          <p:txBody>
            <a:bodyPr wrap="square" lIns="0" tIns="0" rIns="0" bIns="0" rtlCol="0"/>
            <a:lstStyle/>
            <a:p>
              <a:pPr defTabSz="829178"/>
              <a:endParaRPr sz="1632" kern="0">
                <a:solidFill>
                  <a:sysClr val="windowText" lastClr="000000"/>
                </a:solidFill>
              </a:endParaRPr>
            </a:p>
          </p:txBody>
        </p:sp>
        <p:sp>
          <p:nvSpPr>
            <p:cNvPr id="17" name="object 17"/>
            <p:cNvSpPr/>
            <p:nvPr/>
          </p:nvSpPr>
          <p:spPr>
            <a:xfrm>
              <a:off x="5256273" y="5355989"/>
              <a:ext cx="5433060" cy="418465"/>
            </a:xfrm>
            <a:custGeom>
              <a:avLst/>
              <a:gdLst/>
              <a:ahLst/>
              <a:cxnLst/>
              <a:rect l="l" t="t" r="r" b="b"/>
              <a:pathLst>
                <a:path w="5433059" h="418464">
                  <a:moveTo>
                    <a:pt x="5433062" y="0"/>
                  </a:moveTo>
                  <a:lnTo>
                    <a:pt x="0" y="0"/>
                  </a:lnTo>
                  <a:lnTo>
                    <a:pt x="0" y="418179"/>
                  </a:lnTo>
                  <a:lnTo>
                    <a:pt x="5433062" y="418179"/>
                  </a:lnTo>
                  <a:lnTo>
                    <a:pt x="5433062" y="0"/>
                  </a:lnTo>
                  <a:close/>
                </a:path>
              </a:pathLst>
            </a:custGeom>
            <a:solidFill>
              <a:srgbClr val="000066">
                <a:alpha val="9999"/>
              </a:srgbClr>
            </a:solidFill>
          </p:spPr>
          <p:txBody>
            <a:bodyPr wrap="square" lIns="0" tIns="0" rIns="0" bIns="0" rtlCol="0"/>
            <a:lstStyle/>
            <a:p>
              <a:pPr defTabSz="829178"/>
              <a:endParaRPr sz="1632" kern="0">
                <a:solidFill>
                  <a:sysClr val="windowText" lastClr="000000"/>
                </a:solidFill>
              </a:endParaRPr>
            </a:p>
          </p:txBody>
        </p:sp>
        <p:sp>
          <p:nvSpPr>
            <p:cNvPr id="18" name="object 18"/>
            <p:cNvSpPr/>
            <p:nvPr/>
          </p:nvSpPr>
          <p:spPr>
            <a:xfrm>
              <a:off x="5256273" y="5355989"/>
              <a:ext cx="5433060" cy="418465"/>
            </a:xfrm>
            <a:custGeom>
              <a:avLst/>
              <a:gdLst/>
              <a:ahLst/>
              <a:cxnLst/>
              <a:rect l="l" t="t" r="r" b="b"/>
              <a:pathLst>
                <a:path w="5433059" h="418464">
                  <a:moveTo>
                    <a:pt x="0" y="0"/>
                  </a:moveTo>
                  <a:lnTo>
                    <a:pt x="5433062" y="0"/>
                  </a:lnTo>
                  <a:lnTo>
                    <a:pt x="5433062" y="418179"/>
                  </a:lnTo>
                  <a:lnTo>
                    <a:pt x="0" y="418179"/>
                  </a:lnTo>
                  <a:lnTo>
                    <a:pt x="0" y="0"/>
                  </a:lnTo>
                  <a:close/>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sp>
        <p:nvSpPr>
          <p:cNvPr id="19" name="object 19"/>
          <p:cNvSpPr/>
          <p:nvPr/>
        </p:nvSpPr>
        <p:spPr>
          <a:xfrm>
            <a:off x="6014001" y="1981162"/>
            <a:ext cx="4926704" cy="379464"/>
          </a:xfrm>
          <a:custGeom>
            <a:avLst/>
            <a:gdLst/>
            <a:ahLst/>
            <a:cxnLst/>
            <a:rect l="l" t="t" r="r" b="b"/>
            <a:pathLst>
              <a:path w="5433059" h="418464">
                <a:moveTo>
                  <a:pt x="5433062" y="0"/>
                </a:moveTo>
                <a:lnTo>
                  <a:pt x="0" y="0"/>
                </a:lnTo>
                <a:lnTo>
                  <a:pt x="0" y="418179"/>
                </a:lnTo>
                <a:lnTo>
                  <a:pt x="5433062" y="418179"/>
                </a:lnTo>
                <a:lnTo>
                  <a:pt x="5433062" y="0"/>
                </a:lnTo>
                <a:close/>
              </a:path>
            </a:pathLst>
          </a:custGeom>
          <a:solidFill>
            <a:srgbClr val="E6E6E6">
              <a:alpha val="50000"/>
            </a:srgbClr>
          </a:solidFill>
        </p:spPr>
        <p:txBody>
          <a:bodyPr wrap="square" lIns="0" tIns="0" rIns="0" bIns="0" rtlCol="0"/>
          <a:lstStyle/>
          <a:p>
            <a:pPr defTabSz="829178"/>
            <a:endParaRPr sz="1632" kern="0">
              <a:solidFill>
                <a:sysClr val="windowText" lastClr="000000"/>
              </a:solidFill>
            </a:endParaRPr>
          </a:p>
        </p:txBody>
      </p:sp>
      <p:sp>
        <p:nvSpPr>
          <p:cNvPr id="20" name="object 20"/>
          <p:cNvSpPr/>
          <p:nvPr/>
        </p:nvSpPr>
        <p:spPr>
          <a:xfrm>
            <a:off x="6014001" y="2802778"/>
            <a:ext cx="4926704" cy="379464"/>
          </a:xfrm>
          <a:custGeom>
            <a:avLst/>
            <a:gdLst/>
            <a:ahLst/>
            <a:cxnLst/>
            <a:rect l="l" t="t" r="r" b="b"/>
            <a:pathLst>
              <a:path w="5433059" h="418464">
                <a:moveTo>
                  <a:pt x="5433062" y="0"/>
                </a:moveTo>
                <a:lnTo>
                  <a:pt x="0" y="0"/>
                </a:lnTo>
                <a:lnTo>
                  <a:pt x="0" y="418180"/>
                </a:lnTo>
                <a:lnTo>
                  <a:pt x="5433062" y="418180"/>
                </a:lnTo>
                <a:lnTo>
                  <a:pt x="5433062" y="0"/>
                </a:lnTo>
                <a:close/>
              </a:path>
            </a:pathLst>
          </a:custGeom>
          <a:solidFill>
            <a:srgbClr val="E6E6E6">
              <a:alpha val="50000"/>
            </a:srgbClr>
          </a:solidFill>
        </p:spPr>
        <p:txBody>
          <a:bodyPr wrap="square" lIns="0" tIns="0" rIns="0" bIns="0" rtlCol="0"/>
          <a:lstStyle/>
          <a:p>
            <a:pPr defTabSz="829178"/>
            <a:endParaRPr sz="1632" kern="0">
              <a:solidFill>
                <a:sysClr val="windowText" lastClr="000000"/>
              </a:solidFill>
            </a:endParaRPr>
          </a:p>
        </p:txBody>
      </p:sp>
      <p:sp>
        <p:nvSpPr>
          <p:cNvPr id="21" name="object 21"/>
          <p:cNvSpPr/>
          <p:nvPr/>
        </p:nvSpPr>
        <p:spPr>
          <a:xfrm>
            <a:off x="6014001" y="3624393"/>
            <a:ext cx="4926704" cy="379464"/>
          </a:xfrm>
          <a:custGeom>
            <a:avLst/>
            <a:gdLst/>
            <a:ahLst/>
            <a:cxnLst/>
            <a:rect l="l" t="t" r="r" b="b"/>
            <a:pathLst>
              <a:path w="5433059" h="418464">
                <a:moveTo>
                  <a:pt x="5433062" y="0"/>
                </a:moveTo>
                <a:lnTo>
                  <a:pt x="0" y="0"/>
                </a:lnTo>
                <a:lnTo>
                  <a:pt x="0" y="418180"/>
                </a:lnTo>
                <a:lnTo>
                  <a:pt x="5433062" y="418180"/>
                </a:lnTo>
                <a:lnTo>
                  <a:pt x="5433062" y="0"/>
                </a:lnTo>
                <a:close/>
              </a:path>
            </a:pathLst>
          </a:custGeom>
          <a:solidFill>
            <a:srgbClr val="E6E6E6">
              <a:alpha val="50000"/>
            </a:srgbClr>
          </a:solidFill>
        </p:spPr>
        <p:txBody>
          <a:bodyPr wrap="square" lIns="0" tIns="0" rIns="0" bIns="0" rtlCol="0"/>
          <a:lstStyle/>
          <a:p>
            <a:pPr defTabSz="829178"/>
            <a:endParaRPr sz="1632" kern="0">
              <a:solidFill>
                <a:sysClr val="windowText" lastClr="000000"/>
              </a:solidFill>
            </a:endParaRPr>
          </a:p>
        </p:txBody>
      </p:sp>
      <p:grpSp>
        <p:nvGrpSpPr>
          <p:cNvPr id="22" name="object 22"/>
          <p:cNvGrpSpPr/>
          <p:nvPr/>
        </p:nvGrpSpPr>
        <p:grpSpPr>
          <a:xfrm>
            <a:off x="6010736" y="1567089"/>
            <a:ext cx="4933614" cy="385798"/>
            <a:chOff x="5252673" y="1728151"/>
            <a:chExt cx="5440680" cy="425450"/>
          </a:xfrm>
        </p:grpSpPr>
        <p:sp>
          <p:nvSpPr>
            <p:cNvPr id="23" name="object 23"/>
            <p:cNvSpPr/>
            <p:nvPr/>
          </p:nvSpPr>
          <p:spPr>
            <a:xfrm>
              <a:off x="5256273" y="1731751"/>
              <a:ext cx="5433060" cy="418465"/>
            </a:xfrm>
            <a:custGeom>
              <a:avLst/>
              <a:gdLst/>
              <a:ahLst/>
              <a:cxnLst/>
              <a:rect l="l" t="t" r="r" b="b"/>
              <a:pathLst>
                <a:path w="5433059" h="418464">
                  <a:moveTo>
                    <a:pt x="5433062" y="0"/>
                  </a:moveTo>
                  <a:lnTo>
                    <a:pt x="0" y="0"/>
                  </a:lnTo>
                  <a:lnTo>
                    <a:pt x="0" y="418179"/>
                  </a:lnTo>
                  <a:lnTo>
                    <a:pt x="5433062" y="418179"/>
                  </a:lnTo>
                  <a:lnTo>
                    <a:pt x="5433062" y="0"/>
                  </a:lnTo>
                  <a:close/>
                </a:path>
              </a:pathLst>
            </a:custGeom>
            <a:solidFill>
              <a:srgbClr val="000066">
                <a:alpha val="9999"/>
              </a:srgbClr>
            </a:solidFill>
          </p:spPr>
          <p:txBody>
            <a:bodyPr wrap="square" lIns="0" tIns="0" rIns="0" bIns="0" rtlCol="0"/>
            <a:lstStyle/>
            <a:p>
              <a:pPr defTabSz="829178"/>
              <a:endParaRPr sz="1632" kern="0">
                <a:solidFill>
                  <a:sysClr val="windowText" lastClr="000000"/>
                </a:solidFill>
              </a:endParaRPr>
            </a:p>
          </p:txBody>
        </p:sp>
        <p:sp>
          <p:nvSpPr>
            <p:cNvPr id="24" name="object 24"/>
            <p:cNvSpPr/>
            <p:nvPr/>
          </p:nvSpPr>
          <p:spPr>
            <a:xfrm>
              <a:off x="5256273" y="1731751"/>
              <a:ext cx="5433060" cy="418465"/>
            </a:xfrm>
            <a:custGeom>
              <a:avLst/>
              <a:gdLst/>
              <a:ahLst/>
              <a:cxnLst/>
              <a:rect l="l" t="t" r="r" b="b"/>
              <a:pathLst>
                <a:path w="5433059" h="418464">
                  <a:moveTo>
                    <a:pt x="0" y="0"/>
                  </a:moveTo>
                  <a:lnTo>
                    <a:pt x="5433062" y="0"/>
                  </a:lnTo>
                  <a:lnTo>
                    <a:pt x="5433062" y="418179"/>
                  </a:lnTo>
                  <a:lnTo>
                    <a:pt x="0" y="418179"/>
                  </a:lnTo>
                  <a:lnTo>
                    <a:pt x="0" y="0"/>
                  </a:lnTo>
                  <a:close/>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grpSp>
        <p:nvGrpSpPr>
          <p:cNvPr id="25" name="object 25"/>
          <p:cNvGrpSpPr/>
          <p:nvPr/>
        </p:nvGrpSpPr>
        <p:grpSpPr>
          <a:xfrm>
            <a:off x="6010736" y="2388705"/>
            <a:ext cx="4933614" cy="385798"/>
            <a:chOff x="5252673" y="2634210"/>
            <a:chExt cx="5440680" cy="425450"/>
          </a:xfrm>
        </p:grpSpPr>
        <p:sp>
          <p:nvSpPr>
            <p:cNvPr id="26" name="object 26"/>
            <p:cNvSpPr/>
            <p:nvPr/>
          </p:nvSpPr>
          <p:spPr>
            <a:xfrm>
              <a:off x="5256273" y="2637809"/>
              <a:ext cx="5433060" cy="418465"/>
            </a:xfrm>
            <a:custGeom>
              <a:avLst/>
              <a:gdLst/>
              <a:ahLst/>
              <a:cxnLst/>
              <a:rect l="l" t="t" r="r" b="b"/>
              <a:pathLst>
                <a:path w="5433059" h="418464">
                  <a:moveTo>
                    <a:pt x="5433062" y="0"/>
                  </a:moveTo>
                  <a:lnTo>
                    <a:pt x="0" y="0"/>
                  </a:lnTo>
                  <a:lnTo>
                    <a:pt x="0" y="418183"/>
                  </a:lnTo>
                  <a:lnTo>
                    <a:pt x="5433062" y="418183"/>
                  </a:lnTo>
                  <a:lnTo>
                    <a:pt x="5433062" y="0"/>
                  </a:lnTo>
                  <a:close/>
                </a:path>
              </a:pathLst>
            </a:custGeom>
            <a:solidFill>
              <a:srgbClr val="000066">
                <a:alpha val="9999"/>
              </a:srgbClr>
            </a:solidFill>
          </p:spPr>
          <p:txBody>
            <a:bodyPr wrap="square" lIns="0" tIns="0" rIns="0" bIns="0" rtlCol="0"/>
            <a:lstStyle/>
            <a:p>
              <a:pPr defTabSz="829178"/>
              <a:endParaRPr sz="1632" kern="0">
                <a:solidFill>
                  <a:sysClr val="windowText" lastClr="000000"/>
                </a:solidFill>
              </a:endParaRPr>
            </a:p>
          </p:txBody>
        </p:sp>
        <p:sp>
          <p:nvSpPr>
            <p:cNvPr id="27" name="object 27"/>
            <p:cNvSpPr/>
            <p:nvPr/>
          </p:nvSpPr>
          <p:spPr>
            <a:xfrm>
              <a:off x="5256273" y="2637809"/>
              <a:ext cx="5433060" cy="418465"/>
            </a:xfrm>
            <a:custGeom>
              <a:avLst/>
              <a:gdLst/>
              <a:ahLst/>
              <a:cxnLst/>
              <a:rect l="l" t="t" r="r" b="b"/>
              <a:pathLst>
                <a:path w="5433059" h="418464">
                  <a:moveTo>
                    <a:pt x="0" y="0"/>
                  </a:moveTo>
                  <a:lnTo>
                    <a:pt x="5433062" y="0"/>
                  </a:lnTo>
                  <a:lnTo>
                    <a:pt x="5433062" y="418183"/>
                  </a:lnTo>
                  <a:lnTo>
                    <a:pt x="0" y="418183"/>
                  </a:lnTo>
                  <a:lnTo>
                    <a:pt x="0" y="0"/>
                  </a:lnTo>
                  <a:close/>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grpSp>
        <p:nvGrpSpPr>
          <p:cNvPr id="28" name="object 28"/>
          <p:cNvGrpSpPr/>
          <p:nvPr/>
        </p:nvGrpSpPr>
        <p:grpSpPr>
          <a:xfrm>
            <a:off x="6010736" y="3210319"/>
            <a:ext cx="4933614" cy="385798"/>
            <a:chOff x="5252673" y="3540268"/>
            <a:chExt cx="5440680" cy="425450"/>
          </a:xfrm>
        </p:grpSpPr>
        <p:sp>
          <p:nvSpPr>
            <p:cNvPr id="29" name="object 29"/>
            <p:cNvSpPr/>
            <p:nvPr/>
          </p:nvSpPr>
          <p:spPr>
            <a:xfrm>
              <a:off x="5256273" y="3543868"/>
              <a:ext cx="5433060" cy="418465"/>
            </a:xfrm>
            <a:custGeom>
              <a:avLst/>
              <a:gdLst/>
              <a:ahLst/>
              <a:cxnLst/>
              <a:rect l="l" t="t" r="r" b="b"/>
              <a:pathLst>
                <a:path w="5433059" h="418464">
                  <a:moveTo>
                    <a:pt x="5433062" y="0"/>
                  </a:moveTo>
                  <a:lnTo>
                    <a:pt x="0" y="0"/>
                  </a:lnTo>
                  <a:lnTo>
                    <a:pt x="0" y="418183"/>
                  </a:lnTo>
                  <a:lnTo>
                    <a:pt x="5433062" y="418183"/>
                  </a:lnTo>
                  <a:lnTo>
                    <a:pt x="5433062" y="0"/>
                  </a:lnTo>
                  <a:close/>
                </a:path>
              </a:pathLst>
            </a:custGeom>
            <a:solidFill>
              <a:srgbClr val="000066">
                <a:alpha val="9999"/>
              </a:srgbClr>
            </a:solidFill>
          </p:spPr>
          <p:txBody>
            <a:bodyPr wrap="square" lIns="0" tIns="0" rIns="0" bIns="0" rtlCol="0"/>
            <a:lstStyle/>
            <a:p>
              <a:pPr defTabSz="829178"/>
              <a:endParaRPr sz="1632" kern="0">
                <a:solidFill>
                  <a:sysClr val="windowText" lastClr="000000"/>
                </a:solidFill>
              </a:endParaRPr>
            </a:p>
          </p:txBody>
        </p:sp>
        <p:sp>
          <p:nvSpPr>
            <p:cNvPr id="30" name="object 30"/>
            <p:cNvSpPr/>
            <p:nvPr/>
          </p:nvSpPr>
          <p:spPr>
            <a:xfrm>
              <a:off x="5256273" y="3543868"/>
              <a:ext cx="5433060" cy="418465"/>
            </a:xfrm>
            <a:custGeom>
              <a:avLst/>
              <a:gdLst/>
              <a:ahLst/>
              <a:cxnLst/>
              <a:rect l="l" t="t" r="r" b="b"/>
              <a:pathLst>
                <a:path w="5433059" h="418464">
                  <a:moveTo>
                    <a:pt x="0" y="0"/>
                  </a:moveTo>
                  <a:lnTo>
                    <a:pt x="5433062" y="0"/>
                  </a:lnTo>
                  <a:lnTo>
                    <a:pt x="5433062" y="418183"/>
                  </a:lnTo>
                  <a:lnTo>
                    <a:pt x="0" y="418183"/>
                  </a:lnTo>
                  <a:lnTo>
                    <a:pt x="0" y="0"/>
                  </a:lnTo>
                  <a:close/>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grpSp>
        <p:nvGrpSpPr>
          <p:cNvPr id="31" name="object 31"/>
          <p:cNvGrpSpPr/>
          <p:nvPr/>
        </p:nvGrpSpPr>
        <p:grpSpPr>
          <a:xfrm>
            <a:off x="6010736" y="4031934"/>
            <a:ext cx="4933614" cy="385798"/>
            <a:chOff x="5252673" y="4446327"/>
            <a:chExt cx="5440680" cy="425450"/>
          </a:xfrm>
        </p:grpSpPr>
        <p:sp>
          <p:nvSpPr>
            <p:cNvPr id="32" name="object 32"/>
            <p:cNvSpPr/>
            <p:nvPr/>
          </p:nvSpPr>
          <p:spPr>
            <a:xfrm>
              <a:off x="5256273" y="4449927"/>
              <a:ext cx="5433060" cy="418465"/>
            </a:xfrm>
            <a:custGeom>
              <a:avLst/>
              <a:gdLst/>
              <a:ahLst/>
              <a:cxnLst/>
              <a:rect l="l" t="t" r="r" b="b"/>
              <a:pathLst>
                <a:path w="5433059" h="418464">
                  <a:moveTo>
                    <a:pt x="5433062" y="0"/>
                  </a:moveTo>
                  <a:lnTo>
                    <a:pt x="0" y="0"/>
                  </a:lnTo>
                  <a:lnTo>
                    <a:pt x="0" y="418183"/>
                  </a:lnTo>
                  <a:lnTo>
                    <a:pt x="5433062" y="418183"/>
                  </a:lnTo>
                  <a:lnTo>
                    <a:pt x="5433062" y="0"/>
                  </a:lnTo>
                  <a:close/>
                </a:path>
              </a:pathLst>
            </a:custGeom>
            <a:solidFill>
              <a:srgbClr val="000066">
                <a:alpha val="9999"/>
              </a:srgbClr>
            </a:solidFill>
          </p:spPr>
          <p:txBody>
            <a:bodyPr wrap="square" lIns="0" tIns="0" rIns="0" bIns="0" rtlCol="0"/>
            <a:lstStyle/>
            <a:p>
              <a:pPr defTabSz="829178"/>
              <a:endParaRPr sz="1632" kern="0">
                <a:solidFill>
                  <a:sysClr val="windowText" lastClr="000000"/>
                </a:solidFill>
              </a:endParaRPr>
            </a:p>
          </p:txBody>
        </p:sp>
        <p:sp>
          <p:nvSpPr>
            <p:cNvPr id="33" name="object 33"/>
            <p:cNvSpPr/>
            <p:nvPr/>
          </p:nvSpPr>
          <p:spPr>
            <a:xfrm>
              <a:off x="5256273" y="4449927"/>
              <a:ext cx="5433060" cy="418465"/>
            </a:xfrm>
            <a:custGeom>
              <a:avLst/>
              <a:gdLst/>
              <a:ahLst/>
              <a:cxnLst/>
              <a:rect l="l" t="t" r="r" b="b"/>
              <a:pathLst>
                <a:path w="5433059" h="418464">
                  <a:moveTo>
                    <a:pt x="0" y="0"/>
                  </a:moveTo>
                  <a:lnTo>
                    <a:pt x="5433062" y="0"/>
                  </a:lnTo>
                  <a:lnTo>
                    <a:pt x="5433062" y="418183"/>
                  </a:lnTo>
                  <a:lnTo>
                    <a:pt x="0" y="418183"/>
                  </a:lnTo>
                  <a:lnTo>
                    <a:pt x="0" y="0"/>
                  </a:lnTo>
                  <a:close/>
                </a:path>
              </a:pathLst>
            </a:custGeom>
            <a:ln w="7199">
              <a:solidFill>
                <a:srgbClr val="000000"/>
              </a:solidFill>
            </a:ln>
          </p:spPr>
          <p:txBody>
            <a:bodyPr wrap="square" lIns="0" tIns="0" rIns="0" bIns="0" rtlCol="0"/>
            <a:lstStyle/>
            <a:p>
              <a:pPr defTabSz="829178"/>
              <a:endParaRPr sz="1632" kern="0">
                <a:solidFill>
                  <a:sysClr val="windowText" lastClr="000000"/>
                </a:solidFill>
              </a:endParaRPr>
            </a:p>
          </p:txBody>
        </p:sp>
      </p:grpSp>
      <p:sp>
        <p:nvSpPr>
          <p:cNvPr id="34" name="object 34"/>
          <p:cNvSpPr/>
          <p:nvPr/>
        </p:nvSpPr>
        <p:spPr>
          <a:xfrm>
            <a:off x="2360013" y="6040204"/>
            <a:ext cx="509599" cy="69098"/>
          </a:xfrm>
          <a:custGeom>
            <a:avLst/>
            <a:gdLst/>
            <a:ahLst/>
            <a:cxnLst/>
            <a:rect l="l" t="t" r="r" b="b"/>
            <a:pathLst>
              <a:path w="561975" h="76200">
                <a:moveTo>
                  <a:pt x="561538" y="75971"/>
                </a:moveTo>
                <a:lnTo>
                  <a:pt x="544010" y="0"/>
                </a:lnTo>
                <a:lnTo>
                  <a:pt x="0" y="2171"/>
                </a:lnTo>
              </a:path>
            </a:pathLst>
          </a:custGeom>
          <a:ln w="3175">
            <a:solidFill>
              <a:srgbClr val="A6A6A6"/>
            </a:solidFill>
          </a:ln>
        </p:spPr>
        <p:txBody>
          <a:bodyPr wrap="square" lIns="0" tIns="0" rIns="0" bIns="0" rtlCol="0"/>
          <a:lstStyle/>
          <a:p>
            <a:pPr defTabSz="829178"/>
            <a:endParaRPr sz="1632" kern="0">
              <a:solidFill>
                <a:sysClr val="windowText" lastClr="000000"/>
              </a:solidFill>
            </a:endParaRPr>
          </a:p>
        </p:txBody>
      </p:sp>
      <p:grpSp>
        <p:nvGrpSpPr>
          <p:cNvPr id="35" name="object 35"/>
          <p:cNvGrpSpPr/>
          <p:nvPr/>
        </p:nvGrpSpPr>
        <p:grpSpPr>
          <a:xfrm>
            <a:off x="1713445" y="1506950"/>
            <a:ext cx="231479" cy="170442"/>
            <a:chOff x="513716" y="1661831"/>
            <a:chExt cx="255270" cy="187960"/>
          </a:xfrm>
        </p:grpSpPr>
        <p:pic>
          <p:nvPicPr>
            <p:cNvPr id="36" name="object 36"/>
            <p:cNvPicPr/>
            <p:nvPr/>
          </p:nvPicPr>
          <p:blipFill>
            <a:blip r:embed="rId5" cstate="print"/>
            <a:stretch>
              <a:fillRect/>
            </a:stretch>
          </p:blipFill>
          <p:spPr>
            <a:xfrm>
              <a:off x="513716" y="1661831"/>
              <a:ext cx="86530" cy="147251"/>
            </a:xfrm>
            <a:prstGeom prst="rect">
              <a:avLst/>
            </a:prstGeom>
          </p:spPr>
        </p:pic>
        <p:pic>
          <p:nvPicPr>
            <p:cNvPr id="37" name="object 37"/>
            <p:cNvPicPr/>
            <p:nvPr/>
          </p:nvPicPr>
          <p:blipFill>
            <a:blip r:embed="rId6" cstate="print"/>
            <a:stretch>
              <a:fillRect/>
            </a:stretch>
          </p:blipFill>
          <p:spPr>
            <a:xfrm>
              <a:off x="626050" y="1702910"/>
              <a:ext cx="142441" cy="146538"/>
            </a:xfrm>
            <a:prstGeom prst="rect">
              <a:avLst/>
            </a:prstGeom>
          </p:spPr>
        </p:pic>
      </p:grpSp>
      <p:grpSp>
        <p:nvGrpSpPr>
          <p:cNvPr id="38" name="object 38"/>
          <p:cNvGrpSpPr/>
          <p:nvPr/>
        </p:nvGrpSpPr>
        <p:grpSpPr>
          <a:xfrm>
            <a:off x="1965450" y="1510818"/>
            <a:ext cx="632825" cy="130135"/>
            <a:chOff x="791621" y="1666097"/>
            <a:chExt cx="697865" cy="143510"/>
          </a:xfrm>
        </p:grpSpPr>
        <p:pic>
          <p:nvPicPr>
            <p:cNvPr id="39" name="object 39"/>
            <p:cNvPicPr/>
            <p:nvPr/>
          </p:nvPicPr>
          <p:blipFill>
            <a:blip r:embed="rId7" cstate="print"/>
            <a:stretch>
              <a:fillRect/>
            </a:stretch>
          </p:blipFill>
          <p:spPr>
            <a:xfrm>
              <a:off x="890341" y="1702910"/>
              <a:ext cx="72814" cy="104681"/>
            </a:xfrm>
            <a:prstGeom prst="rect">
              <a:avLst/>
            </a:prstGeom>
          </p:spPr>
        </p:pic>
        <p:pic>
          <p:nvPicPr>
            <p:cNvPr id="40" name="object 40"/>
            <p:cNvPicPr/>
            <p:nvPr/>
          </p:nvPicPr>
          <p:blipFill>
            <a:blip r:embed="rId8" cstate="print"/>
            <a:stretch>
              <a:fillRect/>
            </a:stretch>
          </p:blipFill>
          <p:spPr>
            <a:xfrm>
              <a:off x="791621" y="1702910"/>
              <a:ext cx="72407" cy="106172"/>
            </a:xfrm>
            <a:prstGeom prst="rect">
              <a:avLst/>
            </a:prstGeom>
          </p:spPr>
        </p:pic>
        <p:sp>
          <p:nvSpPr>
            <p:cNvPr id="41" name="object 41"/>
            <p:cNvSpPr/>
            <p:nvPr/>
          </p:nvSpPr>
          <p:spPr>
            <a:xfrm>
              <a:off x="992035" y="1666107"/>
              <a:ext cx="14604" cy="141605"/>
            </a:xfrm>
            <a:custGeom>
              <a:avLst/>
              <a:gdLst/>
              <a:ahLst/>
              <a:cxnLst/>
              <a:rect l="l" t="t" r="r" b="b"/>
              <a:pathLst>
                <a:path w="14605" h="141605">
                  <a:moveTo>
                    <a:pt x="14287" y="38506"/>
                  </a:moveTo>
                  <a:lnTo>
                    <a:pt x="0" y="38506"/>
                  </a:lnTo>
                  <a:lnTo>
                    <a:pt x="0" y="141490"/>
                  </a:lnTo>
                  <a:lnTo>
                    <a:pt x="14287" y="141490"/>
                  </a:lnTo>
                  <a:lnTo>
                    <a:pt x="14287" y="38506"/>
                  </a:lnTo>
                  <a:close/>
                </a:path>
                <a:path w="14605" h="141605">
                  <a:moveTo>
                    <a:pt x="14287" y="0"/>
                  </a:moveTo>
                  <a:lnTo>
                    <a:pt x="0" y="0"/>
                  </a:lnTo>
                  <a:lnTo>
                    <a:pt x="0" y="14287"/>
                  </a:lnTo>
                  <a:lnTo>
                    <a:pt x="14287" y="14287"/>
                  </a:lnTo>
                  <a:lnTo>
                    <a:pt x="14287"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42" name="object 42"/>
            <p:cNvPicPr/>
            <p:nvPr/>
          </p:nvPicPr>
          <p:blipFill>
            <a:blip r:embed="rId9" cstate="print"/>
            <a:stretch>
              <a:fillRect/>
            </a:stretch>
          </p:blipFill>
          <p:spPr>
            <a:xfrm>
              <a:off x="1032137" y="1674633"/>
              <a:ext cx="222130" cy="134449"/>
            </a:xfrm>
            <a:prstGeom prst="rect">
              <a:avLst/>
            </a:prstGeom>
          </p:spPr>
        </p:pic>
        <p:sp>
          <p:nvSpPr>
            <p:cNvPr id="43" name="object 43"/>
            <p:cNvSpPr/>
            <p:nvPr/>
          </p:nvSpPr>
          <p:spPr>
            <a:xfrm>
              <a:off x="1279194" y="1666107"/>
              <a:ext cx="14604" cy="141605"/>
            </a:xfrm>
            <a:custGeom>
              <a:avLst/>
              <a:gdLst/>
              <a:ahLst/>
              <a:cxnLst/>
              <a:rect l="l" t="t" r="r" b="b"/>
              <a:pathLst>
                <a:path w="14605" h="141605">
                  <a:moveTo>
                    <a:pt x="14287" y="38506"/>
                  </a:moveTo>
                  <a:lnTo>
                    <a:pt x="0" y="38506"/>
                  </a:lnTo>
                  <a:lnTo>
                    <a:pt x="0" y="141490"/>
                  </a:lnTo>
                  <a:lnTo>
                    <a:pt x="14287" y="141490"/>
                  </a:lnTo>
                  <a:lnTo>
                    <a:pt x="14287" y="38506"/>
                  </a:lnTo>
                  <a:close/>
                </a:path>
                <a:path w="14605" h="141605">
                  <a:moveTo>
                    <a:pt x="14287" y="0"/>
                  </a:moveTo>
                  <a:lnTo>
                    <a:pt x="0" y="0"/>
                  </a:lnTo>
                  <a:lnTo>
                    <a:pt x="0" y="14287"/>
                  </a:lnTo>
                  <a:lnTo>
                    <a:pt x="14287" y="14287"/>
                  </a:lnTo>
                  <a:lnTo>
                    <a:pt x="14287"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44" name="object 44"/>
            <p:cNvPicPr/>
            <p:nvPr/>
          </p:nvPicPr>
          <p:blipFill>
            <a:blip r:embed="rId10" cstate="print"/>
            <a:stretch>
              <a:fillRect/>
            </a:stretch>
          </p:blipFill>
          <p:spPr>
            <a:xfrm>
              <a:off x="1319767" y="1702910"/>
              <a:ext cx="72035" cy="106172"/>
            </a:xfrm>
            <a:prstGeom prst="rect">
              <a:avLst/>
            </a:prstGeom>
          </p:spPr>
        </p:pic>
        <p:pic>
          <p:nvPicPr>
            <p:cNvPr id="45" name="object 45"/>
            <p:cNvPicPr/>
            <p:nvPr/>
          </p:nvPicPr>
          <p:blipFill>
            <a:blip r:embed="rId11" cstate="print"/>
            <a:stretch>
              <a:fillRect/>
            </a:stretch>
          </p:blipFill>
          <p:spPr>
            <a:xfrm>
              <a:off x="1416117" y="1702910"/>
              <a:ext cx="72814" cy="104681"/>
            </a:xfrm>
            <a:prstGeom prst="rect">
              <a:avLst/>
            </a:prstGeom>
          </p:spPr>
        </p:pic>
      </p:grpSp>
      <p:pic>
        <p:nvPicPr>
          <p:cNvPr id="46" name="object 46"/>
          <p:cNvPicPr/>
          <p:nvPr/>
        </p:nvPicPr>
        <p:blipFill>
          <a:blip r:embed="rId12" cstate="print"/>
          <a:stretch>
            <a:fillRect/>
          </a:stretch>
        </p:blipFill>
        <p:spPr>
          <a:xfrm>
            <a:off x="2662630" y="1508302"/>
            <a:ext cx="125051" cy="132175"/>
          </a:xfrm>
          <a:prstGeom prst="rect">
            <a:avLst/>
          </a:prstGeom>
        </p:spPr>
      </p:pic>
      <p:grpSp>
        <p:nvGrpSpPr>
          <p:cNvPr id="47" name="object 47"/>
          <p:cNvGrpSpPr/>
          <p:nvPr/>
        </p:nvGrpSpPr>
        <p:grpSpPr>
          <a:xfrm>
            <a:off x="2845817" y="1508302"/>
            <a:ext cx="473899" cy="132438"/>
            <a:chOff x="1762470" y="1663322"/>
            <a:chExt cx="522605" cy="146050"/>
          </a:xfrm>
        </p:grpSpPr>
        <p:pic>
          <p:nvPicPr>
            <p:cNvPr id="48" name="object 48"/>
            <p:cNvPicPr/>
            <p:nvPr/>
          </p:nvPicPr>
          <p:blipFill>
            <a:blip r:embed="rId13" cstate="print"/>
            <a:stretch>
              <a:fillRect/>
            </a:stretch>
          </p:blipFill>
          <p:spPr>
            <a:xfrm>
              <a:off x="1762470" y="1663322"/>
              <a:ext cx="167366" cy="144269"/>
            </a:xfrm>
            <a:prstGeom prst="rect">
              <a:avLst/>
            </a:prstGeom>
          </p:spPr>
        </p:pic>
        <p:sp>
          <p:nvSpPr>
            <p:cNvPr id="49" name="object 49"/>
            <p:cNvSpPr/>
            <p:nvPr/>
          </p:nvSpPr>
          <p:spPr>
            <a:xfrm>
              <a:off x="1958721" y="1666107"/>
              <a:ext cx="14604" cy="141605"/>
            </a:xfrm>
            <a:custGeom>
              <a:avLst/>
              <a:gdLst/>
              <a:ahLst/>
              <a:cxnLst/>
              <a:rect l="l" t="t" r="r" b="b"/>
              <a:pathLst>
                <a:path w="14605" h="141605">
                  <a:moveTo>
                    <a:pt x="14287" y="38506"/>
                  </a:moveTo>
                  <a:lnTo>
                    <a:pt x="0" y="38506"/>
                  </a:lnTo>
                  <a:lnTo>
                    <a:pt x="0" y="141490"/>
                  </a:lnTo>
                  <a:lnTo>
                    <a:pt x="14287" y="141490"/>
                  </a:lnTo>
                  <a:lnTo>
                    <a:pt x="14287" y="38506"/>
                  </a:lnTo>
                  <a:close/>
                </a:path>
                <a:path w="14605" h="141605">
                  <a:moveTo>
                    <a:pt x="14287" y="0"/>
                  </a:moveTo>
                  <a:lnTo>
                    <a:pt x="0" y="0"/>
                  </a:lnTo>
                  <a:lnTo>
                    <a:pt x="0" y="14287"/>
                  </a:lnTo>
                  <a:lnTo>
                    <a:pt x="14287" y="14287"/>
                  </a:lnTo>
                  <a:lnTo>
                    <a:pt x="14287"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50" name="object 50"/>
            <p:cNvPicPr/>
            <p:nvPr/>
          </p:nvPicPr>
          <p:blipFill>
            <a:blip r:embed="rId14" cstate="print"/>
            <a:stretch>
              <a:fillRect/>
            </a:stretch>
          </p:blipFill>
          <p:spPr>
            <a:xfrm>
              <a:off x="1993845" y="1674633"/>
              <a:ext cx="105289" cy="133466"/>
            </a:xfrm>
            <a:prstGeom prst="rect">
              <a:avLst/>
            </a:prstGeom>
          </p:spPr>
        </p:pic>
        <p:pic>
          <p:nvPicPr>
            <p:cNvPr id="51" name="object 51"/>
            <p:cNvPicPr/>
            <p:nvPr/>
          </p:nvPicPr>
          <p:blipFill>
            <a:blip r:embed="rId15" cstate="print"/>
            <a:stretch>
              <a:fillRect/>
            </a:stretch>
          </p:blipFill>
          <p:spPr>
            <a:xfrm>
              <a:off x="2118981" y="1703012"/>
              <a:ext cx="72847" cy="106070"/>
            </a:xfrm>
            <a:prstGeom prst="rect">
              <a:avLst/>
            </a:prstGeom>
          </p:spPr>
        </p:pic>
        <p:pic>
          <p:nvPicPr>
            <p:cNvPr id="52" name="object 52"/>
            <p:cNvPicPr/>
            <p:nvPr/>
          </p:nvPicPr>
          <p:blipFill>
            <a:blip r:embed="rId16" cstate="print"/>
            <a:stretch>
              <a:fillRect/>
            </a:stretch>
          </p:blipFill>
          <p:spPr>
            <a:xfrm>
              <a:off x="2213232" y="1663322"/>
              <a:ext cx="71831" cy="145860"/>
            </a:xfrm>
            <a:prstGeom prst="rect">
              <a:avLst/>
            </a:prstGeom>
          </p:spPr>
        </p:pic>
      </p:grpSp>
      <p:grpSp>
        <p:nvGrpSpPr>
          <p:cNvPr id="53" name="object 53"/>
          <p:cNvGrpSpPr/>
          <p:nvPr/>
        </p:nvGrpSpPr>
        <p:grpSpPr>
          <a:xfrm>
            <a:off x="3379621" y="1508302"/>
            <a:ext cx="403073" cy="132438"/>
            <a:chOff x="2351138" y="1663322"/>
            <a:chExt cx="444500" cy="146050"/>
          </a:xfrm>
        </p:grpSpPr>
        <p:pic>
          <p:nvPicPr>
            <p:cNvPr id="54" name="object 54"/>
            <p:cNvPicPr/>
            <p:nvPr/>
          </p:nvPicPr>
          <p:blipFill>
            <a:blip r:embed="rId17" cstate="print"/>
            <a:stretch>
              <a:fillRect/>
            </a:stretch>
          </p:blipFill>
          <p:spPr>
            <a:xfrm>
              <a:off x="2351138" y="1663322"/>
              <a:ext cx="131163" cy="145760"/>
            </a:xfrm>
            <a:prstGeom prst="rect">
              <a:avLst/>
            </a:prstGeom>
          </p:spPr>
        </p:pic>
        <p:pic>
          <p:nvPicPr>
            <p:cNvPr id="55" name="object 55"/>
            <p:cNvPicPr/>
            <p:nvPr/>
          </p:nvPicPr>
          <p:blipFill>
            <a:blip r:embed="rId18" cstate="print"/>
            <a:stretch>
              <a:fillRect/>
            </a:stretch>
          </p:blipFill>
          <p:spPr>
            <a:xfrm>
              <a:off x="2508613" y="1663322"/>
              <a:ext cx="71831" cy="145760"/>
            </a:xfrm>
            <a:prstGeom prst="rect">
              <a:avLst/>
            </a:prstGeom>
          </p:spPr>
        </p:pic>
        <p:sp>
          <p:nvSpPr>
            <p:cNvPr id="56" name="object 56"/>
            <p:cNvSpPr/>
            <p:nvPr/>
          </p:nvSpPr>
          <p:spPr>
            <a:xfrm>
              <a:off x="2604757" y="1666107"/>
              <a:ext cx="92075" cy="141605"/>
            </a:xfrm>
            <a:custGeom>
              <a:avLst/>
              <a:gdLst/>
              <a:ahLst/>
              <a:cxnLst/>
              <a:rect l="l" t="t" r="r" b="b"/>
              <a:pathLst>
                <a:path w="92075" h="141605">
                  <a:moveTo>
                    <a:pt x="58521" y="40868"/>
                  </a:moveTo>
                  <a:lnTo>
                    <a:pt x="57061" y="39547"/>
                  </a:lnTo>
                  <a:lnTo>
                    <a:pt x="55397" y="38531"/>
                  </a:lnTo>
                  <a:lnTo>
                    <a:pt x="53505" y="37858"/>
                  </a:lnTo>
                  <a:lnTo>
                    <a:pt x="51612" y="37147"/>
                  </a:lnTo>
                  <a:lnTo>
                    <a:pt x="49479" y="36804"/>
                  </a:lnTo>
                  <a:lnTo>
                    <a:pt x="39827" y="36804"/>
                  </a:lnTo>
                  <a:lnTo>
                    <a:pt x="33147" y="38531"/>
                  </a:lnTo>
                  <a:lnTo>
                    <a:pt x="20993" y="45415"/>
                  </a:lnTo>
                  <a:lnTo>
                    <a:pt x="16014" y="50253"/>
                  </a:lnTo>
                  <a:lnTo>
                    <a:pt x="14249" y="53111"/>
                  </a:lnTo>
                  <a:lnTo>
                    <a:pt x="14249" y="38531"/>
                  </a:lnTo>
                  <a:lnTo>
                    <a:pt x="0" y="38531"/>
                  </a:lnTo>
                  <a:lnTo>
                    <a:pt x="0" y="141490"/>
                  </a:lnTo>
                  <a:lnTo>
                    <a:pt x="14249" y="141490"/>
                  </a:lnTo>
                  <a:lnTo>
                    <a:pt x="14249" y="76301"/>
                  </a:lnTo>
                  <a:lnTo>
                    <a:pt x="14528" y="68033"/>
                  </a:lnTo>
                  <a:lnTo>
                    <a:pt x="17272" y="61595"/>
                  </a:lnTo>
                  <a:lnTo>
                    <a:pt x="27635" y="52425"/>
                  </a:lnTo>
                  <a:lnTo>
                    <a:pt x="34810" y="50114"/>
                  </a:lnTo>
                  <a:lnTo>
                    <a:pt x="46126" y="50114"/>
                  </a:lnTo>
                  <a:lnTo>
                    <a:pt x="48018" y="50393"/>
                  </a:lnTo>
                  <a:lnTo>
                    <a:pt x="49682" y="50965"/>
                  </a:lnTo>
                  <a:lnTo>
                    <a:pt x="51333" y="51511"/>
                  </a:lnTo>
                  <a:lnTo>
                    <a:pt x="52793" y="52425"/>
                  </a:lnTo>
                  <a:lnTo>
                    <a:pt x="53848" y="53467"/>
                  </a:lnTo>
                  <a:lnTo>
                    <a:pt x="54991" y="50393"/>
                  </a:lnTo>
                  <a:lnTo>
                    <a:pt x="55092" y="50114"/>
                  </a:lnTo>
                  <a:lnTo>
                    <a:pt x="58521" y="40868"/>
                  </a:lnTo>
                  <a:close/>
                </a:path>
                <a:path w="92075" h="141605">
                  <a:moveTo>
                    <a:pt x="91973" y="38506"/>
                  </a:moveTo>
                  <a:lnTo>
                    <a:pt x="77685" y="38506"/>
                  </a:lnTo>
                  <a:lnTo>
                    <a:pt x="77685" y="141490"/>
                  </a:lnTo>
                  <a:lnTo>
                    <a:pt x="91973" y="141490"/>
                  </a:lnTo>
                  <a:lnTo>
                    <a:pt x="91973" y="38506"/>
                  </a:lnTo>
                  <a:close/>
                </a:path>
                <a:path w="92075" h="141605">
                  <a:moveTo>
                    <a:pt x="91973" y="0"/>
                  </a:moveTo>
                  <a:lnTo>
                    <a:pt x="77685" y="0"/>
                  </a:lnTo>
                  <a:lnTo>
                    <a:pt x="77685" y="14287"/>
                  </a:lnTo>
                  <a:lnTo>
                    <a:pt x="91973" y="14287"/>
                  </a:lnTo>
                  <a:lnTo>
                    <a:pt x="91973"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57" name="object 57"/>
            <p:cNvPicPr/>
            <p:nvPr/>
          </p:nvPicPr>
          <p:blipFill>
            <a:blip r:embed="rId19" cstate="print"/>
            <a:stretch>
              <a:fillRect/>
            </a:stretch>
          </p:blipFill>
          <p:spPr>
            <a:xfrm>
              <a:off x="2723018" y="1703012"/>
              <a:ext cx="72337" cy="106070"/>
            </a:xfrm>
            <a:prstGeom prst="rect">
              <a:avLst/>
            </a:prstGeom>
          </p:spPr>
        </p:pic>
      </p:grpSp>
      <p:grpSp>
        <p:nvGrpSpPr>
          <p:cNvPr id="58" name="object 58"/>
          <p:cNvGrpSpPr/>
          <p:nvPr/>
        </p:nvGrpSpPr>
        <p:grpSpPr>
          <a:xfrm>
            <a:off x="3842999" y="1508302"/>
            <a:ext cx="741654" cy="169291"/>
            <a:chOff x="2862140" y="1663322"/>
            <a:chExt cx="817880" cy="186690"/>
          </a:xfrm>
        </p:grpSpPr>
        <p:pic>
          <p:nvPicPr>
            <p:cNvPr id="59" name="object 59"/>
            <p:cNvPicPr/>
            <p:nvPr/>
          </p:nvPicPr>
          <p:blipFill>
            <a:blip r:embed="rId20" cstate="print"/>
            <a:stretch>
              <a:fillRect/>
            </a:stretch>
          </p:blipFill>
          <p:spPr>
            <a:xfrm>
              <a:off x="2862140" y="1702910"/>
              <a:ext cx="71831" cy="146538"/>
            </a:xfrm>
            <a:prstGeom prst="rect">
              <a:avLst/>
            </a:prstGeom>
          </p:spPr>
        </p:pic>
        <p:pic>
          <p:nvPicPr>
            <p:cNvPr id="60" name="object 60"/>
            <p:cNvPicPr/>
            <p:nvPr/>
          </p:nvPicPr>
          <p:blipFill>
            <a:blip r:embed="rId21" cstate="print"/>
            <a:stretch>
              <a:fillRect/>
            </a:stretch>
          </p:blipFill>
          <p:spPr>
            <a:xfrm>
              <a:off x="2958285" y="1702910"/>
              <a:ext cx="142646" cy="106172"/>
            </a:xfrm>
            <a:prstGeom prst="rect">
              <a:avLst/>
            </a:prstGeom>
          </p:spPr>
        </p:pic>
        <p:pic>
          <p:nvPicPr>
            <p:cNvPr id="61" name="object 61"/>
            <p:cNvPicPr/>
            <p:nvPr/>
          </p:nvPicPr>
          <p:blipFill>
            <a:blip r:embed="rId22" cstate="print"/>
            <a:stretch>
              <a:fillRect/>
            </a:stretch>
          </p:blipFill>
          <p:spPr>
            <a:xfrm>
              <a:off x="3122740" y="1663322"/>
              <a:ext cx="71831" cy="145860"/>
            </a:xfrm>
            <a:prstGeom prst="rect">
              <a:avLst/>
            </a:prstGeom>
          </p:spPr>
        </p:pic>
        <p:pic>
          <p:nvPicPr>
            <p:cNvPr id="62" name="object 62"/>
            <p:cNvPicPr/>
            <p:nvPr/>
          </p:nvPicPr>
          <p:blipFill>
            <a:blip r:embed="rId23" cstate="print"/>
            <a:stretch>
              <a:fillRect/>
            </a:stretch>
          </p:blipFill>
          <p:spPr>
            <a:xfrm>
              <a:off x="3220883" y="1704603"/>
              <a:ext cx="71629" cy="104479"/>
            </a:xfrm>
            <a:prstGeom prst="rect">
              <a:avLst/>
            </a:prstGeom>
          </p:spPr>
        </p:pic>
        <p:pic>
          <p:nvPicPr>
            <p:cNvPr id="63" name="object 63"/>
            <p:cNvPicPr/>
            <p:nvPr/>
          </p:nvPicPr>
          <p:blipFill>
            <a:blip r:embed="rId24" cstate="print"/>
            <a:stretch>
              <a:fillRect/>
            </a:stretch>
          </p:blipFill>
          <p:spPr>
            <a:xfrm>
              <a:off x="3316320" y="1674633"/>
              <a:ext cx="128893" cy="134449"/>
            </a:xfrm>
            <a:prstGeom prst="rect">
              <a:avLst/>
            </a:prstGeom>
          </p:spPr>
        </p:pic>
        <p:sp>
          <p:nvSpPr>
            <p:cNvPr id="64" name="object 64"/>
            <p:cNvSpPr/>
            <p:nvPr/>
          </p:nvSpPr>
          <p:spPr>
            <a:xfrm>
              <a:off x="3470135" y="1666107"/>
              <a:ext cx="14604" cy="141605"/>
            </a:xfrm>
            <a:custGeom>
              <a:avLst/>
              <a:gdLst/>
              <a:ahLst/>
              <a:cxnLst/>
              <a:rect l="l" t="t" r="r" b="b"/>
              <a:pathLst>
                <a:path w="14604" h="141605">
                  <a:moveTo>
                    <a:pt x="14287" y="38506"/>
                  </a:moveTo>
                  <a:lnTo>
                    <a:pt x="0" y="38506"/>
                  </a:lnTo>
                  <a:lnTo>
                    <a:pt x="0" y="141490"/>
                  </a:lnTo>
                  <a:lnTo>
                    <a:pt x="14287" y="141490"/>
                  </a:lnTo>
                  <a:lnTo>
                    <a:pt x="14287" y="38506"/>
                  </a:lnTo>
                  <a:close/>
                </a:path>
                <a:path w="14604" h="141605">
                  <a:moveTo>
                    <a:pt x="14287" y="0"/>
                  </a:moveTo>
                  <a:lnTo>
                    <a:pt x="0" y="0"/>
                  </a:lnTo>
                  <a:lnTo>
                    <a:pt x="0" y="14287"/>
                  </a:lnTo>
                  <a:lnTo>
                    <a:pt x="14287" y="14287"/>
                  </a:lnTo>
                  <a:lnTo>
                    <a:pt x="14287"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65" name="object 65"/>
            <p:cNvPicPr/>
            <p:nvPr/>
          </p:nvPicPr>
          <p:blipFill>
            <a:blip r:embed="rId10" cstate="print"/>
            <a:stretch>
              <a:fillRect/>
            </a:stretch>
          </p:blipFill>
          <p:spPr>
            <a:xfrm>
              <a:off x="3510713" y="1702910"/>
              <a:ext cx="72035" cy="106172"/>
            </a:xfrm>
            <a:prstGeom prst="rect">
              <a:avLst/>
            </a:prstGeom>
          </p:spPr>
        </p:pic>
        <p:pic>
          <p:nvPicPr>
            <p:cNvPr id="66" name="object 66"/>
            <p:cNvPicPr/>
            <p:nvPr/>
          </p:nvPicPr>
          <p:blipFill>
            <a:blip r:embed="rId25" cstate="print"/>
            <a:stretch>
              <a:fillRect/>
            </a:stretch>
          </p:blipFill>
          <p:spPr>
            <a:xfrm>
              <a:off x="3607062" y="1702910"/>
              <a:ext cx="72814" cy="104681"/>
            </a:xfrm>
            <a:prstGeom prst="rect">
              <a:avLst/>
            </a:prstGeom>
          </p:spPr>
        </p:pic>
      </p:grpSp>
      <p:pic>
        <p:nvPicPr>
          <p:cNvPr id="92" name="object 92"/>
          <p:cNvPicPr/>
          <p:nvPr/>
        </p:nvPicPr>
        <p:blipFill>
          <a:blip r:embed="rId26" cstate="print"/>
          <a:stretch>
            <a:fillRect/>
          </a:stretch>
        </p:blipFill>
        <p:spPr>
          <a:xfrm>
            <a:off x="1708817" y="2870738"/>
            <a:ext cx="1242248" cy="189881"/>
          </a:xfrm>
          <a:prstGeom prst="rect">
            <a:avLst/>
          </a:prstGeom>
        </p:spPr>
      </p:pic>
      <p:grpSp>
        <p:nvGrpSpPr>
          <p:cNvPr id="93" name="object 93"/>
          <p:cNvGrpSpPr/>
          <p:nvPr/>
        </p:nvGrpSpPr>
        <p:grpSpPr>
          <a:xfrm>
            <a:off x="3010598" y="2870737"/>
            <a:ext cx="604610" cy="191172"/>
            <a:chOff x="1944187" y="3165785"/>
            <a:chExt cx="666750" cy="210820"/>
          </a:xfrm>
        </p:grpSpPr>
        <p:pic>
          <p:nvPicPr>
            <p:cNvPr id="94" name="object 94"/>
            <p:cNvPicPr/>
            <p:nvPr/>
          </p:nvPicPr>
          <p:blipFill>
            <a:blip r:embed="rId27" cstate="print"/>
            <a:stretch>
              <a:fillRect/>
            </a:stretch>
          </p:blipFill>
          <p:spPr>
            <a:xfrm>
              <a:off x="1944187" y="3210210"/>
              <a:ext cx="159717" cy="119559"/>
            </a:xfrm>
            <a:prstGeom prst="rect">
              <a:avLst/>
            </a:prstGeom>
          </p:spPr>
        </p:pic>
        <p:pic>
          <p:nvPicPr>
            <p:cNvPr id="95" name="object 95"/>
            <p:cNvPicPr/>
            <p:nvPr/>
          </p:nvPicPr>
          <p:blipFill>
            <a:blip r:embed="rId28" cstate="print"/>
            <a:stretch>
              <a:fillRect/>
            </a:stretch>
          </p:blipFill>
          <p:spPr>
            <a:xfrm>
              <a:off x="2126001" y="3210210"/>
              <a:ext cx="163069" cy="164973"/>
            </a:xfrm>
            <a:prstGeom prst="rect">
              <a:avLst/>
            </a:prstGeom>
          </p:spPr>
        </p:pic>
        <p:pic>
          <p:nvPicPr>
            <p:cNvPr id="96" name="object 96"/>
            <p:cNvPicPr/>
            <p:nvPr/>
          </p:nvPicPr>
          <p:blipFill>
            <a:blip r:embed="rId29" cstate="print"/>
            <a:stretch>
              <a:fillRect/>
            </a:stretch>
          </p:blipFill>
          <p:spPr>
            <a:xfrm>
              <a:off x="2308730" y="3165785"/>
              <a:ext cx="301906" cy="210653"/>
            </a:xfrm>
            <a:prstGeom prst="rect">
              <a:avLst/>
            </a:prstGeom>
          </p:spPr>
        </p:pic>
      </p:grpSp>
      <p:sp>
        <p:nvSpPr>
          <p:cNvPr id="97" name="object 97"/>
          <p:cNvSpPr/>
          <p:nvPr/>
        </p:nvSpPr>
        <p:spPr>
          <a:xfrm>
            <a:off x="1713445" y="3136570"/>
            <a:ext cx="104223" cy="147410"/>
          </a:xfrm>
          <a:custGeom>
            <a:avLst/>
            <a:gdLst/>
            <a:ahLst/>
            <a:cxnLst/>
            <a:rect l="l" t="t" r="r" b="b"/>
            <a:pathLst>
              <a:path w="114934" h="162560">
                <a:moveTo>
                  <a:pt x="45910" y="0"/>
                </a:moveTo>
                <a:lnTo>
                  <a:pt x="23012" y="0"/>
                </a:lnTo>
                <a:lnTo>
                  <a:pt x="0" y="15303"/>
                </a:lnTo>
                <a:lnTo>
                  <a:pt x="0" y="35153"/>
                </a:lnTo>
                <a:lnTo>
                  <a:pt x="26898" y="18554"/>
                </a:lnTo>
                <a:lnTo>
                  <a:pt x="26898" y="162306"/>
                </a:lnTo>
                <a:lnTo>
                  <a:pt x="45910" y="162306"/>
                </a:lnTo>
                <a:lnTo>
                  <a:pt x="45910" y="0"/>
                </a:lnTo>
                <a:close/>
              </a:path>
              <a:path w="114934" h="162560">
                <a:moveTo>
                  <a:pt x="114681" y="0"/>
                </a:moveTo>
                <a:lnTo>
                  <a:pt x="91782" y="0"/>
                </a:lnTo>
                <a:lnTo>
                  <a:pt x="68770" y="15303"/>
                </a:lnTo>
                <a:lnTo>
                  <a:pt x="68770" y="35153"/>
                </a:lnTo>
                <a:lnTo>
                  <a:pt x="95669" y="18554"/>
                </a:lnTo>
                <a:lnTo>
                  <a:pt x="95669" y="162306"/>
                </a:lnTo>
                <a:lnTo>
                  <a:pt x="114681" y="162306"/>
                </a:lnTo>
                <a:lnTo>
                  <a:pt x="114681"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grpSp>
        <p:nvGrpSpPr>
          <p:cNvPr id="98" name="object 98"/>
          <p:cNvGrpSpPr/>
          <p:nvPr/>
        </p:nvGrpSpPr>
        <p:grpSpPr>
          <a:xfrm>
            <a:off x="1892930" y="3134835"/>
            <a:ext cx="267756" cy="150864"/>
            <a:chOff x="711648" y="3457026"/>
            <a:chExt cx="295275" cy="166370"/>
          </a:xfrm>
        </p:grpSpPr>
        <p:pic>
          <p:nvPicPr>
            <p:cNvPr id="99" name="object 99"/>
            <p:cNvPicPr/>
            <p:nvPr/>
          </p:nvPicPr>
          <p:blipFill>
            <a:blip r:embed="rId30" cstate="print"/>
            <a:stretch>
              <a:fillRect/>
            </a:stretch>
          </p:blipFill>
          <p:spPr>
            <a:xfrm>
              <a:off x="711648" y="3457026"/>
              <a:ext cx="82598" cy="165887"/>
            </a:xfrm>
            <a:prstGeom prst="rect">
              <a:avLst/>
            </a:prstGeom>
          </p:spPr>
        </p:pic>
        <p:pic>
          <p:nvPicPr>
            <p:cNvPr id="100" name="object 100"/>
            <p:cNvPicPr/>
            <p:nvPr/>
          </p:nvPicPr>
          <p:blipFill>
            <a:blip r:embed="rId31" cstate="print"/>
            <a:stretch>
              <a:fillRect/>
            </a:stretch>
          </p:blipFill>
          <p:spPr>
            <a:xfrm>
              <a:off x="817679" y="3457026"/>
              <a:ext cx="82598" cy="165887"/>
            </a:xfrm>
            <a:prstGeom prst="rect">
              <a:avLst/>
            </a:prstGeom>
          </p:spPr>
        </p:pic>
        <p:pic>
          <p:nvPicPr>
            <p:cNvPr id="101" name="object 101"/>
            <p:cNvPicPr/>
            <p:nvPr/>
          </p:nvPicPr>
          <p:blipFill>
            <a:blip r:embed="rId31" cstate="print"/>
            <a:stretch>
              <a:fillRect/>
            </a:stretch>
          </p:blipFill>
          <p:spPr>
            <a:xfrm>
              <a:off x="923709" y="3457026"/>
              <a:ext cx="82599" cy="165887"/>
            </a:xfrm>
            <a:prstGeom prst="rect">
              <a:avLst/>
            </a:prstGeom>
          </p:spPr>
        </p:pic>
      </p:grpSp>
      <p:grpSp>
        <p:nvGrpSpPr>
          <p:cNvPr id="102" name="object 102"/>
          <p:cNvGrpSpPr/>
          <p:nvPr/>
        </p:nvGrpSpPr>
        <p:grpSpPr>
          <a:xfrm>
            <a:off x="2227016" y="3148102"/>
            <a:ext cx="143955" cy="136469"/>
            <a:chOff x="1080071" y="3471656"/>
            <a:chExt cx="158750" cy="150495"/>
          </a:xfrm>
        </p:grpSpPr>
        <p:sp>
          <p:nvSpPr>
            <p:cNvPr id="103" name="object 103"/>
            <p:cNvSpPr/>
            <p:nvPr/>
          </p:nvSpPr>
          <p:spPr>
            <a:xfrm>
              <a:off x="1080071" y="3471656"/>
              <a:ext cx="51435" cy="150495"/>
            </a:xfrm>
            <a:custGeom>
              <a:avLst/>
              <a:gdLst/>
              <a:ahLst/>
              <a:cxnLst/>
              <a:rect l="l" t="t" r="r" b="b"/>
              <a:pathLst>
                <a:path w="51434" h="150495">
                  <a:moveTo>
                    <a:pt x="30938" y="0"/>
                  </a:moveTo>
                  <a:lnTo>
                    <a:pt x="11963" y="0"/>
                  </a:lnTo>
                  <a:lnTo>
                    <a:pt x="11963" y="129578"/>
                  </a:lnTo>
                  <a:lnTo>
                    <a:pt x="14133" y="137195"/>
                  </a:lnTo>
                  <a:lnTo>
                    <a:pt x="22820" y="147560"/>
                  </a:lnTo>
                  <a:lnTo>
                    <a:pt x="29678" y="150152"/>
                  </a:lnTo>
                  <a:lnTo>
                    <a:pt x="51131" y="150152"/>
                  </a:lnTo>
                  <a:lnTo>
                    <a:pt x="51131" y="132166"/>
                  </a:lnTo>
                  <a:lnTo>
                    <a:pt x="37988" y="132166"/>
                  </a:lnTo>
                  <a:lnTo>
                    <a:pt x="35396" y="131100"/>
                  </a:lnTo>
                  <a:lnTo>
                    <a:pt x="31813" y="126759"/>
                  </a:lnTo>
                  <a:lnTo>
                    <a:pt x="30938" y="123634"/>
                  </a:lnTo>
                  <a:lnTo>
                    <a:pt x="30938" y="0"/>
                  </a:lnTo>
                  <a:close/>
                </a:path>
                <a:path w="51434" h="150495">
                  <a:moveTo>
                    <a:pt x="11963" y="33717"/>
                  </a:moveTo>
                  <a:lnTo>
                    <a:pt x="0" y="33717"/>
                  </a:lnTo>
                  <a:lnTo>
                    <a:pt x="0" y="51015"/>
                  </a:lnTo>
                  <a:lnTo>
                    <a:pt x="11963" y="51015"/>
                  </a:lnTo>
                  <a:lnTo>
                    <a:pt x="11963" y="33717"/>
                  </a:lnTo>
                  <a:close/>
                </a:path>
                <a:path w="51434" h="150495">
                  <a:moveTo>
                    <a:pt x="51131" y="33717"/>
                  </a:moveTo>
                  <a:lnTo>
                    <a:pt x="30938" y="33717"/>
                  </a:lnTo>
                  <a:lnTo>
                    <a:pt x="30938" y="51015"/>
                  </a:lnTo>
                  <a:lnTo>
                    <a:pt x="51131" y="51015"/>
                  </a:lnTo>
                  <a:lnTo>
                    <a:pt x="51131" y="33717"/>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104" name="object 104"/>
            <p:cNvPicPr/>
            <p:nvPr/>
          </p:nvPicPr>
          <p:blipFill>
            <a:blip r:embed="rId32" cstate="print"/>
            <a:stretch>
              <a:fillRect/>
            </a:stretch>
          </p:blipFill>
          <p:spPr>
            <a:xfrm>
              <a:off x="1156348" y="3503469"/>
              <a:ext cx="81913" cy="117765"/>
            </a:xfrm>
            <a:prstGeom prst="rect">
              <a:avLst/>
            </a:prstGeom>
          </p:spPr>
        </p:pic>
      </p:grpSp>
      <p:grpSp>
        <p:nvGrpSpPr>
          <p:cNvPr id="105" name="object 105"/>
          <p:cNvGrpSpPr/>
          <p:nvPr/>
        </p:nvGrpSpPr>
        <p:grpSpPr>
          <a:xfrm>
            <a:off x="2442740" y="3136560"/>
            <a:ext cx="681769" cy="191172"/>
            <a:chOff x="1317966" y="3458929"/>
            <a:chExt cx="751840" cy="210820"/>
          </a:xfrm>
        </p:grpSpPr>
        <p:pic>
          <p:nvPicPr>
            <p:cNvPr id="106" name="object 106"/>
            <p:cNvPicPr/>
            <p:nvPr/>
          </p:nvPicPr>
          <p:blipFill>
            <a:blip r:embed="rId33" cstate="print"/>
            <a:stretch>
              <a:fillRect/>
            </a:stretch>
          </p:blipFill>
          <p:spPr>
            <a:xfrm>
              <a:off x="1317966" y="3503469"/>
              <a:ext cx="81457" cy="119443"/>
            </a:xfrm>
            <a:prstGeom prst="rect">
              <a:avLst/>
            </a:prstGeom>
          </p:spPr>
        </p:pic>
        <p:pic>
          <p:nvPicPr>
            <p:cNvPr id="107" name="object 107"/>
            <p:cNvPicPr/>
            <p:nvPr/>
          </p:nvPicPr>
          <p:blipFill>
            <a:blip r:embed="rId34" cstate="print"/>
            <a:stretch>
              <a:fillRect/>
            </a:stretch>
          </p:blipFill>
          <p:spPr>
            <a:xfrm>
              <a:off x="1429030" y="3503469"/>
              <a:ext cx="81915" cy="117765"/>
            </a:xfrm>
            <a:prstGeom prst="rect">
              <a:avLst/>
            </a:prstGeom>
          </p:spPr>
        </p:pic>
        <p:pic>
          <p:nvPicPr>
            <p:cNvPr id="108" name="object 108"/>
            <p:cNvPicPr/>
            <p:nvPr/>
          </p:nvPicPr>
          <p:blipFill>
            <a:blip r:embed="rId35" cstate="print"/>
            <a:stretch>
              <a:fillRect/>
            </a:stretch>
          </p:blipFill>
          <p:spPr>
            <a:xfrm>
              <a:off x="1540548" y="3503469"/>
              <a:ext cx="81913" cy="117765"/>
            </a:xfrm>
            <a:prstGeom prst="rect">
              <a:avLst/>
            </a:prstGeom>
          </p:spPr>
        </p:pic>
        <p:pic>
          <p:nvPicPr>
            <p:cNvPr id="109" name="object 109"/>
            <p:cNvPicPr/>
            <p:nvPr/>
          </p:nvPicPr>
          <p:blipFill>
            <a:blip r:embed="rId36" cstate="print"/>
            <a:stretch>
              <a:fillRect/>
            </a:stretch>
          </p:blipFill>
          <p:spPr>
            <a:xfrm>
              <a:off x="1652065" y="3505373"/>
              <a:ext cx="80581" cy="117539"/>
            </a:xfrm>
            <a:prstGeom prst="rect">
              <a:avLst/>
            </a:prstGeom>
          </p:spPr>
        </p:pic>
        <p:pic>
          <p:nvPicPr>
            <p:cNvPr id="110" name="object 110"/>
            <p:cNvPicPr/>
            <p:nvPr/>
          </p:nvPicPr>
          <p:blipFill>
            <a:blip r:embed="rId37" cstate="print"/>
            <a:stretch>
              <a:fillRect/>
            </a:stretch>
          </p:blipFill>
          <p:spPr>
            <a:xfrm>
              <a:off x="1758668" y="3503469"/>
              <a:ext cx="81457" cy="119443"/>
            </a:xfrm>
            <a:prstGeom prst="rect">
              <a:avLst/>
            </a:prstGeom>
          </p:spPr>
        </p:pic>
        <p:sp>
          <p:nvSpPr>
            <p:cNvPr id="111" name="object 111"/>
            <p:cNvSpPr/>
            <p:nvPr/>
          </p:nvSpPr>
          <p:spPr>
            <a:xfrm>
              <a:off x="1869732" y="3458929"/>
              <a:ext cx="38735" cy="162560"/>
            </a:xfrm>
            <a:custGeom>
              <a:avLst/>
              <a:gdLst/>
              <a:ahLst/>
              <a:cxnLst/>
              <a:rect l="l" t="t" r="r" b="b"/>
              <a:pathLst>
                <a:path w="38735" h="162560">
                  <a:moveTo>
                    <a:pt x="19051" y="0"/>
                  </a:moveTo>
                  <a:lnTo>
                    <a:pt x="0" y="0"/>
                  </a:lnTo>
                  <a:lnTo>
                    <a:pt x="0" y="141466"/>
                  </a:lnTo>
                  <a:lnTo>
                    <a:pt x="2360" y="149007"/>
                  </a:lnTo>
                  <a:lnTo>
                    <a:pt x="11810" y="159754"/>
                  </a:lnTo>
                  <a:lnTo>
                    <a:pt x="18478" y="162421"/>
                  </a:lnTo>
                  <a:lnTo>
                    <a:pt x="38253" y="162421"/>
                  </a:lnTo>
                  <a:lnTo>
                    <a:pt x="38253" y="144551"/>
                  </a:lnTo>
                  <a:lnTo>
                    <a:pt x="26175" y="144551"/>
                  </a:lnTo>
                  <a:lnTo>
                    <a:pt x="23623" y="143446"/>
                  </a:lnTo>
                  <a:lnTo>
                    <a:pt x="19965" y="138988"/>
                  </a:lnTo>
                  <a:lnTo>
                    <a:pt x="19051" y="135903"/>
                  </a:lnTo>
                  <a:lnTo>
                    <a:pt x="19051" y="131940"/>
                  </a:lnTo>
                  <a:lnTo>
                    <a:pt x="19051"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112" name="object 112"/>
            <p:cNvPicPr/>
            <p:nvPr/>
          </p:nvPicPr>
          <p:blipFill>
            <a:blip r:embed="rId38" cstate="print"/>
            <a:stretch>
              <a:fillRect/>
            </a:stretch>
          </p:blipFill>
          <p:spPr>
            <a:xfrm>
              <a:off x="1929243" y="3458929"/>
              <a:ext cx="140321" cy="210654"/>
            </a:xfrm>
            <a:prstGeom prst="rect">
              <a:avLst/>
            </a:prstGeom>
          </p:spPr>
        </p:pic>
      </p:grpSp>
      <p:grpSp>
        <p:nvGrpSpPr>
          <p:cNvPr id="113" name="object 113"/>
          <p:cNvGrpSpPr/>
          <p:nvPr/>
        </p:nvGrpSpPr>
        <p:grpSpPr>
          <a:xfrm>
            <a:off x="1713340" y="2138309"/>
            <a:ext cx="232631" cy="149137"/>
            <a:chOff x="513600" y="2358079"/>
            <a:chExt cx="256540" cy="164465"/>
          </a:xfrm>
        </p:grpSpPr>
        <p:pic>
          <p:nvPicPr>
            <p:cNvPr id="114" name="object 114"/>
            <p:cNvPicPr/>
            <p:nvPr/>
          </p:nvPicPr>
          <p:blipFill>
            <a:blip r:embed="rId39" cstate="print"/>
            <a:stretch>
              <a:fillRect/>
            </a:stretch>
          </p:blipFill>
          <p:spPr>
            <a:xfrm>
              <a:off x="513600" y="2358079"/>
              <a:ext cx="164285" cy="162604"/>
            </a:xfrm>
            <a:prstGeom prst="rect">
              <a:avLst/>
            </a:prstGeom>
          </p:spPr>
        </p:pic>
        <p:pic>
          <p:nvPicPr>
            <p:cNvPr id="115" name="object 115"/>
            <p:cNvPicPr/>
            <p:nvPr/>
          </p:nvPicPr>
          <p:blipFill>
            <a:blip r:embed="rId40" cstate="print"/>
            <a:stretch>
              <a:fillRect/>
            </a:stretch>
          </p:blipFill>
          <p:spPr>
            <a:xfrm>
              <a:off x="697550" y="2402801"/>
              <a:ext cx="72313" cy="119560"/>
            </a:xfrm>
            <a:prstGeom prst="rect">
              <a:avLst/>
            </a:prstGeom>
          </p:spPr>
        </p:pic>
      </p:grpSp>
      <p:grpSp>
        <p:nvGrpSpPr>
          <p:cNvPr id="116" name="object 116"/>
          <p:cNvGrpSpPr/>
          <p:nvPr/>
        </p:nvGrpSpPr>
        <p:grpSpPr>
          <a:xfrm>
            <a:off x="2005249" y="2138580"/>
            <a:ext cx="322458" cy="149137"/>
            <a:chOff x="835510" y="2358378"/>
            <a:chExt cx="355600" cy="164465"/>
          </a:xfrm>
        </p:grpSpPr>
        <p:pic>
          <p:nvPicPr>
            <p:cNvPr id="117" name="object 117"/>
            <p:cNvPicPr/>
            <p:nvPr/>
          </p:nvPicPr>
          <p:blipFill>
            <a:blip r:embed="rId41" cstate="print"/>
            <a:stretch>
              <a:fillRect/>
            </a:stretch>
          </p:blipFill>
          <p:spPr>
            <a:xfrm>
              <a:off x="835510" y="2402801"/>
              <a:ext cx="121232" cy="117882"/>
            </a:xfrm>
            <a:prstGeom prst="rect">
              <a:avLst/>
            </a:prstGeom>
          </p:spPr>
        </p:pic>
        <p:pic>
          <p:nvPicPr>
            <p:cNvPr id="118" name="object 118"/>
            <p:cNvPicPr/>
            <p:nvPr/>
          </p:nvPicPr>
          <p:blipFill>
            <a:blip r:embed="rId42" cstate="print"/>
            <a:stretch>
              <a:fillRect/>
            </a:stretch>
          </p:blipFill>
          <p:spPr>
            <a:xfrm>
              <a:off x="977328" y="2402801"/>
              <a:ext cx="72611" cy="119560"/>
            </a:xfrm>
            <a:prstGeom prst="rect">
              <a:avLst/>
            </a:prstGeom>
          </p:spPr>
        </p:pic>
        <p:sp>
          <p:nvSpPr>
            <p:cNvPr id="119" name="object 119"/>
            <p:cNvSpPr/>
            <p:nvPr/>
          </p:nvSpPr>
          <p:spPr>
            <a:xfrm>
              <a:off x="1069784" y="2358384"/>
              <a:ext cx="27940" cy="162560"/>
            </a:xfrm>
            <a:custGeom>
              <a:avLst/>
              <a:gdLst/>
              <a:ahLst/>
              <a:cxnLst/>
              <a:rect l="l" t="t" r="r" b="b"/>
              <a:pathLst>
                <a:path w="27940" h="162560">
                  <a:moveTo>
                    <a:pt x="27698" y="46443"/>
                  </a:moveTo>
                  <a:lnTo>
                    <a:pt x="0" y="46443"/>
                  </a:lnTo>
                  <a:lnTo>
                    <a:pt x="0" y="162306"/>
                  </a:lnTo>
                  <a:lnTo>
                    <a:pt x="27698" y="162306"/>
                  </a:lnTo>
                  <a:lnTo>
                    <a:pt x="27698" y="46443"/>
                  </a:lnTo>
                  <a:close/>
                </a:path>
                <a:path w="27940" h="162560">
                  <a:moveTo>
                    <a:pt x="27698" y="0"/>
                  </a:moveTo>
                  <a:lnTo>
                    <a:pt x="0" y="0"/>
                  </a:lnTo>
                  <a:lnTo>
                    <a:pt x="0" y="27470"/>
                  </a:lnTo>
                  <a:lnTo>
                    <a:pt x="27698" y="27470"/>
                  </a:lnTo>
                  <a:lnTo>
                    <a:pt x="27698"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20" name="object 120"/>
            <p:cNvPicPr/>
            <p:nvPr/>
          </p:nvPicPr>
          <p:blipFill>
            <a:blip r:embed="rId43" cstate="print"/>
            <a:stretch>
              <a:fillRect/>
            </a:stretch>
          </p:blipFill>
          <p:spPr>
            <a:xfrm>
              <a:off x="1117339" y="2402801"/>
              <a:ext cx="73226" cy="117882"/>
            </a:xfrm>
            <a:prstGeom prst="rect">
              <a:avLst/>
            </a:prstGeom>
          </p:spPr>
        </p:pic>
      </p:grpSp>
      <p:grpSp>
        <p:nvGrpSpPr>
          <p:cNvPr id="121" name="object 121"/>
          <p:cNvGrpSpPr/>
          <p:nvPr/>
        </p:nvGrpSpPr>
        <p:grpSpPr>
          <a:xfrm>
            <a:off x="2388955" y="2138580"/>
            <a:ext cx="545300" cy="190020"/>
            <a:chOff x="1258653" y="2358378"/>
            <a:chExt cx="601345" cy="209550"/>
          </a:xfrm>
        </p:grpSpPr>
        <p:pic>
          <p:nvPicPr>
            <p:cNvPr id="122" name="object 122"/>
            <p:cNvPicPr/>
            <p:nvPr/>
          </p:nvPicPr>
          <p:blipFill>
            <a:blip r:embed="rId44" cstate="print"/>
            <a:stretch>
              <a:fillRect/>
            </a:stretch>
          </p:blipFill>
          <p:spPr>
            <a:xfrm>
              <a:off x="1258653" y="2402801"/>
              <a:ext cx="72289" cy="164974"/>
            </a:xfrm>
            <a:prstGeom prst="rect">
              <a:avLst/>
            </a:prstGeom>
          </p:spPr>
        </p:pic>
        <p:pic>
          <p:nvPicPr>
            <p:cNvPr id="123" name="object 123"/>
            <p:cNvPicPr/>
            <p:nvPr/>
          </p:nvPicPr>
          <p:blipFill>
            <a:blip r:embed="rId45" cstate="print"/>
            <a:stretch>
              <a:fillRect/>
            </a:stretch>
          </p:blipFill>
          <p:spPr>
            <a:xfrm>
              <a:off x="1350625" y="2358378"/>
              <a:ext cx="225666" cy="164209"/>
            </a:xfrm>
            <a:prstGeom prst="rect">
              <a:avLst/>
            </a:prstGeom>
          </p:spPr>
        </p:pic>
        <p:pic>
          <p:nvPicPr>
            <p:cNvPr id="124" name="object 124"/>
            <p:cNvPicPr/>
            <p:nvPr/>
          </p:nvPicPr>
          <p:blipFill>
            <a:blip r:embed="rId46" cstate="print"/>
            <a:stretch>
              <a:fillRect/>
            </a:stretch>
          </p:blipFill>
          <p:spPr>
            <a:xfrm>
              <a:off x="1598388" y="2404820"/>
              <a:ext cx="70981" cy="117541"/>
            </a:xfrm>
            <a:prstGeom prst="rect">
              <a:avLst/>
            </a:prstGeom>
          </p:spPr>
        </p:pic>
        <p:pic>
          <p:nvPicPr>
            <p:cNvPr id="125" name="object 125"/>
            <p:cNvPicPr/>
            <p:nvPr/>
          </p:nvPicPr>
          <p:blipFill>
            <a:blip r:embed="rId47" cstate="print"/>
            <a:stretch>
              <a:fillRect/>
            </a:stretch>
          </p:blipFill>
          <p:spPr>
            <a:xfrm>
              <a:off x="1689030" y="2371103"/>
              <a:ext cx="170765" cy="151258"/>
            </a:xfrm>
            <a:prstGeom prst="rect">
              <a:avLst/>
            </a:prstGeom>
          </p:spPr>
        </p:pic>
      </p:grpSp>
      <p:grpSp>
        <p:nvGrpSpPr>
          <p:cNvPr id="126" name="object 126"/>
          <p:cNvGrpSpPr/>
          <p:nvPr/>
        </p:nvGrpSpPr>
        <p:grpSpPr>
          <a:xfrm>
            <a:off x="1728613" y="2404403"/>
            <a:ext cx="545300" cy="149137"/>
            <a:chOff x="530442" y="2651522"/>
            <a:chExt cx="601345" cy="164465"/>
          </a:xfrm>
        </p:grpSpPr>
        <p:pic>
          <p:nvPicPr>
            <p:cNvPr id="127" name="object 127"/>
            <p:cNvPicPr/>
            <p:nvPr/>
          </p:nvPicPr>
          <p:blipFill>
            <a:blip r:embed="rId48" cstate="print"/>
            <a:stretch>
              <a:fillRect/>
            </a:stretch>
          </p:blipFill>
          <p:spPr>
            <a:xfrm>
              <a:off x="530442" y="2651522"/>
              <a:ext cx="201242" cy="162306"/>
            </a:xfrm>
            <a:prstGeom prst="rect">
              <a:avLst/>
            </a:prstGeom>
          </p:spPr>
        </p:pic>
        <p:sp>
          <p:nvSpPr>
            <p:cNvPr id="128" name="object 128"/>
            <p:cNvSpPr/>
            <p:nvPr/>
          </p:nvSpPr>
          <p:spPr>
            <a:xfrm>
              <a:off x="762609" y="2653430"/>
              <a:ext cx="19685" cy="160655"/>
            </a:xfrm>
            <a:custGeom>
              <a:avLst/>
              <a:gdLst/>
              <a:ahLst/>
              <a:cxnLst/>
              <a:rect l="l" t="t" r="r" b="b"/>
              <a:pathLst>
                <a:path w="19684" h="160655">
                  <a:moveTo>
                    <a:pt x="19100" y="44538"/>
                  </a:moveTo>
                  <a:lnTo>
                    <a:pt x="0" y="44538"/>
                  </a:lnTo>
                  <a:lnTo>
                    <a:pt x="0" y="160401"/>
                  </a:lnTo>
                  <a:lnTo>
                    <a:pt x="19100" y="160401"/>
                  </a:lnTo>
                  <a:lnTo>
                    <a:pt x="19100" y="44538"/>
                  </a:lnTo>
                  <a:close/>
                </a:path>
                <a:path w="19684" h="160655">
                  <a:moveTo>
                    <a:pt x="19100" y="0"/>
                  </a:moveTo>
                  <a:lnTo>
                    <a:pt x="0" y="0"/>
                  </a:lnTo>
                  <a:lnTo>
                    <a:pt x="0" y="19088"/>
                  </a:lnTo>
                  <a:lnTo>
                    <a:pt x="19100" y="19088"/>
                  </a:lnTo>
                  <a:lnTo>
                    <a:pt x="1910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129" name="object 129"/>
            <p:cNvPicPr/>
            <p:nvPr/>
          </p:nvPicPr>
          <p:blipFill>
            <a:blip r:embed="rId49" cstate="print"/>
            <a:stretch>
              <a:fillRect/>
            </a:stretch>
          </p:blipFill>
          <p:spPr>
            <a:xfrm>
              <a:off x="803692" y="2664247"/>
              <a:ext cx="118454" cy="150153"/>
            </a:xfrm>
            <a:prstGeom prst="rect">
              <a:avLst/>
            </a:prstGeom>
          </p:spPr>
        </p:pic>
        <p:pic>
          <p:nvPicPr>
            <p:cNvPr id="130" name="object 130"/>
            <p:cNvPicPr/>
            <p:nvPr/>
          </p:nvPicPr>
          <p:blipFill>
            <a:blip r:embed="rId50" cstate="print"/>
            <a:stretch>
              <a:fillRect/>
            </a:stretch>
          </p:blipFill>
          <p:spPr>
            <a:xfrm>
              <a:off x="944474" y="2696176"/>
              <a:ext cx="81953" cy="119329"/>
            </a:xfrm>
            <a:prstGeom prst="rect">
              <a:avLst/>
            </a:prstGeom>
          </p:spPr>
        </p:pic>
        <p:pic>
          <p:nvPicPr>
            <p:cNvPr id="131" name="object 131"/>
            <p:cNvPicPr/>
            <p:nvPr/>
          </p:nvPicPr>
          <p:blipFill>
            <a:blip r:embed="rId51" cstate="print"/>
            <a:stretch>
              <a:fillRect/>
            </a:stretch>
          </p:blipFill>
          <p:spPr>
            <a:xfrm>
              <a:off x="1050607" y="2651522"/>
              <a:ext cx="80706" cy="164211"/>
            </a:xfrm>
            <a:prstGeom prst="rect">
              <a:avLst/>
            </a:prstGeom>
          </p:spPr>
        </p:pic>
      </p:grpSp>
      <p:grpSp>
        <p:nvGrpSpPr>
          <p:cNvPr id="132" name="object 132"/>
          <p:cNvGrpSpPr/>
          <p:nvPr/>
        </p:nvGrpSpPr>
        <p:grpSpPr>
          <a:xfrm>
            <a:off x="2340889" y="2404403"/>
            <a:ext cx="453745" cy="149137"/>
            <a:chOff x="1205647" y="2651522"/>
            <a:chExt cx="500380" cy="164465"/>
          </a:xfrm>
        </p:grpSpPr>
        <p:pic>
          <p:nvPicPr>
            <p:cNvPr id="133" name="object 133"/>
            <p:cNvPicPr/>
            <p:nvPr/>
          </p:nvPicPr>
          <p:blipFill>
            <a:blip r:embed="rId52" cstate="print"/>
            <a:stretch>
              <a:fillRect/>
            </a:stretch>
          </p:blipFill>
          <p:spPr>
            <a:xfrm>
              <a:off x="1205647" y="2651522"/>
              <a:ext cx="147560" cy="163983"/>
            </a:xfrm>
            <a:prstGeom prst="rect">
              <a:avLst/>
            </a:prstGeom>
          </p:spPr>
        </p:pic>
        <p:pic>
          <p:nvPicPr>
            <p:cNvPr id="134" name="object 134"/>
            <p:cNvPicPr/>
            <p:nvPr/>
          </p:nvPicPr>
          <p:blipFill>
            <a:blip r:embed="rId53" cstate="print"/>
            <a:stretch>
              <a:fillRect/>
            </a:stretch>
          </p:blipFill>
          <p:spPr>
            <a:xfrm>
              <a:off x="1382814" y="2651522"/>
              <a:ext cx="80808" cy="163983"/>
            </a:xfrm>
            <a:prstGeom prst="rect">
              <a:avLst/>
            </a:prstGeom>
          </p:spPr>
        </p:pic>
        <p:pic>
          <p:nvPicPr>
            <p:cNvPr id="135" name="object 135"/>
            <p:cNvPicPr/>
            <p:nvPr/>
          </p:nvPicPr>
          <p:blipFill>
            <a:blip r:embed="rId54" cstate="print"/>
            <a:stretch>
              <a:fillRect/>
            </a:stretch>
          </p:blipFill>
          <p:spPr>
            <a:xfrm>
              <a:off x="1490979" y="2696061"/>
              <a:ext cx="65836" cy="117767"/>
            </a:xfrm>
            <a:prstGeom prst="rect">
              <a:avLst/>
            </a:prstGeom>
          </p:spPr>
        </p:pic>
        <p:sp>
          <p:nvSpPr>
            <p:cNvPr id="136" name="object 136"/>
            <p:cNvSpPr/>
            <p:nvPr/>
          </p:nvSpPr>
          <p:spPr>
            <a:xfrm>
              <a:off x="1576806" y="2653430"/>
              <a:ext cx="19685" cy="160655"/>
            </a:xfrm>
            <a:custGeom>
              <a:avLst/>
              <a:gdLst/>
              <a:ahLst/>
              <a:cxnLst/>
              <a:rect l="l" t="t" r="r" b="b"/>
              <a:pathLst>
                <a:path w="19684" h="160655">
                  <a:moveTo>
                    <a:pt x="19100" y="44538"/>
                  </a:moveTo>
                  <a:lnTo>
                    <a:pt x="0" y="44538"/>
                  </a:lnTo>
                  <a:lnTo>
                    <a:pt x="0" y="160401"/>
                  </a:lnTo>
                  <a:lnTo>
                    <a:pt x="19100" y="160401"/>
                  </a:lnTo>
                  <a:lnTo>
                    <a:pt x="19100" y="44538"/>
                  </a:lnTo>
                  <a:close/>
                </a:path>
                <a:path w="19684" h="160655">
                  <a:moveTo>
                    <a:pt x="19100" y="0"/>
                  </a:moveTo>
                  <a:lnTo>
                    <a:pt x="0" y="0"/>
                  </a:lnTo>
                  <a:lnTo>
                    <a:pt x="0" y="19088"/>
                  </a:lnTo>
                  <a:lnTo>
                    <a:pt x="19100" y="19088"/>
                  </a:lnTo>
                  <a:lnTo>
                    <a:pt x="1910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137" name="object 137"/>
            <p:cNvPicPr/>
            <p:nvPr/>
          </p:nvPicPr>
          <p:blipFill>
            <a:blip r:embed="rId55" cstate="print"/>
            <a:stretch>
              <a:fillRect/>
            </a:stretch>
          </p:blipFill>
          <p:spPr>
            <a:xfrm>
              <a:off x="1624025" y="2696176"/>
              <a:ext cx="81729" cy="119329"/>
            </a:xfrm>
            <a:prstGeom prst="rect">
              <a:avLst/>
            </a:prstGeom>
          </p:spPr>
        </p:pic>
      </p:grpSp>
      <p:pic>
        <p:nvPicPr>
          <p:cNvPr id="138" name="object 138"/>
          <p:cNvPicPr/>
          <p:nvPr/>
        </p:nvPicPr>
        <p:blipFill>
          <a:blip r:embed="rId56" cstate="print"/>
          <a:stretch>
            <a:fillRect/>
          </a:stretch>
        </p:blipFill>
        <p:spPr>
          <a:xfrm>
            <a:off x="8160606" y="4734911"/>
            <a:ext cx="2780101" cy="2117436"/>
          </a:xfrm>
          <a:prstGeom prst="rect">
            <a:avLst/>
          </a:prstGeom>
        </p:spPr>
      </p:pic>
      <p:pic>
        <p:nvPicPr>
          <p:cNvPr id="139" name="object 139"/>
          <p:cNvPicPr/>
          <p:nvPr/>
        </p:nvPicPr>
        <p:blipFill>
          <a:blip r:embed="rId57" cstate="print"/>
          <a:stretch>
            <a:fillRect/>
          </a:stretch>
        </p:blipFill>
        <p:spPr>
          <a:xfrm>
            <a:off x="7139830" y="1138720"/>
            <a:ext cx="314445" cy="196241"/>
          </a:xfrm>
          <a:prstGeom prst="rect">
            <a:avLst/>
          </a:prstGeom>
        </p:spPr>
      </p:pic>
      <p:grpSp>
        <p:nvGrpSpPr>
          <p:cNvPr id="140" name="object 140"/>
          <p:cNvGrpSpPr/>
          <p:nvPr/>
        </p:nvGrpSpPr>
        <p:grpSpPr>
          <a:xfrm>
            <a:off x="7517704" y="1136696"/>
            <a:ext cx="759505" cy="200384"/>
            <a:chOff x="6914523" y="1253523"/>
            <a:chExt cx="837565" cy="220979"/>
          </a:xfrm>
        </p:grpSpPr>
        <p:pic>
          <p:nvPicPr>
            <p:cNvPr id="141" name="object 141"/>
            <p:cNvPicPr/>
            <p:nvPr/>
          </p:nvPicPr>
          <p:blipFill>
            <a:blip r:embed="rId58" cstate="print"/>
            <a:stretch>
              <a:fillRect/>
            </a:stretch>
          </p:blipFill>
          <p:spPr>
            <a:xfrm>
              <a:off x="6914523" y="1255755"/>
              <a:ext cx="107377" cy="216410"/>
            </a:xfrm>
            <a:prstGeom prst="rect">
              <a:avLst/>
            </a:prstGeom>
          </p:spPr>
        </p:pic>
        <p:pic>
          <p:nvPicPr>
            <p:cNvPr id="142" name="object 142"/>
            <p:cNvPicPr/>
            <p:nvPr/>
          </p:nvPicPr>
          <p:blipFill>
            <a:blip r:embed="rId59" cstate="print"/>
            <a:stretch>
              <a:fillRect/>
            </a:stretch>
          </p:blipFill>
          <p:spPr>
            <a:xfrm>
              <a:off x="7044724" y="1253523"/>
              <a:ext cx="344373" cy="220877"/>
            </a:xfrm>
            <a:prstGeom prst="rect">
              <a:avLst/>
            </a:prstGeom>
          </p:spPr>
        </p:pic>
        <p:pic>
          <p:nvPicPr>
            <p:cNvPr id="143" name="object 143"/>
            <p:cNvPicPr/>
            <p:nvPr/>
          </p:nvPicPr>
          <p:blipFill>
            <a:blip r:embed="rId60" cstate="print"/>
            <a:stretch>
              <a:fillRect/>
            </a:stretch>
          </p:blipFill>
          <p:spPr>
            <a:xfrm>
              <a:off x="7415614" y="1255755"/>
              <a:ext cx="96112" cy="216410"/>
            </a:xfrm>
            <a:prstGeom prst="rect">
              <a:avLst/>
            </a:prstGeom>
          </p:spPr>
        </p:pic>
        <p:pic>
          <p:nvPicPr>
            <p:cNvPr id="144" name="object 144"/>
            <p:cNvPicPr/>
            <p:nvPr/>
          </p:nvPicPr>
          <p:blipFill>
            <a:blip r:embed="rId61" cstate="print"/>
            <a:stretch>
              <a:fillRect/>
            </a:stretch>
          </p:blipFill>
          <p:spPr>
            <a:xfrm>
              <a:off x="7530829" y="1253523"/>
              <a:ext cx="220880" cy="220877"/>
            </a:xfrm>
            <a:prstGeom prst="rect">
              <a:avLst/>
            </a:prstGeom>
          </p:spPr>
        </p:pic>
      </p:grpSp>
      <p:grpSp>
        <p:nvGrpSpPr>
          <p:cNvPr id="145" name="object 145"/>
          <p:cNvGrpSpPr/>
          <p:nvPr/>
        </p:nvGrpSpPr>
        <p:grpSpPr>
          <a:xfrm>
            <a:off x="8340249" y="1136696"/>
            <a:ext cx="1003076" cy="200384"/>
            <a:chOff x="7821608" y="1253523"/>
            <a:chExt cx="1106170" cy="220979"/>
          </a:xfrm>
        </p:grpSpPr>
        <p:sp>
          <p:nvSpPr>
            <p:cNvPr id="146" name="object 146"/>
            <p:cNvSpPr/>
            <p:nvPr/>
          </p:nvSpPr>
          <p:spPr>
            <a:xfrm>
              <a:off x="7821608" y="1255755"/>
              <a:ext cx="37465" cy="216535"/>
            </a:xfrm>
            <a:custGeom>
              <a:avLst/>
              <a:gdLst/>
              <a:ahLst/>
              <a:cxnLst/>
              <a:rect l="l" t="t" r="r" b="b"/>
              <a:pathLst>
                <a:path w="37465" h="216534">
                  <a:moveTo>
                    <a:pt x="36931" y="0"/>
                  </a:moveTo>
                  <a:lnTo>
                    <a:pt x="0" y="0"/>
                  </a:lnTo>
                  <a:lnTo>
                    <a:pt x="0" y="216410"/>
                  </a:lnTo>
                  <a:lnTo>
                    <a:pt x="36931" y="216410"/>
                  </a:lnTo>
                  <a:lnTo>
                    <a:pt x="36931"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47" name="object 147"/>
            <p:cNvPicPr/>
            <p:nvPr/>
          </p:nvPicPr>
          <p:blipFill>
            <a:blip r:embed="rId62" cstate="print"/>
            <a:stretch>
              <a:fillRect/>
            </a:stretch>
          </p:blipFill>
          <p:spPr>
            <a:xfrm>
              <a:off x="7882063" y="1255755"/>
              <a:ext cx="109526" cy="216259"/>
            </a:xfrm>
            <a:prstGeom prst="rect">
              <a:avLst/>
            </a:prstGeom>
          </p:spPr>
        </p:pic>
        <p:pic>
          <p:nvPicPr>
            <p:cNvPr id="148" name="object 148"/>
            <p:cNvPicPr/>
            <p:nvPr/>
          </p:nvPicPr>
          <p:blipFill>
            <a:blip r:embed="rId63" cstate="print"/>
            <a:stretch>
              <a:fillRect/>
            </a:stretch>
          </p:blipFill>
          <p:spPr>
            <a:xfrm>
              <a:off x="8018106" y="1255755"/>
              <a:ext cx="104992" cy="216410"/>
            </a:xfrm>
            <a:prstGeom prst="rect">
              <a:avLst/>
            </a:prstGeom>
          </p:spPr>
        </p:pic>
        <p:sp>
          <p:nvSpPr>
            <p:cNvPr id="149" name="object 149"/>
            <p:cNvSpPr/>
            <p:nvPr/>
          </p:nvSpPr>
          <p:spPr>
            <a:xfrm>
              <a:off x="8143681" y="1255755"/>
              <a:ext cx="37465" cy="216535"/>
            </a:xfrm>
            <a:custGeom>
              <a:avLst/>
              <a:gdLst/>
              <a:ahLst/>
              <a:cxnLst/>
              <a:rect l="l" t="t" r="r" b="b"/>
              <a:pathLst>
                <a:path w="37465" h="216534">
                  <a:moveTo>
                    <a:pt x="36932" y="0"/>
                  </a:moveTo>
                  <a:lnTo>
                    <a:pt x="0" y="0"/>
                  </a:lnTo>
                  <a:lnTo>
                    <a:pt x="0" y="216410"/>
                  </a:lnTo>
                  <a:lnTo>
                    <a:pt x="36932" y="216410"/>
                  </a:lnTo>
                  <a:lnTo>
                    <a:pt x="36932"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50" name="object 150"/>
            <p:cNvPicPr/>
            <p:nvPr/>
          </p:nvPicPr>
          <p:blipFill>
            <a:blip r:embed="rId64" cstate="print"/>
            <a:stretch>
              <a:fillRect/>
            </a:stretch>
          </p:blipFill>
          <p:spPr>
            <a:xfrm>
              <a:off x="8204137" y="1253523"/>
              <a:ext cx="463092" cy="220877"/>
            </a:xfrm>
            <a:prstGeom prst="rect">
              <a:avLst/>
            </a:prstGeom>
          </p:spPr>
        </p:pic>
        <p:pic>
          <p:nvPicPr>
            <p:cNvPr id="151" name="object 151"/>
            <p:cNvPicPr/>
            <p:nvPr/>
          </p:nvPicPr>
          <p:blipFill>
            <a:blip r:embed="rId65" cstate="print"/>
            <a:stretch>
              <a:fillRect/>
            </a:stretch>
          </p:blipFill>
          <p:spPr>
            <a:xfrm>
              <a:off x="8690802" y="1253523"/>
              <a:ext cx="236627" cy="220877"/>
            </a:xfrm>
            <a:prstGeom prst="rect">
              <a:avLst/>
            </a:prstGeom>
          </p:spPr>
        </p:pic>
      </p:grpSp>
      <p:sp>
        <p:nvSpPr>
          <p:cNvPr id="152" name="object 152"/>
          <p:cNvSpPr/>
          <p:nvPr/>
        </p:nvSpPr>
        <p:spPr>
          <a:xfrm>
            <a:off x="1693164" y="390538"/>
            <a:ext cx="816511" cy="250481"/>
          </a:xfrm>
          <a:custGeom>
            <a:avLst/>
            <a:gdLst/>
            <a:ahLst/>
            <a:cxnLst/>
            <a:rect l="l" t="t" r="r" b="b"/>
            <a:pathLst>
              <a:path w="900430" h="276225">
                <a:moveTo>
                  <a:pt x="134226" y="110553"/>
                </a:moveTo>
                <a:lnTo>
                  <a:pt x="134188" y="61163"/>
                </a:lnTo>
                <a:lnTo>
                  <a:pt x="122720" y="24206"/>
                </a:lnTo>
                <a:lnTo>
                  <a:pt x="89331" y="4572"/>
                </a:lnTo>
                <a:lnTo>
                  <a:pt x="87630" y="4330"/>
                </a:lnTo>
                <a:lnTo>
                  <a:pt x="87630" y="65341"/>
                </a:lnTo>
                <a:lnTo>
                  <a:pt x="87630" y="106553"/>
                </a:lnTo>
                <a:lnTo>
                  <a:pt x="86868" y="110553"/>
                </a:lnTo>
                <a:lnTo>
                  <a:pt x="85344" y="113855"/>
                </a:lnTo>
                <a:lnTo>
                  <a:pt x="83883" y="117221"/>
                </a:lnTo>
                <a:lnTo>
                  <a:pt x="81788" y="119761"/>
                </a:lnTo>
                <a:lnTo>
                  <a:pt x="79057" y="121488"/>
                </a:lnTo>
                <a:lnTo>
                  <a:pt x="76327" y="123253"/>
                </a:lnTo>
                <a:lnTo>
                  <a:pt x="73088" y="124079"/>
                </a:lnTo>
                <a:lnTo>
                  <a:pt x="46101" y="124079"/>
                </a:lnTo>
                <a:lnTo>
                  <a:pt x="46101" y="47117"/>
                </a:lnTo>
                <a:lnTo>
                  <a:pt x="73215" y="47117"/>
                </a:lnTo>
                <a:lnTo>
                  <a:pt x="87630" y="65341"/>
                </a:lnTo>
                <a:lnTo>
                  <a:pt x="87630" y="4330"/>
                </a:lnTo>
                <a:lnTo>
                  <a:pt x="80365" y="3238"/>
                </a:lnTo>
                <a:lnTo>
                  <a:pt x="70675" y="2806"/>
                </a:lnTo>
                <a:lnTo>
                  <a:pt x="46101" y="2806"/>
                </a:lnTo>
                <a:lnTo>
                  <a:pt x="21590" y="2806"/>
                </a:lnTo>
                <a:lnTo>
                  <a:pt x="0" y="2806"/>
                </a:lnTo>
                <a:lnTo>
                  <a:pt x="0" y="273304"/>
                </a:lnTo>
                <a:lnTo>
                  <a:pt x="46101" y="273304"/>
                </a:lnTo>
                <a:lnTo>
                  <a:pt x="46101" y="168402"/>
                </a:lnTo>
                <a:lnTo>
                  <a:pt x="70675" y="168402"/>
                </a:lnTo>
                <a:lnTo>
                  <a:pt x="111620" y="157543"/>
                </a:lnTo>
                <a:lnTo>
                  <a:pt x="133819" y="118084"/>
                </a:lnTo>
                <a:lnTo>
                  <a:pt x="134226" y="110553"/>
                </a:lnTo>
                <a:close/>
              </a:path>
              <a:path w="900430" h="276225">
                <a:moveTo>
                  <a:pt x="306324" y="273304"/>
                </a:moveTo>
                <a:lnTo>
                  <a:pt x="268744" y="158877"/>
                </a:lnTo>
                <a:lnTo>
                  <a:pt x="266357" y="151587"/>
                </a:lnTo>
                <a:lnTo>
                  <a:pt x="266700" y="151447"/>
                </a:lnTo>
                <a:lnTo>
                  <a:pt x="274078" y="147307"/>
                </a:lnTo>
                <a:lnTo>
                  <a:pt x="280504" y="142316"/>
                </a:lnTo>
                <a:lnTo>
                  <a:pt x="280809" y="141986"/>
                </a:lnTo>
                <a:lnTo>
                  <a:pt x="285991" y="136474"/>
                </a:lnTo>
                <a:lnTo>
                  <a:pt x="298704" y="95643"/>
                </a:lnTo>
                <a:lnTo>
                  <a:pt x="298615" y="62547"/>
                </a:lnTo>
                <a:lnTo>
                  <a:pt x="285991" y="24307"/>
                </a:lnTo>
                <a:lnTo>
                  <a:pt x="251269" y="4813"/>
                </a:lnTo>
                <a:lnTo>
                  <a:pt x="251269" y="62547"/>
                </a:lnTo>
                <a:lnTo>
                  <a:pt x="251269" y="100457"/>
                </a:lnTo>
                <a:lnTo>
                  <a:pt x="250571" y="103695"/>
                </a:lnTo>
                <a:lnTo>
                  <a:pt x="249047" y="106375"/>
                </a:lnTo>
                <a:lnTo>
                  <a:pt x="247586" y="109029"/>
                </a:lnTo>
                <a:lnTo>
                  <a:pt x="245364" y="111061"/>
                </a:lnTo>
                <a:lnTo>
                  <a:pt x="242443" y="112458"/>
                </a:lnTo>
                <a:lnTo>
                  <a:pt x="239522" y="113931"/>
                </a:lnTo>
                <a:lnTo>
                  <a:pt x="236093" y="114630"/>
                </a:lnTo>
                <a:lnTo>
                  <a:pt x="207962" y="114630"/>
                </a:lnTo>
                <a:lnTo>
                  <a:pt x="207962" y="46939"/>
                </a:lnTo>
                <a:lnTo>
                  <a:pt x="236093" y="46939"/>
                </a:lnTo>
                <a:lnTo>
                  <a:pt x="249047" y="56007"/>
                </a:lnTo>
                <a:lnTo>
                  <a:pt x="250571" y="58991"/>
                </a:lnTo>
                <a:lnTo>
                  <a:pt x="251269" y="62547"/>
                </a:lnTo>
                <a:lnTo>
                  <a:pt x="251269" y="4813"/>
                </a:lnTo>
                <a:lnTo>
                  <a:pt x="249682" y="4406"/>
                </a:lnTo>
                <a:lnTo>
                  <a:pt x="239915" y="3060"/>
                </a:lnTo>
                <a:lnTo>
                  <a:pt x="229362" y="2616"/>
                </a:lnTo>
                <a:lnTo>
                  <a:pt x="207962" y="2616"/>
                </a:lnTo>
                <a:lnTo>
                  <a:pt x="183388" y="2616"/>
                </a:lnTo>
                <a:lnTo>
                  <a:pt x="162750" y="2616"/>
                </a:lnTo>
                <a:lnTo>
                  <a:pt x="162750" y="273304"/>
                </a:lnTo>
                <a:lnTo>
                  <a:pt x="207962" y="273304"/>
                </a:lnTo>
                <a:lnTo>
                  <a:pt x="207962" y="158877"/>
                </a:lnTo>
                <a:lnTo>
                  <a:pt x="223418" y="158877"/>
                </a:lnTo>
                <a:lnTo>
                  <a:pt x="256857" y="273304"/>
                </a:lnTo>
                <a:lnTo>
                  <a:pt x="306324" y="273304"/>
                </a:lnTo>
                <a:close/>
              </a:path>
              <a:path w="900430" h="276225">
                <a:moveTo>
                  <a:pt x="465772" y="63639"/>
                </a:moveTo>
                <a:lnTo>
                  <a:pt x="465251" y="53949"/>
                </a:lnTo>
                <a:lnTo>
                  <a:pt x="463892" y="45974"/>
                </a:lnTo>
                <a:lnTo>
                  <a:pt x="463727" y="44996"/>
                </a:lnTo>
                <a:lnTo>
                  <a:pt x="441198" y="11620"/>
                </a:lnTo>
                <a:lnTo>
                  <a:pt x="419100" y="2463"/>
                </a:lnTo>
                <a:lnTo>
                  <a:pt x="419100" y="64389"/>
                </a:lnTo>
                <a:lnTo>
                  <a:pt x="419100" y="211455"/>
                </a:lnTo>
                <a:lnTo>
                  <a:pt x="418211" y="215709"/>
                </a:lnTo>
                <a:lnTo>
                  <a:pt x="416496" y="219138"/>
                </a:lnTo>
                <a:lnTo>
                  <a:pt x="414782" y="222631"/>
                </a:lnTo>
                <a:lnTo>
                  <a:pt x="412178" y="225298"/>
                </a:lnTo>
                <a:lnTo>
                  <a:pt x="408749" y="227139"/>
                </a:lnTo>
                <a:lnTo>
                  <a:pt x="405384" y="229044"/>
                </a:lnTo>
                <a:lnTo>
                  <a:pt x="401320" y="229933"/>
                </a:lnTo>
                <a:lnTo>
                  <a:pt x="391858" y="229933"/>
                </a:lnTo>
                <a:lnTo>
                  <a:pt x="387858" y="229044"/>
                </a:lnTo>
                <a:lnTo>
                  <a:pt x="384492" y="227139"/>
                </a:lnTo>
                <a:lnTo>
                  <a:pt x="381127" y="225298"/>
                </a:lnTo>
                <a:lnTo>
                  <a:pt x="378587" y="222631"/>
                </a:lnTo>
                <a:lnTo>
                  <a:pt x="375158" y="215709"/>
                </a:lnTo>
                <a:lnTo>
                  <a:pt x="374269" y="211455"/>
                </a:lnTo>
                <a:lnTo>
                  <a:pt x="374269" y="64389"/>
                </a:lnTo>
                <a:lnTo>
                  <a:pt x="391858" y="45974"/>
                </a:lnTo>
                <a:lnTo>
                  <a:pt x="401320" y="45974"/>
                </a:lnTo>
                <a:lnTo>
                  <a:pt x="419100" y="64389"/>
                </a:lnTo>
                <a:lnTo>
                  <a:pt x="419100" y="2463"/>
                </a:lnTo>
                <a:lnTo>
                  <a:pt x="416801" y="1866"/>
                </a:lnTo>
                <a:lnTo>
                  <a:pt x="407098" y="469"/>
                </a:lnTo>
                <a:lnTo>
                  <a:pt x="396621" y="0"/>
                </a:lnTo>
                <a:lnTo>
                  <a:pt x="386105" y="469"/>
                </a:lnTo>
                <a:lnTo>
                  <a:pt x="345605" y="16637"/>
                </a:lnTo>
                <a:lnTo>
                  <a:pt x="328028" y="53276"/>
                </a:lnTo>
                <a:lnTo>
                  <a:pt x="327406" y="63639"/>
                </a:lnTo>
                <a:lnTo>
                  <a:pt x="327406" y="212471"/>
                </a:lnTo>
                <a:lnTo>
                  <a:pt x="340144" y="253504"/>
                </a:lnTo>
                <a:lnTo>
                  <a:pt x="376377" y="274205"/>
                </a:lnTo>
                <a:lnTo>
                  <a:pt x="396621" y="276098"/>
                </a:lnTo>
                <a:lnTo>
                  <a:pt x="407098" y="275628"/>
                </a:lnTo>
                <a:lnTo>
                  <a:pt x="447598" y="259359"/>
                </a:lnTo>
                <a:lnTo>
                  <a:pt x="465175" y="222631"/>
                </a:lnTo>
                <a:lnTo>
                  <a:pt x="465772" y="212471"/>
                </a:lnTo>
                <a:lnTo>
                  <a:pt x="465772" y="63639"/>
                </a:lnTo>
                <a:close/>
              </a:path>
              <a:path w="900430" h="276225">
                <a:moveTo>
                  <a:pt x="593217" y="2806"/>
                </a:moveTo>
                <a:lnTo>
                  <a:pt x="547116" y="2806"/>
                </a:lnTo>
                <a:lnTo>
                  <a:pt x="547116" y="216217"/>
                </a:lnTo>
                <a:lnTo>
                  <a:pt x="545465" y="221043"/>
                </a:lnTo>
                <a:lnTo>
                  <a:pt x="538861" y="227711"/>
                </a:lnTo>
                <a:lnTo>
                  <a:pt x="534098" y="229425"/>
                </a:lnTo>
                <a:lnTo>
                  <a:pt x="523557" y="229425"/>
                </a:lnTo>
                <a:lnTo>
                  <a:pt x="519557" y="228346"/>
                </a:lnTo>
                <a:lnTo>
                  <a:pt x="512127" y="223964"/>
                </a:lnTo>
                <a:lnTo>
                  <a:pt x="508635" y="220726"/>
                </a:lnTo>
                <a:lnTo>
                  <a:pt x="505396" y="216408"/>
                </a:lnTo>
                <a:lnTo>
                  <a:pt x="474726" y="248348"/>
                </a:lnTo>
                <a:lnTo>
                  <a:pt x="506234" y="272034"/>
                </a:lnTo>
                <a:lnTo>
                  <a:pt x="530923" y="276098"/>
                </a:lnTo>
                <a:lnTo>
                  <a:pt x="540423" y="275653"/>
                </a:lnTo>
                <a:lnTo>
                  <a:pt x="576884" y="260159"/>
                </a:lnTo>
                <a:lnTo>
                  <a:pt x="592759" y="224688"/>
                </a:lnTo>
                <a:lnTo>
                  <a:pt x="593217" y="215455"/>
                </a:lnTo>
                <a:lnTo>
                  <a:pt x="593217" y="2806"/>
                </a:lnTo>
                <a:close/>
              </a:path>
              <a:path w="900430" h="276225">
                <a:moveTo>
                  <a:pt x="746506" y="2806"/>
                </a:moveTo>
                <a:lnTo>
                  <a:pt x="672465" y="2806"/>
                </a:lnTo>
                <a:lnTo>
                  <a:pt x="646811" y="2806"/>
                </a:lnTo>
                <a:lnTo>
                  <a:pt x="626364" y="2806"/>
                </a:lnTo>
                <a:lnTo>
                  <a:pt x="626364" y="273304"/>
                </a:lnTo>
                <a:lnTo>
                  <a:pt x="646811" y="273304"/>
                </a:lnTo>
                <a:lnTo>
                  <a:pt x="672465" y="273304"/>
                </a:lnTo>
                <a:lnTo>
                  <a:pt x="746506" y="273304"/>
                </a:lnTo>
                <a:lnTo>
                  <a:pt x="746506" y="228282"/>
                </a:lnTo>
                <a:lnTo>
                  <a:pt x="672465" y="228282"/>
                </a:lnTo>
                <a:lnTo>
                  <a:pt x="672465" y="161290"/>
                </a:lnTo>
                <a:lnTo>
                  <a:pt x="737235" y="161290"/>
                </a:lnTo>
                <a:lnTo>
                  <a:pt x="737235" y="116459"/>
                </a:lnTo>
                <a:lnTo>
                  <a:pt x="672465" y="116459"/>
                </a:lnTo>
                <a:lnTo>
                  <a:pt x="672465" y="47828"/>
                </a:lnTo>
                <a:lnTo>
                  <a:pt x="746506" y="47828"/>
                </a:lnTo>
                <a:lnTo>
                  <a:pt x="746506" y="2806"/>
                </a:lnTo>
                <a:close/>
              </a:path>
              <a:path w="900430" h="276225">
                <a:moveTo>
                  <a:pt x="900239" y="69024"/>
                </a:moveTo>
                <a:lnTo>
                  <a:pt x="888339" y="24460"/>
                </a:lnTo>
                <a:lnTo>
                  <a:pt x="854278" y="2044"/>
                </a:lnTo>
                <a:lnTo>
                  <a:pt x="835279" y="0"/>
                </a:lnTo>
                <a:lnTo>
                  <a:pt x="825411" y="520"/>
                </a:lnTo>
                <a:lnTo>
                  <a:pt x="787488" y="18046"/>
                </a:lnTo>
                <a:lnTo>
                  <a:pt x="770851" y="58369"/>
                </a:lnTo>
                <a:lnTo>
                  <a:pt x="770382" y="68834"/>
                </a:lnTo>
                <a:lnTo>
                  <a:pt x="770382" y="207264"/>
                </a:lnTo>
                <a:lnTo>
                  <a:pt x="782345" y="251739"/>
                </a:lnTo>
                <a:lnTo>
                  <a:pt x="816305" y="274066"/>
                </a:lnTo>
                <a:lnTo>
                  <a:pt x="835279" y="276098"/>
                </a:lnTo>
                <a:lnTo>
                  <a:pt x="845146" y="275590"/>
                </a:lnTo>
                <a:lnTo>
                  <a:pt x="883208" y="258076"/>
                </a:lnTo>
                <a:lnTo>
                  <a:pt x="899756" y="217576"/>
                </a:lnTo>
                <a:lnTo>
                  <a:pt x="900239" y="207073"/>
                </a:lnTo>
                <a:lnTo>
                  <a:pt x="900239" y="185293"/>
                </a:lnTo>
                <a:lnTo>
                  <a:pt x="853503" y="185293"/>
                </a:lnTo>
                <a:lnTo>
                  <a:pt x="853503" y="211772"/>
                </a:lnTo>
                <a:lnTo>
                  <a:pt x="852868" y="215773"/>
                </a:lnTo>
                <a:lnTo>
                  <a:pt x="850138" y="222377"/>
                </a:lnTo>
                <a:lnTo>
                  <a:pt x="848042" y="224853"/>
                </a:lnTo>
                <a:lnTo>
                  <a:pt x="842581" y="228346"/>
                </a:lnTo>
                <a:lnTo>
                  <a:pt x="839279" y="229235"/>
                </a:lnTo>
                <a:lnTo>
                  <a:pt x="831596" y="229235"/>
                </a:lnTo>
                <a:lnTo>
                  <a:pt x="817245" y="211836"/>
                </a:lnTo>
                <a:lnTo>
                  <a:pt x="817245" y="64262"/>
                </a:lnTo>
                <a:lnTo>
                  <a:pt x="831596" y="46748"/>
                </a:lnTo>
                <a:lnTo>
                  <a:pt x="839152" y="46748"/>
                </a:lnTo>
                <a:lnTo>
                  <a:pt x="853503" y="64452"/>
                </a:lnTo>
                <a:lnTo>
                  <a:pt x="853503" y="90805"/>
                </a:lnTo>
                <a:lnTo>
                  <a:pt x="900239" y="90805"/>
                </a:lnTo>
                <a:lnTo>
                  <a:pt x="900239" y="69024"/>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sp>
        <p:nvSpPr>
          <p:cNvPr id="153" name="object 153"/>
          <p:cNvSpPr/>
          <p:nvPr/>
        </p:nvSpPr>
        <p:spPr>
          <a:xfrm>
            <a:off x="2519290" y="393578"/>
            <a:ext cx="123225" cy="245299"/>
          </a:xfrm>
          <a:custGeom>
            <a:avLst/>
            <a:gdLst/>
            <a:ahLst/>
            <a:cxnLst/>
            <a:rect l="l" t="t" r="r" b="b"/>
            <a:pathLst>
              <a:path w="135890" h="270509">
                <a:moveTo>
                  <a:pt x="135445" y="0"/>
                </a:moveTo>
                <a:lnTo>
                  <a:pt x="0" y="0"/>
                </a:lnTo>
                <a:lnTo>
                  <a:pt x="0" y="21590"/>
                </a:lnTo>
                <a:lnTo>
                  <a:pt x="0" y="43180"/>
                </a:lnTo>
                <a:lnTo>
                  <a:pt x="44640" y="43180"/>
                </a:lnTo>
                <a:lnTo>
                  <a:pt x="44640" y="269951"/>
                </a:lnTo>
                <a:lnTo>
                  <a:pt x="90728" y="269951"/>
                </a:lnTo>
                <a:lnTo>
                  <a:pt x="90728" y="43700"/>
                </a:lnTo>
                <a:lnTo>
                  <a:pt x="135445" y="43700"/>
                </a:lnTo>
                <a:lnTo>
                  <a:pt x="135445" y="22174"/>
                </a:lnTo>
                <a:lnTo>
                  <a:pt x="90728" y="22174"/>
                </a:lnTo>
                <a:lnTo>
                  <a:pt x="44640" y="22174"/>
                </a:lnTo>
                <a:lnTo>
                  <a:pt x="44640" y="21590"/>
                </a:lnTo>
                <a:lnTo>
                  <a:pt x="135445" y="21590"/>
                </a:lnTo>
                <a:lnTo>
                  <a:pt x="135445"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sp>
        <p:nvSpPr>
          <p:cNvPr id="154" name="object 154"/>
          <p:cNvSpPr/>
          <p:nvPr/>
        </p:nvSpPr>
        <p:spPr>
          <a:xfrm>
            <a:off x="2721334" y="390538"/>
            <a:ext cx="1083115" cy="250481"/>
          </a:xfrm>
          <a:custGeom>
            <a:avLst/>
            <a:gdLst/>
            <a:ahLst/>
            <a:cxnLst/>
            <a:rect l="l" t="t" r="r" b="b"/>
            <a:pathLst>
              <a:path w="1194435" h="276225">
                <a:moveTo>
                  <a:pt x="134874" y="186817"/>
                </a:moveTo>
                <a:lnTo>
                  <a:pt x="124663" y="148463"/>
                </a:lnTo>
                <a:lnTo>
                  <a:pt x="87071" y="119634"/>
                </a:lnTo>
                <a:lnTo>
                  <a:pt x="64401" y="107950"/>
                </a:lnTo>
                <a:lnTo>
                  <a:pt x="56337" y="102870"/>
                </a:lnTo>
                <a:lnTo>
                  <a:pt x="53022" y="99758"/>
                </a:lnTo>
                <a:lnTo>
                  <a:pt x="47701" y="92265"/>
                </a:lnTo>
                <a:lnTo>
                  <a:pt x="46355" y="87896"/>
                </a:lnTo>
                <a:lnTo>
                  <a:pt x="46355" y="58547"/>
                </a:lnTo>
                <a:lnTo>
                  <a:pt x="48133" y="53721"/>
                </a:lnTo>
                <a:lnTo>
                  <a:pt x="55499" y="46609"/>
                </a:lnTo>
                <a:lnTo>
                  <a:pt x="60642" y="44831"/>
                </a:lnTo>
                <a:lnTo>
                  <a:pt x="73660" y="44831"/>
                </a:lnTo>
                <a:lnTo>
                  <a:pt x="78625" y="46799"/>
                </a:lnTo>
                <a:lnTo>
                  <a:pt x="85674" y="54610"/>
                </a:lnTo>
                <a:lnTo>
                  <a:pt x="87452" y="60071"/>
                </a:lnTo>
                <a:lnTo>
                  <a:pt x="87452" y="82423"/>
                </a:lnTo>
                <a:lnTo>
                  <a:pt x="133413" y="81851"/>
                </a:lnTo>
                <a:lnTo>
                  <a:pt x="133413" y="66624"/>
                </a:lnTo>
                <a:lnTo>
                  <a:pt x="132930" y="56476"/>
                </a:lnTo>
                <a:lnTo>
                  <a:pt x="116027" y="17424"/>
                </a:lnTo>
                <a:lnTo>
                  <a:pt x="77317" y="495"/>
                </a:lnTo>
                <a:lnTo>
                  <a:pt x="67386" y="0"/>
                </a:lnTo>
                <a:lnTo>
                  <a:pt x="57150" y="495"/>
                </a:lnTo>
                <a:lnTo>
                  <a:pt x="17805" y="17373"/>
                </a:lnTo>
                <a:lnTo>
                  <a:pt x="698" y="55930"/>
                </a:lnTo>
                <a:lnTo>
                  <a:pt x="203" y="65849"/>
                </a:lnTo>
                <a:lnTo>
                  <a:pt x="203" y="79819"/>
                </a:lnTo>
                <a:lnTo>
                  <a:pt x="11023" y="119761"/>
                </a:lnTo>
                <a:lnTo>
                  <a:pt x="43370" y="147231"/>
                </a:lnTo>
                <a:lnTo>
                  <a:pt x="69354" y="160591"/>
                </a:lnTo>
                <a:lnTo>
                  <a:pt x="78168" y="165925"/>
                </a:lnTo>
                <a:lnTo>
                  <a:pt x="81800" y="169100"/>
                </a:lnTo>
                <a:lnTo>
                  <a:pt x="87376" y="176403"/>
                </a:lnTo>
                <a:lnTo>
                  <a:pt x="88773" y="180721"/>
                </a:lnTo>
                <a:lnTo>
                  <a:pt x="88773" y="216027"/>
                </a:lnTo>
                <a:lnTo>
                  <a:pt x="86944" y="221297"/>
                </a:lnTo>
                <a:lnTo>
                  <a:pt x="79629" y="228981"/>
                </a:lnTo>
                <a:lnTo>
                  <a:pt x="74434" y="230886"/>
                </a:lnTo>
                <a:lnTo>
                  <a:pt x="60909" y="230886"/>
                </a:lnTo>
                <a:lnTo>
                  <a:pt x="55562" y="228917"/>
                </a:lnTo>
                <a:lnTo>
                  <a:pt x="47891" y="221107"/>
                </a:lnTo>
                <a:lnTo>
                  <a:pt x="45986" y="215773"/>
                </a:lnTo>
                <a:lnTo>
                  <a:pt x="45986" y="194437"/>
                </a:lnTo>
                <a:lnTo>
                  <a:pt x="0" y="194818"/>
                </a:lnTo>
                <a:lnTo>
                  <a:pt x="0" y="209296"/>
                </a:lnTo>
                <a:lnTo>
                  <a:pt x="520" y="219443"/>
                </a:lnTo>
                <a:lnTo>
                  <a:pt x="17995" y="258495"/>
                </a:lnTo>
                <a:lnTo>
                  <a:pt x="57670" y="275602"/>
                </a:lnTo>
                <a:lnTo>
                  <a:pt x="67894" y="276098"/>
                </a:lnTo>
                <a:lnTo>
                  <a:pt x="78041" y="275602"/>
                </a:lnTo>
                <a:lnTo>
                  <a:pt x="117297" y="258495"/>
                </a:lnTo>
                <a:lnTo>
                  <a:pt x="134391" y="219443"/>
                </a:lnTo>
                <a:lnTo>
                  <a:pt x="134874" y="209296"/>
                </a:lnTo>
                <a:lnTo>
                  <a:pt x="134874" y="186817"/>
                </a:lnTo>
                <a:close/>
              </a:path>
              <a:path w="1194435" h="276225">
                <a:moveTo>
                  <a:pt x="287083" y="2806"/>
                </a:moveTo>
                <a:lnTo>
                  <a:pt x="240728" y="2806"/>
                </a:lnTo>
                <a:lnTo>
                  <a:pt x="240728" y="215709"/>
                </a:lnTo>
                <a:lnTo>
                  <a:pt x="239141" y="220789"/>
                </a:lnTo>
                <a:lnTo>
                  <a:pt x="232549" y="228155"/>
                </a:lnTo>
                <a:lnTo>
                  <a:pt x="227977" y="229933"/>
                </a:lnTo>
                <a:lnTo>
                  <a:pt x="216484" y="229933"/>
                </a:lnTo>
                <a:lnTo>
                  <a:pt x="211975" y="228155"/>
                </a:lnTo>
                <a:lnTo>
                  <a:pt x="205549" y="220789"/>
                </a:lnTo>
                <a:lnTo>
                  <a:pt x="203898" y="215709"/>
                </a:lnTo>
                <a:lnTo>
                  <a:pt x="203898" y="2806"/>
                </a:lnTo>
                <a:lnTo>
                  <a:pt x="157619" y="2806"/>
                </a:lnTo>
                <a:lnTo>
                  <a:pt x="157619" y="207835"/>
                </a:lnTo>
                <a:lnTo>
                  <a:pt x="158089" y="218135"/>
                </a:lnTo>
                <a:lnTo>
                  <a:pt x="174599" y="258102"/>
                </a:lnTo>
                <a:lnTo>
                  <a:pt x="212458" y="275590"/>
                </a:lnTo>
                <a:lnTo>
                  <a:pt x="222135" y="276098"/>
                </a:lnTo>
                <a:lnTo>
                  <a:pt x="231914" y="275590"/>
                </a:lnTo>
                <a:lnTo>
                  <a:pt x="269913" y="258102"/>
                </a:lnTo>
                <a:lnTo>
                  <a:pt x="286600" y="218135"/>
                </a:lnTo>
                <a:lnTo>
                  <a:pt x="287083" y="207835"/>
                </a:lnTo>
                <a:lnTo>
                  <a:pt x="287083" y="2806"/>
                </a:lnTo>
                <a:close/>
              </a:path>
              <a:path w="1194435" h="276225">
                <a:moveTo>
                  <a:pt x="491680" y="2806"/>
                </a:moveTo>
                <a:lnTo>
                  <a:pt x="448564" y="2806"/>
                </a:lnTo>
                <a:lnTo>
                  <a:pt x="402590" y="149796"/>
                </a:lnTo>
                <a:lnTo>
                  <a:pt x="382663" y="84455"/>
                </a:lnTo>
                <a:lnTo>
                  <a:pt x="357759" y="2806"/>
                </a:lnTo>
                <a:lnTo>
                  <a:pt x="313499" y="2806"/>
                </a:lnTo>
                <a:lnTo>
                  <a:pt x="313499" y="273304"/>
                </a:lnTo>
                <a:lnTo>
                  <a:pt x="355536" y="273304"/>
                </a:lnTo>
                <a:lnTo>
                  <a:pt x="355536" y="112052"/>
                </a:lnTo>
                <a:lnTo>
                  <a:pt x="391033" y="225488"/>
                </a:lnTo>
                <a:lnTo>
                  <a:pt x="414147" y="225488"/>
                </a:lnTo>
                <a:lnTo>
                  <a:pt x="437159" y="149796"/>
                </a:lnTo>
                <a:lnTo>
                  <a:pt x="450596" y="105587"/>
                </a:lnTo>
                <a:lnTo>
                  <a:pt x="450596" y="273304"/>
                </a:lnTo>
                <a:lnTo>
                  <a:pt x="491680" y="273304"/>
                </a:lnTo>
                <a:lnTo>
                  <a:pt x="491680" y="84455"/>
                </a:lnTo>
                <a:lnTo>
                  <a:pt x="491680" y="2806"/>
                </a:lnTo>
                <a:close/>
              </a:path>
              <a:path w="1194435" h="276225">
                <a:moveTo>
                  <a:pt x="703008" y="2806"/>
                </a:moveTo>
                <a:lnTo>
                  <a:pt x="659892" y="2806"/>
                </a:lnTo>
                <a:lnTo>
                  <a:pt x="613918" y="149796"/>
                </a:lnTo>
                <a:lnTo>
                  <a:pt x="593991" y="84455"/>
                </a:lnTo>
                <a:lnTo>
                  <a:pt x="569087" y="2806"/>
                </a:lnTo>
                <a:lnTo>
                  <a:pt x="524827" y="2806"/>
                </a:lnTo>
                <a:lnTo>
                  <a:pt x="524827" y="273304"/>
                </a:lnTo>
                <a:lnTo>
                  <a:pt x="566864" y="273304"/>
                </a:lnTo>
                <a:lnTo>
                  <a:pt x="566864" y="112052"/>
                </a:lnTo>
                <a:lnTo>
                  <a:pt x="602361" y="225488"/>
                </a:lnTo>
                <a:lnTo>
                  <a:pt x="625475" y="225488"/>
                </a:lnTo>
                <a:lnTo>
                  <a:pt x="648487" y="149796"/>
                </a:lnTo>
                <a:lnTo>
                  <a:pt x="661924" y="105587"/>
                </a:lnTo>
                <a:lnTo>
                  <a:pt x="661924" y="273304"/>
                </a:lnTo>
                <a:lnTo>
                  <a:pt x="703008" y="273304"/>
                </a:lnTo>
                <a:lnTo>
                  <a:pt x="703008" y="84455"/>
                </a:lnTo>
                <a:lnTo>
                  <a:pt x="703008" y="2806"/>
                </a:lnTo>
                <a:close/>
              </a:path>
              <a:path w="1194435" h="276225">
                <a:moveTo>
                  <a:pt x="880935" y="273304"/>
                </a:moveTo>
                <a:lnTo>
                  <a:pt x="870902" y="231267"/>
                </a:lnTo>
                <a:lnTo>
                  <a:pt x="860590" y="188087"/>
                </a:lnTo>
                <a:lnTo>
                  <a:pt x="838606" y="96012"/>
                </a:lnTo>
                <a:lnTo>
                  <a:pt x="818324" y="11061"/>
                </a:lnTo>
                <a:lnTo>
                  <a:pt x="818324" y="188087"/>
                </a:lnTo>
                <a:lnTo>
                  <a:pt x="781989" y="188087"/>
                </a:lnTo>
                <a:lnTo>
                  <a:pt x="800163" y="96012"/>
                </a:lnTo>
                <a:lnTo>
                  <a:pt x="818324" y="188087"/>
                </a:lnTo>
                <a:lnTo>
                  <a:pt x="818324" y="11061"/>
                </a:lnTo>
                <a:lnTo>
                  <a:pt x="816356" y="2806"/>
                </a:lnTo>
                <a:lnTo>
                  <a:pt x="783971" y="2806"/>
                </a:lnTo>
                <a:lnTo>
                  <a:pt x="719455" y="273304"/>
                </a:lnTo>
                <a:lnTo>
                  <a:pt x="765175" y="273304"/>
                </a:lnTo>
                <a:lnTo>
                  <a:pt x="773480" y="231267"/>
                </a:lnTo>
                <a:lnTo>
                  <a:pt x="826846" y="231267"/>
                </a:lnTo>
                <a:lnTo>
                  <a:pt x="835152" y="273304"/>
                </a:lnTo>
                <a:lnTo>
                  <a:pt x="880935" y="273304"/>
                </a:lnTo>
                <a:close/>
              </a:path>
              <a:path w="1194435" h="276225">
                <a:moveTo>
                  <a:pt x="1044575" y="273304"/>
                </a:moveTo>
                <a:lnTo>
                  <a:pt x="1007008" y="158877"/>
                </a:lnTo>
                <a:lnTo>
                  <a:pt x="1004608" y="151587"/>
                </a:lnTo>
                <a:lnTo>
                  <a:pt x="1004951" y="151447"/>
                </a:lnTo>
                <a:lnTo>
                  <a:pt x="1012329" y="147307"/>
                </a:lnTo>
                <a:lnTo>
                  <a:pt x="1018768" y="142316"/>
                </a:lnTo>
                <a:lnTo>
                  <a:pt x="1019060" y="141986"/>
                </a:lnTo>
                <a:lnTo>
                  <a:pt x="1024242" y="136474"/>
                </a:lnTo>
                <a:lnTo>
                  <a:pt x="1036955" y="95643"/>
                </a:lnTo>
                <a:lnTo>
                  <a:pt x="1036878" y="62547"/>
                </a:lnTo>
                <a:lnTo>
                  <a:pt x="1036510" y="56007"/>
                </a:lnTo>
                <a:lnTo>
                  <a:pt x="1036447" y="54686"/>
                </a:lnTo>
                <a:lnTo>
                  <a:pt x="1018781" y="18630"/>
                </a:lnTo>
                <a:lnTo>
                  <a:pt x="989520" y="4813"/>
                </a:lnTo>
                <a:lnTo>
                  <a:pt x="989520" y="62547"/>
                </a:lnTo>
                <a:lnTo>
                  <a:pt x="989520" y="100457"/>
                </a:lnTo>
                <a:lnTo>
                  <a:pt x="988822" y="103695"/>
                </a:lnTo>
                <a:lnTo>
                  <a:pt x="987298" y="106375"/>
                </a:lnTo>
                <a:lnTo>
                  <a:pt x="985837" y="109029"/>
                </a:lnTo>
                <a:lnTo>
                  <a:pt x="983615" y="111061"/>
                </a:lnTo>
                <a:lnTo>
                  <a:pt x="980694" y="112458"/>
                </a:lnTo>
                <a:lnTo>
                  <a:pt x="977773" y="113931"/>
                </a:lnTo>
                <a:lnTo>
                  <a:pt x="974344" y="114630"/>
                </a:lnTo>
                <a:lnTo>
                  <a:pt x="946213" y="114630"/>
                </a:lnTo>
                <a:lnTo>
                  <a:pt x="946213" y="46939"/>
                </a:lnTo>
                <a:lnTo>
                  <a:pt x="974344" y="46939"/>
                </a:lnTo>
                <a:lnTo>
                  <a:pt x="987298" y="56007"/>
                </a:lnTo>
                <a:lnTo>
                  <a:pt x="988822" y="58991"/>
                </a:lnTo>
                <a:lnTo>
                  <a:pt x="989520" y="62547"/>
                </a:lnTo>
                <a:lnTo>
                  <a:pt x="989520" y="4813"/>
                </a:lnTo>
                <a:lnTo>
                  <a:pt x="987945" y="4406"/>
                </a:lnTo>
                <a:lnTo>
                  <a:pt x="978179" y="3060"/>
                </a:lnTo>
                <a:lnTo>
                  <a:pt x="967613" y="2616"/>
                </a:lnTo>
                <a:lnTo>
                  <a:pt x="946213" y="2616"/>
                </a:lnTo>
                <a:lnTo>
                  <a:pt x="921639" y="2616"/>
                </a:lnTo>
                <a:lnTo>
                  <a:pt x="901001" y="2616"/>
                </a:lnTo>
                <a:lnTo>
                  <a:pt x="901001" y="273304"/>
                </a:lnTo>
                <a:lnTo>
                  <a:pt x="946213" y="273304"/>
                </a:lnTo>
                <a:lnTo>
                  <a:pt x="946213" y="158877"/>
                </a:lnTo>
                <a:lnTo>
                  <a:pt x="961669" y="158877"/>
                </a:lnTo>
                <a:lnTo>
                  <a:pt x="995108" y="273304"/>
                </a:lnTo>
                <a:lnTo>
                  <a:pt x="1044575" y="273304"/>
                </a:lnTo>
                <a:close/>
              </a:path>
              <a:path w="1194435" h="276225">
                <a:moveTo>
                  <a:pt x="1194371" y="2806"/>
                </a:moveTo>
                <a:lnTo>
                  <a:pt x="1146365" y="2806"/>
                </a:lnTo>
                <a:lnTo>
                  <a:pt x="1122172" y="114808"/>
                </a:lnTo>
                <a:lnTo>
                  <a:pt x="1096899" y="2806"/>
                </a:lnTo>
                <a:lnTo>
                  <a:pt x="1048893" y="2806"/>
                </a:lnTo>
                <a:lnTo>
                  <a:pt x="1099502" y="169672"/>
                </a:lnTo>
                <a:lnTo>
                  <a:pt x="1099502" y="273304"/>
                </a:lnTo>
                <a:lnTo>
                  <a:pt x="1145667" y="273304"/>
                </a:lnTo>
                <a:lnTo>
                  <a:pt x="1145667" y="169672"/>
                </a:lnTo>
                <a:lnTo>
                  <a:pt x="1194371" y="2806"/>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grpSp>
        <p:nvGrpSpPr>
          <p:cNvPr id="155" name="object 155"/>
          <p:cNvGrpSpPr/>
          <p:nvPr/>
        </p:nvGrpSpPr>
        <p:grpSpPr>
          <a:xfrm>
            <a:off x="1713446" y="1129759"/>
            <a:ext cx="759505" cy="200384"/>
            <a:chOff x="513716" y="1245873"/>
            <a:chExt cx="837565" cy="220979"/>
          </a:xfrm>
        </p:grpSpPr>
        <p:pic>
          <p:nvPicPr>
            <p:cNvPr id="156" name="object 156"/>
            <p:cNvPicPr/>
            <p:nvPr/>
          </p:nvPicPr>
          <p:blipFill>
            <a:blip r:embed="rId66" cstate="print"/>
            <a:stretch>
              <a:fillRect/>
            </a:stretch>
          </p:blipFill>
          <p:spPr>
            <a:xfrm>
              <a:off x="513716" y="1248104"/>
              <a:ext cx="107377" cy="216410"/>
            </a:xfrm>
            <a:prstGeom prst="rect">
              <a:avLst/>
            </a:prstGeom>
          </p:spPr>
        </p:pic>
        <p:pic>
          <p:nvPicPr>
            <p:cNvPr id="157" name="object 157"/>
            <p:cNvPicPr/>
            <p:nvPr/>
          </p:nvPicPr>
          <p:blipFill>
            <a:blip r:embed="rId67" cstate="print"/>
            <a:stretch>
              <a:fillRect/>
            </a:stretch>
          </p:blipFill>
          <p:spPr>
            <a:xfrm>
              <a:off x="643917" y="1245873"/>
              <a:ext cx="344371" cy="220878"/>
            </a:xfrm>
            <a:prstGeom prst="rect">
              <a:avLst/>
            </a:prstGeom>
          </p:spPr>
        </p:pic>
        <p:pic>
          <p:nvPicPr>
            <p:cNvPr id="158" name="object 158"/>
            <p:cNvPicPr/>
            <p:nvPr/>
          </p:nvPicPr>
          <p:blipFill>
            <a:blip r:embed="rId68" cstate="print"/>
            <a:stretch>
              <a:fillRect/>
            </a:stretch>
          </p:blipFill>
          <p:spPr>
            <a:xfrm>
              <a:off x="1014807" y="1248104"/>
              <a:ext cx="96112" cy="216410"/>
            </a:xfrm>
            <a:prstGeom prst="rect">
              <a:avLst/>
            </a:prstGeom>
          </p:spPr>
        </p:pic>
        <p:pic>
          <p:nvPicPr>
            <p:cNvPr id="159" name="object 159"/>
            <p:cNvPicPr/>
            <p:nvPr/>
          </p:nvPicPr>
          <p:blipFill>
            <a:blip r:embed="rId69" cstate="print"/>
            <a:stretch>
              <a:fillRect/>
            </a:stretch>
          </p:blipFill>
          <p:spPr>
            <a:xfrm>
              <a:off x="1130021" y="1245873"/>
              <a:ext cx="220882" cy="220878"/>
            </a:xfrm>
            <a:prstGeom prst="rect">
              <a:avLst/>
            </a:prstGeom>
          </p:spPr>
        </p:pic>
      </p:grpSp>
      <p:grpSp>
        <p:nvGrpSpPr>
          <p:cNvPr id="160" name="object 160"/>
          <p:cNvGrpSpPr/>
          <p:nvPr/>
        </p:nvGrpSpPr>
        <p:grpSpPr>
          <a:xfrm>
            <a:off x="2538709" y="1129759"/>
            <a:ext cx="722077" cy="200384"/>
            <a:chOff x="1423799" y="1245873"/>
            <a:chExt cx="796290" cy="220979"/>
          </a:xfrm>
        </p:grpSpPr>
        <p:pic>
          <p:nvPicPr>
            <p:cNvPr id="161" name="object 161"/>
            <p:cNvPicPr/>
            <p:nvPr/>
          </p:nvPicPr>
          <p:blipFill>
            <a:blip r:embed="rId70" cstate="print"/>
            <a:stretch>
              <a:fillRect/>
            </a:stretch>
          </p:blipFill>
          <p:spPr>
            <a:xfrm>
              <a:off x="1423799" y="1248104"/>
              <a:ext cx="104992" cy="216410"/>
            </a:xfrm>
            <a:prstGeom prst="rect">
              <a:avLst/>
            </a:prstGeom>
          </p:spPr>
        </p:pic>
        <p:pic>
          <p:nvPicPr>
            <p:cNvPr id="162" name="object 162"/>
            <p:cNvPicPr/>
            <p:nvPr/>
          </p:nvPicPr>
          <p:blipFill>
            <a:blip r:embed="rId71" cstate="print"/>
            <a:stretch>
              <a:fillRect/>
            </a:stretch>
          </p:blipFill>
          <p:spPr>
            <a:xfrm>
              <a:off x="1552374" y="1245873"/>
              <a:ext cx="220117" cy="220878"/>
            </a:xfrm>
            <a:prstGeom prst="rect">
              <a:avLst/>
            </a:prstGeom>
          </p:spPr>
        </p:pic>
        <p:pic>
          <p:nvPicPr>
            <p:cNvPr id="163" name="object 163"/>
            <p:cNvPicPr/>
            <p:nvPr/>
          </p:nvPicPr>
          <p:blipFill>
            <a:blip r:embed="rId72" cstate="print"/>
            <a:stretch>
              <a:fillRect/>
            </a:stretch>
          </p:blipFill>
          <p:spPr>
            <a:xfrm>
              <a:off x="1793065" y="1245873"/>
              <a:ext cx="103886" cy="220878"/>
            </a:xfrm>
            <a:prstGeom prst="rect">
              <a:avLst/>
            </a:prstGeom>
          </p:spPr>
        </p:pic>
        <p:pic>
          <p:nvPicPr>
            <p:cNvPr id="164" name="object 164"/>
            <p:cNvPicPr/>
            <p:nvPr/>
          </p:nvPicPr>
          <p:blipFill>
            <a:blip r:embed="rId73" cstate="print"/>
            <a:stretch>
              <a:fillRect/>
            </a:stretch>
          </p:blipFill>
          <p:spPr>
            <a:xfrm>
              <a:off x="1917475" y="1247953"/>
              <a:ext cx="114857" cy="216561"/>
            </a:xfrm>
            <a:prstGeom prst="rect">
              <a:avLst/>
            </a:prstGeom>
          </p:spPr>
        </p:pic>
        <p:sp>
          <p:nvSpPr>
            <p:cNvPr id="165" name="object 165"/>
            <p:cNvSpPr/>
            <p:nvPr/>
          </p:nvSpPr>
          <p:spPr>
            <a:xfrm>
              <a:off x="2052143" y="1248104"/>
              <a:ext cx="37465" cy="216535"/>
            </a:xfrm>
            <a:custGeom>
              <a:avLst/>
              <a:gdLst/>
              <a:ahLst/>
              <a:cxnLst/>
              <a:rect l="l" t="t" r="r" b="b"/>
              <a:pathLst>
                <a:path w="37464" h="216534">
                  <a:moveTo>
                    <a:pt x="36932" y="0"/>
                  </a:moveTo>
                  <a:lnTo>
                    <a:pt x="0" y="0"/>
                  </a:lnTo>
                  <a:lnTo>
                    <a:pt x="0" y="216410"/>
                  </a:lnTo>
                  <a:lnTo>
                    <a:pt x="36932" y="216410"/>
                  </a:lnTo>
                  <a:lnTo>
                    <a:pt x="36932"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66" name="object 166"/>
            <p:cNvPicPr/>
            <p:nvPr/>
          </p:nvPicPr>
          <p:blipFill>
            <a:blip r:embed="rId66" cstate="print"/>
            <a:stretch>
              <a:fillRect/>
            </a:stretch>
          </p:blipFill>
          <p:spPr>
            <a:xfrm>
              <a:off x="2112599" y="1248104"/>
              <a:ext cx="107377" cy="216410"/>
            </a:xfrm>
            <a:prstGeom prst="rect">
              <a:avLst/>
            </a:prstGeom>
          </p:spPr>
        </p:pic>
      </p:grpSp>
      <p:grpSp>
        <p:nvGrpSpPr>
          <p:cNvPr id="167" name="object 167"/>
          <p:cNvGrpSpPr/>
          <p:nvPr/>
        </p:nvGrpSpPr>
        <p:grpSpPr>
          <a:xfrm>
            <a:off x="3286816" y="1129759"/>
            <a:ext cx="387526" cy="200384"/>
            <a:chOff x="2248794" y="1245873"/>
            <a:chExt cx="427355" cy="220979"/>
          </a:xfrm>
        </p:grpSpPr>
        <p:sp>
          <p:nvSpPr>
            <p:cNvPr id="168" name="object 168"/>
            <p:cNvSpPr/>
            <p:nvPr/>
          </p:nvSpPr>
          <p:spPr>
            <a:xfrm>
              <a:off x="2248789" y="1248099"/>
              <a:ext cx="160020" cy="216535"/>
            </a:xfrm>
            <a:custGeom>
              <a:avLst/>
              <a:gdLst/>
              <a:ahLst/>
              <a:cxnLst/>
              <a:rect l="l" t="t" r="r" b="b"/>
              <a:pathLst>
                <a:path w="160019" h="216534">
                  <a:moveTo>
                    <a:pt x="108356" y="0"/>
                  </a:moveTo>
                  <a:lnTo>
                    <a:pt x="0" y="0"/>
                  </a:lnTo>
                  <a:lnTo>
                    <a:pt x="0" y="17780"/>
                  </a:lnTo>
                  <a:lnTo>
                    <a:pt x="0" y="35560"/>
                  </a:lnTo>
                  <a:lnTo>
                    <a:pt x="35712" y="35560"/>
                  </a:lnTo>
                  <a:lnTo>
                    <a:pt x="35712" y="216420"/>
                  </a:lnTo>
                  <a:lnTo>
                    <a:pt x="72593" y="216420"/>
                  </a:lnTo>
                  <a:lnTo>
                    <a:pt x="72593" y="35420"/>
                  </a:lnTo>
                  <a:lnTo>
                    <a:pt x="108356" y="35420"/>
                  </a:lnTo>
                  <a:lnTo>
                    <a:pt x="108356" y="18199"/>
                  </a:lnTo>
                  <a:lnTo>
                    <a:pt x="72593" y="18199"/>
                  </a:lnTo>
                  <a:lnTo>
                    <a:pt x="35712" y="18199"/>
                  </a:lnTo>
                  <a:lnTo>
                    <a:pt x="35712" y="17780"/>
                  </a:lnTo>
                  <a:lnTo>
                    <a:pt x="108356" y="17780"/>
                  </a:lnTo>
                  <a:lnTo>
                    <a:pt x="108356" y="0"/>
                  </a:lnTo>
                  <a:close/>
                </a:path>
                <a:path w="160019" h="216534">
                  <a:moveTo>
                    <a:pt x="159867" y="12"/>
                  </a:moveTo>
                  <a:lnTo>
                    <a:pt x="122936" y="12"/>
                  </a:lnTo>
                  <a:lnTo>
                    <a:pt x="122936" y="216420"/>
                  </a:lnTo>
                  <a:lnTo>
                    <a:pt x="159867" y="216420"/>
                  </a:lnTo>
                  <a:lnTo>
                    <a:pt x="159867" y="12"/>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69" name="object 169"/>
            <p:cNvPicPr/>
            <p:nvPr/>
          </p:nvPicPr>
          <p:blipFill>
            <a:blip r:embed="rId74" cstate="print"/>
            <a:stretch>
              <a:fillRect/>
            </a:stretch>
          </p:blipFill>
          <p:spPr>
            <a:xfrm>
              <a:off x="2432184" y="1245873"/>
              <a:ext cx="110693" cy="220878"/>
            </a:xfrm>
            <a:prstGeom prst="rect">
              <a:avLst/>
            </a:prstGeom>
          </p:spPr>
        </p:pic>
        <p:pic>
          <p:nvPicPr>
            <p:cNvPr id="170" name="object 170"/>
            <p:cNvPicPr/>
            <p:nvPr/>
          </p:nvPicPr>
          <p:blipFill>
            <a:blip r:embed="rId75" cstate="print"/>
            <a:stretch>
              <a:fillRect/>
            </a:stretch>
          </p:blipFill>
          <p:spPr>
            <a:xfrm>
              <a:off x="2566450" y="1248104"/>
              <a:ext cx="109527" cy="216259"/>
            </a:xfrm>
            <a:prstGeom prst="rect">
              <a:avLst/>
            </a:prstGeom>
          </p:spPr>
        </p:pic>
      </p:grpSp>
      <p:grpSp>
        <p:nvGrpSpPr>
          <p:cNvPr id="171" name="object 171"/>
          <p:cNvGrpSpPr/>
          <p:nvPr/>
        </p:nvGrpSpPr>
        <p:grpSpPr>
          <a:xfrm>
            <a:off x="1713445" y="3679168"/>
            <a:ext cx="492901" cy="200384"/>
            <a:chOff x="513716" y="4057304"/>
            <a:chExt cx="543560" cy="220979"/>
          </a:xfrm>
        </p:grpSpPr>
        <p:sp>
          <p:nvSpPr>
            <p:cNvPr id="172" name="object 172"/>
            <p:cNvSpPr/>
            <p:nvPr/>
          </p:nvSpPr>
          <p:spPr>
            <a:xfrm>
              <a:off x="513716" y="4059535"/>
              <a:ext cx="37465" cy="216535"/>
            </a:xfrm>
            <a:custGeom>
              <a:avLst/>
              <a:gdLst/>
              <a:ahLst/>
              <a:cxnLst/>
              <a:rect l="l" t="t" r="r" b="b"/>
              <a:pathLst>
                <a:path w="37465" h="216535">
                  <a:moveTo>
                    <a:pt x="36932" y="0"/>
                  </a:moveTo>
                  <a:lnTo>
                    <a:pt x="0" y="0"/>
                  </a:lnTo>
                  <a:lnTo>
                    <a:pt x="0" y="216410"/>
                  </a:lnTo>
                  <a:lnTo>
                    <a:pt x="36932" y="216410"/>
                  </a:lnTo>
                  <a:lnTo>
                    <a:pt x="36932"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73" name="object 173"/>
            <p:cNvPicPr/>
            <p:nvPr/>
          </p:nvPicPr>
          <p:blipFill>
            <a:blip r:embed="rId75" cstate="print"/>
            <a:stretch>
              <a:fillRect/>
            </a:stretch>
          </p:blipFill>
          <p:spPr>
            <a:xfrm>
              <a:off x="574170" y="4059535"/>
              <a:ext cx="109527" cy="216259"/>
            </a:xfrm>
            <a:prstGeom prst="rect">
              <a:avLst/>
            </a:prstGeom>
          </p:spPr>
        </p:pic>
        <p:sp>
          <p:nvSpPr>
            <p:cNvPr id="174" name="object 174"/>
            <p:cNvSpPr/>
            <p:nvPr/>
          </p:nvSpPr>
          <p:spPr>
            <a:xfrm>
              <a:off x="702741" y="4057314"/>
              <a:ext cx="354965" cy="220979"/>
            </a:xfrm>
            <a:custGeom>
              <a:avLst/>
              <a:gdLst/>
              <a:ahLst/>
              <a:cxnLst/>
              <a:rect l="l" t="t" r="r" b="b"/>
              <a:pathLst>
                <a:path w="354965" h="220979">
                  <a:moveTo>
                    <a:pt x="119684" y="2222"/>
                  </a:moveTo>
                  <a:lnTo>
                    <a:pt x="80518" y="2222"/>
                  </a:lnTo>
                  <a:lnTo>
                    <a:pt x="59842" y="151676"/>
                  </a:lnTo>
                  <a:lnTo>
                    <a:pt x="39166" y="2222"/>
                  </a:lnTo>
                  <a:lnTo>
                    <a:pt x="0" y="2222"/>
                  </a:lnTo>
                  <a:lnTo>
                    <a:pt x="39878" y="218643"/>
                  </a:lnTo>
                  <a:lnTo>
                    <a:pt x="79756" y="218643"/>
                  </a:lnTo>
                  <a:lnTo>
                    <a:pt x="119684" y="2222"/>
                  </a:lnTo>
                  <a:close/>
                </a:path>
                <a:path w="354965" h="220979">
                  <a:moveTo>
                    <a:pt x="230378" y="2222"/>
                  </a:moveTo>
                  <a:lnTo>
                    <a:pt x="171145" y="2222"/>
                  </a:lnTo>
                  <a:lnTo>
                    <a:pt x="150622" y="2222"/>
                  </a:lnTo>
                  <a:lnTo>
                    <a:pt x="134264" y="2222"/>
                  </a:lnTo>
                  <a:lnTo>
                    <a:pt x="134264" y="218643"/>
                  </a:lnTo>
                  <a:lnTo>
                    <a:pt x="150622" y="218643"/>
                  </a:lnTo>
                  <a:lnTo>
                    <a:pt x="171145" y="218643"/>
                  </a:lnTo>
                  <a:lnTo>
                    <a:pt x="230378" y="218643"/>
                  </a:lnTo>
                  <a:lnTo>
                    <a:pt x="230378" y="182626"/>
                  </a:lnTo>
                  <a:lnTo>
                    <a:pt x="171145" y="182626"/>
                  </a:lnTo>
                  <a:lnTo>
                    <a:pt x="171145" y="129032"/>
                  </a:lnTo>
                  <a:lnTo>
                    <a:pt x="222961" y="129032"/>
                  </a:lnTo>
                  <a:lnTo>
                    <a:pt x="222961" y="93154"/>
                  </a:lnTo>
                  <a:lnTo>
                    <a:pt x="171145" y="93154"/>
                  </a:lnTo>
                  <a:lnTo>
                    <a:pt x="171145" y="38239"/>
                  </a:lnTo>
                  <a:lnTo>
                    <a:pt x="230378" y="38239"/>
                  </a:lnTo>
                  <a:lnTo>
                    <a:pt x="230378" y="2222"/>
                  </a:lnTo>
                  <a:close/>
                </a:path>
                <a:path w="354965" h="220979">
                  <a:moveTo>
                    <a:pt x="354380" y="149453"/>
                  </a:moveTo>
                  <a:lnTo>
                    <a:pt x="341122" y="111556"/>
                  </a:lnTo>
                  <a:lnTo>
                    <a:pt x="297992" y="86360"/>
                  </a:lnTo>
                  <a:lnTo>
                    <a:pt x="291541" y="82296"/>
                  </a:lnTo>
                  <a:lnTo>
                    <a:pt x="288899" y="79794"/>
                  </a:lnTo>
                  <a:lnTo>
                    <a:pt x="284632" y="73812"/>
                  </a:lnTo>
                  <a:lnTo>
                    <a:pt x="283565" y="70294"/>
                  </a:lnTo>
                  <a:lnTo>
                    <a:pt x="283565" y="46837"/>
                  </a:lnTo>
                  <a:lnTo>
                    <a:pt x="284988" y="42976"/>
                  </a:lnTo>
                  <a:lnTo>
                    <a:pt x="290880" y="37274"/>
                  </a:lnTo>
                  <a:lnTo>
                    <a:pt x="294995" y="35864"/>
                  </a:lnTo>
                  <a:lnTo>
                    <a:pt x="305409" y="35864"/>
                  </a:lnTo>
                  <a:lnTo>
                    <a:pt x="309372" y="37426"/>
                  </a:lnTo>
                  <a:lnTo>
                    <a:pt x="315010" y="43675"/>
                  </a:lnTo>
                  <a:lnTo>
                    <a:pt x="316433" y="48056"/>
                  </a:lnTo>
                  <a:lnTo>
                    <a:pt x="316433" y="65938"/>
                  </a:lnTo>
                  <a:lnTo>
                    <a:pt x="353212" y="65481"/>
                  </a:lnTo>
                  <a:lnTo>
                    <a:pt x="353212" y="53276"/>
                  </a:lnTo>
                  <a:lnTo>
                    <a:pt x="352818" y="45173"/>
                  </a:lnTo>
                  <a:lnTo>
                    <a:pt x="334391" y="9728"/>
                  </a:lnTo>
                  <a:lnTo>
                    <a:pt x="300380" y="0"/>
                  </a:lnTo>
                  <a:lnTo>
                    <a:pt x="292188" y="381"/>
                  </a:lnTo>
                  <a:lnTo>
                    <a:pt x="256501" y="18770"/>
                  </a:lnTo>
                  <a:lnTo>
                    <a:pt x="246634" y="52679"/>
                  </a:lnTo>
                  <a:lnTo>
                    <a:pt x="246634" y="63842"/>
                  </a:lnTo>
                  <a:lnTo>
                    <a:pt x="260756" y="103733"/>
                  </a:lnTo>
                  <a:lnTo>
                    <a:pt x="301955" y="128473"/>
                  </a:lnTo>
                  <a:lnTo>
                    <a:pt x="309016" y="132740"/>
                  </a:lnTo>
                  <a:lnTo>
                    <a:pt x="311912" y="135280"/>
                  </a:lnTo>
                  <a:lnTo>
                    <a:pt x="316382" y="141109"/>
                  </a:lnTo>
                  <a:lnTo>
                    <a:pt x="317500" y="144576"/>
                  </a:lnTo>
                  <a:lnTo>
                    <a:pt x="317500" y="172821"/>
                  </a:lnTo>
                  <a:lnTo>
                    <a:pt x="316026" y="177038"/>
                  </a:lnTo>
                  <a:lnTo>
                    <a:pt x="310184" y="183172"/>
                  </a:lnTo>
                  <a:lnTo>
                    <a:pt x="306019" y="184708"/>
                  </a:lnTo>
                  <a:lnTo>
                    <a:pt x="295198" y="184708"/>
                  </a:lnTo>
                  <a:lnTo>
                    <a:pt x="290931" y="183134"/>
                  </a:lnTo>
                  <a:lnTo>
                    <a:pt x="284784" y="176885"/>
                  </a:lnTo>
                  <a:lnTo>
                    <a:pt x="283260" y="172605"/>
                  </a:lnTo>
                  <a:lnTo>
                    <a:pt x="283260" y="155549"/>
                  </a:lnTo>
                  <a:lnTo>
                    <a:pt x="246481" y="155854"/>
                  </a:lnTo>
                  <a:lnTo>
                    <a:pt x="246481" y="167436"/>
                  </a:lnTo>
                  <a:lnTo>
                    <a:pt x="246888" y="175552"/>
                  </a:lnTo>
                  <a:lnTo>
                    <a:pt x="265887" y="211010"/>
                  </a:lnTo>
                  <a:lnTo>
                    <a:pt x="300786" y="220878"/>
                  </a:lnTo>
                  <a:lnTo>
                    <a:pt x="308914" y="220472"/>
                  </a:lnTo>
                  <a:lnTo>
                    <a:pt x="344563" y="201866"/>
                  </a:lnTo>
                  <a:lnTo>
                    <a:pt x="354380" y="167436"/>
                  </a:lnTo>
                  <a:lnTo>
                    <a:pt x="354380" y="149453"/>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grpSp>
      <p:grpSp>
        <p:nvGrpSpPr>
          <p:cNvPr id="175" name="object 175"/>
          <p:cNvGrpSpPr/>
          <p:nvPr/>
        </p:nvGrpSpPr>
        <p:grpSpPr>
          <a:xfrm>
            <a:off x="2216760" y="3681191"/>
            <a:ext cx="471595" cy="196354"/>
            <a:chOff x="1068760" y="4059535"/>
            <a:chExt cx="520065" cy="216535"/>
          </a:xfrm>
        </p:grpSpPr>
        <p:sp>
          <p:nvSpPr>
            <p:cNvPr id="176" name="object 176"/>
            <p:cNvSpPr/>
            <p:nvPr/>
          </p:nvSpPr>
          <p:spPr>
            <a:xfrm>
              <a:off x="1068755" y="4059536"/>
              <a:ext cx="268605" cy="216535"/>
            </a:xfrm>
            <a:custGeom>
              <a:avLst/>
              <a:gdLst/>
              <a:ahLst/>
              <a:cxnLst/>
              <a:rect l="l" t="t" r="r" b="b"/>
              <a:pathLst>
                <a:path w="268605" h="216535">
                  <a:moveTo>
                    <a:pt x="108356" y="342"/>
                  </a:moveTo>
                  <a:lnTo>
                    <a:pt x="0" y="342"/>
                  </a:lnTo>
                  <a:lnTo>
                    <a:pt x="0" y="18122"/>
                  </a:lnTo>
                  <a:lnTo>
                    <a:pt x="0" y="35902"/>
                  </a:lnTo>
                  <a:lnTo>
                    <a:pt x="35712" y="35902"/>
                  </a:lnTo>
                  <a:lnTo>
                    <a:pt x="35712" y="216420"/>
                  </a:lnTo>
                  <a:lnTo>
                    <a:pt x="72593" y="216420"/>
                  </a:lnTo>
                  <a:lnTo>
                    <a:pt x="72593" y="35420"/>
                  </a:lnTo>
                  <a:lnTo>
                    <a:pt x="108356" y="35420"/>
                  </a:lnTo>
                  <a:lnTo>
                    <a:pt x="108356" y="18186"/>
                  </a:lnTo>
                  <a:lnTo>
                    <a:pt x="72593" y="18186"/>
                  </a:lnTo>
                  <a:lnTo>
                    <a:pt x="35712" y="18186"/>
                  </a:lnTo>
                  <a:lnTo>
                    <a:pt x="108356" y="18122"/>
                  </a:lnTo>
                  <a:lnTo>
                    <a:pt x="108356" y="342"/>
                  </a:lnTo>
                  <a:close/>
                </a:path>
                <a:path w="268605" h="216535">
                  <a:moveTo>
                    <a:pt x="268478" y="0"/>
                  </a:moveTo>
                  <a:lnTo>
                    <a:pt x="233984" y="0"/>
                  </a:lnTo>
                  <a:lnTo>
                    <a:pt x="197205" y="117614"/>
                  </a:lnTo>
                  <a:lnTo>
                    <a:pt x="181267" y="65328"/>
                  </a:lnTo>
                  <a:lnTo>
                    <a:pt x="161340" y="0"/>
                  </a:lnTo>
                  <a:lnTo>
                    <a:pt x="125933" y="0"/>
                  </a:lnTo>
                  <a:lnTo>
                    <a:pt x="125933" y="216420"/>
                  </a:lnTo>
                  <a:lnTo>
                    <a:pt x="159562" y="216420"/>
                  </a:lnTo>
                  <a:lnTo>
                    <a:pt x="159562" y="87414"/>
                  </a:lnTo>
                  <a:lnTo>
                    <a:pt x="187960" y="178155"/>
                  </a:lnTo>
                  <a:lnTo>
                    <a:pt x="206451" y="178155"/>
                  </a:lnTo>
                  <a:lnTo>
                    <a:pt x="224853" y="117614"/>
                  </a:lnTo>
                  <a:lnTo>
                    <a:pt x="235610" y="82232"/>
                  </a:lnTo>
                  <a:lnTo>
                    <a:pt x="235610" y="216420"/>
                  </a:lnTo>
                  <a:lnTo>
                    <a:pt x="268478" y="216420"/>
                  </a:lnTo>
                  <a:lnTo>
                    <a:pt x="268478" y="65328"/>
                  </a:lnTo>
                  <a:lnTo>
                    <a:pt x="268478"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77" name="object 177"/>
            <p:cNvPicPr/>
            <p:nvPr/>
          </p:nvPicPr>
          <p:blipFill>
            <a:blip r:embed="rId76" cstate="print"/>
            <a:stretch>
              <a:fillRect/>
            </a:stretch>
          </p:blipFill>
          <p:spPr>
            <a:xfrm>
              <a:off x="1363759" y="4059535"/>
              <a:ext cx="96113" cy="216410"/>
            </a:xfrm>
            <a:prstGeom prst="rect">
              <a:avLst/>
            </a:prstGeom>
          </p:spPr>
        </p:pic>
        <p:pic>
          <p:nvPicPr>
            <p:cNvPr id="178" name="object 178"/>
            <p:cNvPicPr/>
            <p:nvPr/>
          </p:nvPicPr>
          <p:blipFill>
            <a:blip r:embed="rId75" cstate="print"/>
            <a:stretch>
              <a:fillRect/>
            </a:stretch>
          </p:blipFill>
          <p:spPr>
            <a:xfrm>
              <a:off x="1478973" y="4059535"/>
              <a:ext cx="109526" cy="216259"/>
            </a:xfrm>
            <a:prstGeom prst="rect">
              <a:avLst/>
            </a:prstGeom>
          </p:spPr>
        </p:pic>
      </p:grpSp>
      <p:sp>
        <p:nvSpPr>
          <p:cNvPr id="179" name="object 179"/>
          <p:cNvSpPr/>
          <p:nvPr/>
        </p:nvSpPr>
        <p:spPr>
          <a:xfrm>
            <a:off x="2709381" y="3681503"/>
            <a:ext cx="98465" cy="196354"/>
          </a:xfrm>
          <a:custGeom>
            <a:avLst/>
            <a:gdLst/>
            <a:ahLst/>
            <a:cxnLst/>
            <a:rect l="l" t="t" r="r" b="b"/>
            <a:pathLst>
              <a:path w="108585" h="216535">
                <a:moveTo>
                  <a:pt x="108356" y="0"/>
                </a:moveTo>
                <a:lnTo>
                  <a:pt x="0" y="0"/>
                </a:lnTo>
                <a:lnTo>
                  <a:pt x="0" y="17780"/>
                </a:lnTo>
                <a:lnTo>
                  <a:pt x="0" y="35560"/>
                </a:lnTo>
                <a:lnTo>
                  <a:pt x="35712" y="35560"/>
                </a:lnTo>
                <a:lnTo>
                  <a:pt x="35712" y="216077"/>
                </a:lnTo>
                <a:lnTo>
                  <a:pt x="72593" y="216077"/>
                </a:lnTo>
                <a:lnTo>
                  <a:pt x="72593" y="35077"/>
                </a:lnTo>
                <a:lnTo>
                  <a:pt x="108356" y="35077"/>
                </a:lnTo>
                <a:lnTo>
                  <a:pt x="108356" y="17843"/>
                </a:lnTo>
                <a:lnTo>
                  <a:pt x="72593" y="17843"/>
                </a:lnTo>
                <a:lnTo>
                  <a:pt x="35712" y="17843"/>
                </a:lnTo>
                <a:lnTo>
                  <a:pt x="108356" y="17780"/>
                </a:lnTo>
                <a:lnTo>
                  <a:pt x="108356"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sp>
        <p:nvSpPr>
          <p:cNvPr id="180" name="object 180"/>
          <p:cNvSpPr/>
          <p:nvPr/>
        </p:nvSpPr>
        <p:spPr>
          <a:xfrm>
            <a:off x="2871030" y="3679168"/>
            <a:ext cx="97889" cy="200384"/>
          </a:xfrm>
          <a:custGeom>
            <a:avLst/>
            <a:gdLst/>
            <a:ahLst/>
            <a:cxnLst/>
            <a:rect l="l" t="t" r="r" b="b"/>
            <a:pathLst>
              <a:path w="107950" h="220979">
                <a:moveTo>
                  <a:pt x="53900" y="0"/>
                </a:moveTo>
                <a:lnTo>
                  <a:pt x="14245" y="13898"/>
                </a:lnTo>
                <a:lnTo>
                  <a:pt x="154" y="52678"/>
                </a:lnTo>
                <a:lnTo>
                  <a:pt x="154" y="63853"/>
                </a:lnTo>
                <a:lnTo>
                  <a:pt x="14278" y="103733"/>
                </a:lnTo>
                <a:lnTo>
                  <a:pt x="55476" y="128473"/>
                </a:lnTo>
                <a:lnTo>
                  <a:pt x="62536" y="132739"/>
                </a:lnTo>
                <a:lnTo>
                  <a:pt x="65434" y="135280"/>
                </a:lnTo>
                <a:lnTo>
                  <a:pt x="69902" y="141119"/>
                </a:lnTo>
                <a:lnTo>
                  <a:pt x="71020" y="144575"/>
                </a:lnTo>
                <a:lnTo>
                  <a:pt x="71020" y="172821"/>
                </a:lnTo>
                <a:lnTo>
                  <a:pt x="69549" y="177036"/>
                </a:lnTo>
                <a:lnTo>
                  <a:pt x="63705" y="183182"/>
                </a:lnTo>
                <a:lnTo>
                  <a:pt x="59541" y="184708"/>
                </a:lnTo>
                <a:lnTo>
                  <a:pt x="48719" y="184708"/>
                </a:lnTo>
                <a:lnTo>
                  <a:pt x="44453" y="183131"/>
                </a:lnTo>
                <a:lnTo>
                  <a:pt x="38304" y="176885"/>
                </a:lnTo>
                <a:lnTo>
                  <a:pt x="36781" y="172615"/>
                </a:lnTo>
                <a:lnTo>
                  <a:pt x="36781" y="155548"/>
                </a:lnTo>
                <a:lnTo>
                  <a:pt x="0" y="155854"/>
                </a:lnTo>
                <a:lnTo>
                  <a:pt x="0" y="167435"/>
                </a:lnTo>
                <a:lnTo>
                  <a:pt x="409" y="175552"/>
                </a:lnTo>
                <a:lnTo>
                  <a:pt x="19413" y="211012"/>
                </a:lnTo>
                <a:lnTo>
                  <a:pt x="54306" y="220878"/>
                </a:lnTo>
                <a:lnTo>
                  <a:pt x="62431" y="220478"/>
                </a:lnTo>
                <a:lnTo>
                  <a:pt x="98080" y="201868"/>
                </a:lnTo>
                <a:lnTo>
                  <a:pt x="107903" y="167435"/>
                </a:lnTo>
                <a:lnTo>
                  <a:pt x="107903" y="149453"/>
                </a:lnTo>
                <a:lnTo>
                  <a:pt x="94644" y="111556"/>
                </a:lnTo>
                <a:lnTo>
                  <a:pt x="51512" y="86360"/>
                </a:lnTo>
                <a:lnTo>
                  <a:pt x="45062" y="82296"/>
                </a:lnTo>
                <a:lnTo>
                  <a:pt x="42419" y="79804"/>
                </a:lnTo>
                <a:lnTo>
                  <a:pt x="38153" y="73811"/>
                </a:lnTo>
                <a:lnTo>
                  <a:pt x="37087" y="70304"/>
                </a:lnTo>
                <a:lnTo>
                  <a:pt x="37087" y="46836"/>
                </a:lnTo>
                <a:lnTo>
                  <a:pt x="38510" y="42976"/>
                </a:lnTo>
                <a:lnTo>
                  <a:pt x="44403" y="37284"/>
                </a:lnTo>
                <a:lnTo>
                  <a:pt x="48517" y="35863"/>
                </a:lnTo>
                <a:lnTo>
                  <a:pt x="58929" y="35863"/>
                </a:lnTo>
                <a:lnTo>
                  <a:pt x="62892" y="37435"/>
                </a:lnTo>
                <a:lnTo>
                  <a:pt x="68530" y="43685"/>
                </a:lnTo>
                <a:lnTo>
                  <a:pt x="69955" y="48056"/>
                </a:lnTo>
                <a:lnTo>
                  <a:pt x="69955" y="65937"/>
                </a:lnTo>
                <a:lnTo>
                  <a:pt x="106733" y="65479"/>
                </a:lnTo>
                <a:lnTo>
                  <a:pt x="106733" y="53286"/>
                </a:lnTo>
                <a:lnTo>
                  <a:pt x="106342" y="45172"/>
                </a:lnTo>
                <a:lnTo>
                  <a:pt x="87919" y="9731"/>
                </a:lnTo>
                <a:lnTo>
                  <a:pt x="61851" y="390"/>
                </a:lnTo>
                <a:lnTo>
                  <a:pt x="53900"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grpSp>
        <p:nvGrpSpPr>
          <p:cNvPr id="181" name="object 181"/>
          <p:cNvGrpSpPr/>
          <p:nvPr/>
        </p:nvGrpSpPr>
        <p:grpSpPr>
          <a:xfrm>
            <a:off x="2979425" y="3679168"/>
            <a:ext cx="875820" cy="200384"/>
            <a:chOff x="1909810" y="4057304"/>
            <a:chExt cx="965835" cy="220979"/>
          </a:xfrm>
        </p:grpSpPr>
        <p:sp>
          <p:nvSpPr>
            <p:cNvPr id="182" name="object 182"/>
            <p:cNvSpPr/>
            <p:nvPr/>
          </p:nvSpPr>
          <p:spPr>
            <a:xfrm>
              <a:off x="1909800" y="4057314"/>
              <a:ext cx="711200" cy="220979"/>
            </a:xfrm>
            <a:custGeom>
              <a:avLst/>
              <a:gdLst/>
              <a:ahLst/>
              <a:cxnLst/>
              <a:rect l="l" t="t" r="r" b="b"/>
              <a:pathLst>
                <a:path w="711200" h="220979">
                  <a:moveTo>
                    <a:pt x="108369" y="2565"/>
                  </a:moveTo>
                  <a:lnTo>
                    <a:pt x="0" y="2565"/>
                  </a:lnTo>
                  <a:lnTo>
                    <a:pt x="0" y="20345"/>
                  </a:lnTo>
                  <a:lnTo>
                    <a:pt x="0" y="38125"/>
                  </a:lnTo>
                  <a:lnTo>
                    <a:pt x="35725" y="38125"/>
                  </a:lnTo>
                  <a:lnTo>
                    <a:pt x="35725" y="218643"/>
                  </a:lnTo>
                  <a:lnTo>
                    <a:pt x="72593" y="218643"/>
                  </a:lnTo>
                  <a:lnTo>
                    <a:pt x="72593" y="37642"/>
                  </a:lnTo>
                  <a:lnTo>
                    <a:pt x="108369" y="37642"/>
                  </a:lnTo>
                  <a:lnTo>
                    <a:pt x="108369" y="20408"/>
                  </a:lnTo>
                  <a:lnTo>
                    <a:pt x="72593" y="20408"/>
                  </a:lnTo>
                  <a:lnTo>
                    <a:pt x="35725" y="20408"/>
                  </a:lnTo>
                  <a:lnTo>
                    <a:pt x="108369" y="20345"/>
                  </a:lnTo>
                  <a:lnTo>
                    <a:pt x="108369" y="2565"/>
                  </a:lnTo>
                  <a:close/>
                </a:path>
                <a:path w="711200" h="220979">
                  <a:moveTo>
                    <a:pt x="240792" y="218643"/>
                  </a:moveTo>
                  <a:lnTo>
                    <a:pt x="210743" y="127101"/>
                  </a:lnTo>
                  <a:lnTo>
                    <a:pt x="208826" y="121259"/>
                  </a:lnTo>
                  <a:lnTo>
                    <a:pt x="210464" y="120396"/>
                  </a:lnTo>
                  <a:lnTo>
                    <a:pt x="234289" y="84175"/>
                  </a:lnTo>
                  <a:lnTo>
                    <a:pt x="234708" y="76504"/>
                  </a:lnTo>
                  <a:lnTo>
                    <a:pt x="234632" y="50038"/>
                  </a:lnTo>
                  <a:lnTo>
                    <a:pt x="234353" y="44805"/>
                  </a:lnTo>
                  <a:lnTo>
                    <a:pt x="234289" y="43738"/>
                  </a:lnTo>
                  <a:lnTo>
                    <a:pt x="233299" y="38150"/>
                  </a:lnTo>
                  <a:lnTo>
                    <a:pt x="233184" y="37541"/>
                  </a:lnTo>
                  <a:lnTo>
                    <a:pt x="233057" y="36830"/>
                  </a:lnTo>
                  <a:lnTo>
                    <a:pt x="202666" y="5308"/>
                  </a:lnTo>
                  <a:lnTo>
                    <a:pt x="196761" y="3835"/>
                  </a:lnTo>
                  <a:lnTo>
                    <a:pt x="196761" y="50038"/>
                  </a:lnTo>
                  <a:lnTo>
                    <a:pt x="196761" y="80352"/>
                  </a:lnTo>
                  <a:lnTo>
                    <a:pt x="196202" y="82956"/>
                  </a:lnTo>
                  <a:lnTo>
                    <a:pt x="194983" y="85090"/>
                  </a:lnTo>
                  <a:lnTo>
                    <a:pt x="193814" y="87210"/>
                  </a:lnTo>
                  <a:lnTo>
                    <a:pt x="192036" y="88849"/>
                  </a:lnTo>
                  <a:lnTo>
                    <a:pt x="189699" y="89954"/>
                  </a:lnTo>
                  <a:lnTo>
                    <a:pt x="187350" y="91135"/>
                  </a:lnTo>
                  <a:lnTo>
                    <a:pt x="184607" y="91681"/>
                  </a:lnTo>
                  <a:lnTo>
                    <a:pt x="162102" y="91681"/>
                  </a:lnTo>
                  <a:lnTo>
                    <a:pt x="162102" y="37541"/>
                  </a:lnTo>
                  <a:lnTo>
                    <a:pt x="184607" y="37541"/>
                  </a:lnTo>
                  <a:lnTo>
                    <a:pt x="194983" y="44805"/>
                  </a:lnTo>
                  <a:lnTo>
                    <a:pt x="196202" y="47193"/>
                  </a:lnTo>
                  <a:lnTo>
                    <a:pt x="196761" y="50038"/>
                  </a:lnTo>
                  <a:lnTo>
                    <a:pt x="196761" y="3835"/>
                  </a:lnTo>
                  <a:lnTo>
                    <a:pt x="195491" y="3517"/>
                  </a:lnTo>
                  <a:lnTo>
                    <a:pt x="187680" y="2438"/>
                  </a:lnTo>
                  <a:lnTo>
                    <a:pt x="179235" y="2070"/>
                  </a:lnTo>
                  <a:lnTo>
                    <a:pt x="162102" y="2070"/>
                  </a:lnTo>
                  <a:lnTo>
                    <a:pt x="142443" y="2070"/>
                  </a:lnTo>
                  <a:lnTo>
                    <a:pt x="125945" y="2070"/>
                  </a:lnTo>
                  <a:lnTo>
                    <a:pt x="125945" y="218643"/>
                  </a:lnTo>
                  <a:lnTo>
                    <a:pt x="162102" y="218643"/>
                  </a:lnTo>
                  <a:lnTo>
                    <a:pt x="162102" y="127101"/>
                  </a:lnTo>
                  <a:lnTo>
                    <a:pt x="174485" y="127101"/>
                  </a:lnTo>
                  <a:lnTo>
                    <a:pt x="201231" y="218643"/>
                  </a:lnTo>
                  <a:lnTo>
                    <a:pt x="240792" y="218643"/>
                  </a:lnTo>
                  <a:close/>
                </a:path>
                <a:path w="711200" h="220979">
                  <a:moveTo>
                    <a:pt x="358851" y="2222"/>
                  </a:moveTo>
                  <a:lnTo>
                    <a:pt x="321767" y="2222"/>
                  </a:lnTo>
                  <a:lnTo>
                    <a:pt x="321767" y="172567"/>
                  </a:lnTo>
                  <a:lnTo>
                    <a:pt x="320509" y="176631"/>
                  </a:lnTo>
                  <a:lnTo>
                    <a:pt x="315226" y="182524"/>
                  </a:lnTo>
                  <a:lnTo>
                    <a:pt x="311569" y="183946"/>
                  </a:lnTo>
                  <a:lnTo>
                    <a:pt x="302374" y="183946"/>
                  </a:lnTo>
                  <a:lnTo>
                    <a:pt x="298767" y="182524"/>
                  </a:lnTo>
                  <a:lnTo>
                    <a:pt x="293636" y="176631"/>
                  </a:lnTo>
                  <a:lnTo>
                    <a:pt x="292315" y="172567"/>
                  </a:lnTo>
                  <a:lnTo>
                    <a:pt x="292315" y="2222"/>
                  </a:lnTo>
                  <a:lnTo>
                    <a:pt x="255282" y="2222"/>
                  </a:lnTo>
                  <a:lnTo>
                    <a:pt x="255282" y="166255"/>
                  </a:lnTo>
                  <a:lnTo>
                    <a:pt x="255651" y="174498"/>
                  </a:lnTo>
                  <a:lnTo>
                    <a:pt x="273659" y="210820"/>
                  </a:lnTo>
                  <a:lnTo>
                    <a:pt x="306895" y="220878"/>
                  </a:lnTo>
                  <a:lnTo>
                    <a:pt x="314718" y="220472"/>
                  </a:lnTo>
                  <a:lnTo>
                    <a:pt x="349237" y="201409"/>
                  </a:lnTo>
                  <a:lnTo>
                    <a:pt x="358851" y="166255"/>
                  </a:lnTo>
                  <a:lnTo>
                    <a:pt x="358851" y="2222"/>
                  </a:lnTo>
                  <a:close/>
                </a:path>
                <a:path w="711200" h="220979">
                  <a:moveTo>
                    <a:pt x="480923" y="55206"/>
                  </a:moveTo>
                  <a:lnTo>
                    <a:pt x="467309" y="14465"/>
                  </a:lnTo>
                  <a:lnTo>
                    <a:pt x="428967" y="0"/>
                  </a:lnTo>
                  <a:lnTo>
                    <a:pt x="421068" y="406"/>
                  </a:lnTo>
                  <a:lnTo>
                    <a:pt x="386613" y="19494"/>
                  </a:lnTo>
                  <a:lnTo>
                    <a:pt x="377037" y="55067"/>
                  </a:lnTo>
                  <a:lnTo>
                    <a:pt x="377037" y="165798"/>
                  </a:lnTo>
                  <a:lnTo>
                    <a:pt x="390728" y="206463"/>
                  </a:lnTo>
                  <a:lnTo>
                    <a:pt x="428967" y="220878"/>
                  </a:lnTo>
                  <a:lnTo>
                    <a:pt x="436854" y="220472"/>
                  </a:lnTo>
                  <a:lnTo>
                    <a:pt x="471411" y="201345"/>
                  </a:lnTo>
                  <a:lnTo>
                    <a:pt x="480923" y="165658"/>
                  </a:lnTo>
                  <a:lnTo>
                    <a:pt x="480923" y="148234"/>
                  </a:lnTo>
                  <a:lnTo>
                    <a:pt x="443547" y="148234"/>
                  </a:lnTo>
                  <a:lnTo>
                    <a:pt x="443547" y="169405"/>
                  </a:lnTo>
                  <a:lnTo>
                    <a:pt x="443026" y="172605"/>
                  </a:lnTo>
                  <a:lnTo>
                    <a:pt x="440855" y="177901"/>
                  </a:lnTo>
                  <a:lnTo>
                    <a:pt x="439166" y="179882"/>
                  </a:lnTo>
                  <a:lnTo>
                    <a:pt x="434797" y="182676"/>
                  </a:lnTo>
                  <a:lnTo>
                    <a:pt x="432168" y="183388"/>
                  </a:lnTo>
                  <a:lnTo>
                    <a:pt x="426008" y="183388"/>
                  </a:lnTo>
                  <a:lnTo>
                    <a:pt x="414528" y="169456"/>
                  </a:lnTo>
                  <a:lnTo>
                    <a:pt x="414528" y="51409"/>
                  </a:lnTo>
                  <a:lnTo>
                    <a:pt x="426008" y="37376"/>
                  </a:lnTo>
                  <a:lnTo>
                    <a:pt x="432054" y="37376"/>
                  </a:lnTo>
                  <a:lnTo>
                    <a:pt x="443547" y="51549"/>
                  </a:lnTo>
                  <a:lnTo>
                    <a:pt x="443547" y="72644"/>
                  </a:lnTo>
                  <a:lnTo>
                    <a:pt x="480923" y="72644"/>
                  </a:lnTo>
                  <a:lnTo>
                    <a:pt x="480923" y="55206"/>
                  </a:lnTo>
                  <a:close/>
                </a:path>
                <a:path w="711200" h="220979">
                  <a:moveTo>
                    <a:pt x="597928" y="2565"/>
                  </a:moveTo>
                  <a:lnTo>
                    <a:pt x="489559" y="2565"/>
                  </a:lnTo>
                  <a:lnTo>
                    <a:pt x="489559" y="20345"/>
                  </a:lnTo>
                  <a:lnTo>
                    <a:pt x="489559" y="38125"/>
                  </a:lnTo>
                  <a:lnTo>
                    <a:pt x="525284" y="38125"/>
                  </a:lnTo>
                  <a:lnTo>
                    <a:pt x="525284" y="218643"/>
                  </a:lnTo>
                  <a:lnTo>
                    <a:pt x="562152" y="218643"/>
                  </a:lnTo>
                  <a:lnTo>
                    <a:pt x="562152" y="37642"/>
                  </a:lnTo>
                  <a:lnTo>
                    <a:pt x="597928" y="37642"/>
                  </a:lnTo>
                  <a:lnTo>
                    <a:pt x="597928" y="20408"/>
                  </a:lnTo>
                  <a:lnTo>
                    <a:pt x="562152" y="20408"/>
                  </a:lnTo>
                  <a:lnTo>
                    <a:pt x="525284" y="20408"/>
                  </a:lnTo>
                  <a:lnTo>
                    <a:pt x="597928" y="20345"/>
                  </a:lnTo>
                  <a:lnTo>
                    <a:pt x="597928" y="2565"/>
                  </a:lnTo>
                  <a:close/>
                </a:path>
                <a:path w="711200" h="220979">
                  <a:moveTo>
                    <a:pt x="710704" y="2222"/>
                  </a:moveTo>
                  <a:lnTo>
                    <a:pt x="673620" y="2222"/>
                  </a:lnTo>
                  <a:lnTo>
                    <a:pt x="673620" y="172567"/>
                  </a:lnTo>
                  <a:lnTo>
                    <a:pt x="672350" y="176631"/>
                  </a:lnTo>
                  <a:lnTo>
                    <a:pt x="667067" y="182524"/>
                  </a:lnTo>
                  <a:lnTo>
                    <a:pt x="663409" y="183946"/>
                  </a:lnTo>
                  <a:lnTo>
                    <a:pt x="654215" y="183946"/>
                  </a:lnTo>
                  <a:lnTo>
                    <a:pt x="650608" y="182524"/>
                  </a:lnTo>
                  <a:lnTo>
                    <a:pt x="645477" y="176631"/>
                  </a:lnTo>
                  <a:lnTo>
                    <a:pt x="644156" y="172567"/>
                  </a:lnTo>
                  <a:lnTo>
                    <a:pt x="644156" y="2222"/>
                  </a:lnTo>
                  <a:lnTo>
                    <a:pt x="607123" y="2222"/>
                  </a:lnTo>
                  <a:lnTo>
                    <a:pt x="607123" y="166255"/>
                  </a:lnTo>
                  <a:lnTo>
                    <a:pt x="607504" y="174498"/>
                  </a:lnTo>
                  <a:lnTo>
                    <a:pt x="625513" y="210820"/>
                  </a:lnTo>
                  <a:lnTo>
                    <a:pt x="658736" y="220878"/>
                  </a:lnTo>
                  <a:lnTo>
                    <a:pt x="666559" y="220472"/>
                  </a:lnTo>
                  <a:lnTo>
                    <a:pt x="701078" y="201409"/>
                  </a:lnTo>
                  <a:lnTo>
                    <a:pt x="710704" y="166255"/>
                  </a:lnTo>
                  <a:lnTo>
                    <a:pt x="710704" y="2222"/>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83" name="object 183"/>
            <p:cNvPicPr/>
            <p:nvPr/>
          </p:nvPicPr>
          <p:blipFill>
            <a:blip r:embed="rId73" cstate="print"/>
            <a:stretch>
              <a:fillRect/>
            </a:stretch>
          </p:blipFill>
          <p:spPr>
            <a:xfrm>
              <a:off x="2641640" y="4059384"/>
              <a:ext cx="114857" cy="216561"/>
            </a:xfrm>
            <a:prstGeom prst="rect">
              <a:avLst/>
            </a:prstGeom>
          </p:spPr>
        </p:pic>
        <p:pic>
          <p:nvPicPr>
            <p:cNvPr id="184" name="object 184"/>
            <p:cNvPicPr/>
            <p:nvPr/>
          </p:nvPicPr>
          <p:blipFill>
            <a:blip r:embed="rId68" cstate="print"/>
            <a:stretch>
              <a:fillRect/>
            </a:stretch>
          </p:blipFill>
          <p:spPr>
            <a:xfrm>
              <a:off x="2779307" y="4059535"/>
              <a:ext cx="96113" cy="216410"/>
            </a:xfrm>
            <a:prstGeom prst="rect">
              <a:avLst/>
            </a:prstGeom>
          </p:spPr>
        </p:pic>
      </p:grpSp>
      <p:pic>
        <p:nvPicPr>
          <p:cNvPr id="185" name="object 185"/>
          <p:cNvPicPr/>
          <p:nvPr/>
        </p:nvPicPr>
        <p:blipFill>
          <a:blip r:embed="rId77" cstate="print"/>
          <a:stretch>
            <a:fillRect/>
          </a:stretch>
        </p:blipFill>
        <p:spPr>
          <a:xfrm>
            <a:off x="7101386" y="1675150"/>
            <a:ext cx="976391" cy="150221"/>
          </a:xfrm>
          <a:prstGeom prst="rect">
            <a:avLst/>
          </a:prstGeom>
        </p:spPr>
      </p:pic>
      <p:pic>
        <p:nvPicPr>
          <p:cNvPr id="186" name="object 186"/>
          <p:cNvPicPr/>
          <p:nvPr/>
        </p:nvPicPr>
        <p:blipFill>
          <a:blip r:embed="rId78" cstate="print"/>
          <a:stretch>
            <a:fillRect/>
          </a:stretch>
        </p:blipFill>
        <p:spPr>
          <a:xfrm>
            <a:off x="7009343" y="2086338"/>
            <a:ext cx="1064772" cy="148700"/>
          </a:xfrm>
          <a:prstGeom prst="rect">
            <a:avLst/>
          </a:prstGeom>
        </p:spPr>
      </p:pic>
      <p:grpSp>
        <p:nvGrpSpPr>
          <p:cNvPr id="187" name="object 187"/>
          <p:cNvGrpSpPr/>
          <p:nvPr/>
        </p:nvGrpSpPr>
        <p:grpSpPr>
          <a:xfrm>
            <a:off x="6948188" y="2496004"/>
            <a:ext cx="324186" cy="149137"/>
            <a:chOff x="6286474" y="2752537"/>
            <a:chExt cx="357505" cy="164465"/>
          </a:xfrm>
        </p:grpSpPr>
        <p:pic>
          <p:nvPicPr>
            <p:cNvPr id="188" name="object 188"/>
            <p:cNvPicPr/>
            <p:nvPr/>
          </p:nvPicPr>
          <p:blipFill>
            <a:blip r:embed="rId79" cstate="print"/>
            <a:stretch>
              <a:fillRect/>
            </a:stretch>
          </p:blipFill>
          <p:spPr>
            <a:xfrm>
              <a:off x="6286474" y="2753049"/>
              <a:ext cx="296536" cy="163471"/>
            </a:xfrm>
            <a:prstGeom prst="rect">
              <a:avLst/>
            </a:prstGeom>
          </p:spPr>
        </p:pic>
        <p:sp>
          <p:nvSpPr>
            <p:cNvPr id="189" name="object 189"/>
            <p:cNvSpPr/>
            <p:nvPr/>
          </p:nvSpPr>
          <p:spPr>
            <a:xfrm>
              <a:off x="6605107" y="2752537"/>
              <a:ext cx="38735" cy="162560"/>
            </a:xfrm>
            <a:custGeom>
              <a:avLst/>
              <a:gdLst/>
              <a:ahLst/>
              <a:cxnLst/>
              <a:rect l="l" t="t" r="r" b="b"/>
              <a:pathLst>
                <a:path w="38734" h="162560">
                  <a:moveTo>
                    <a:pt x="27698" y="0"/>
                  </a:moveTo>
                  <a:lnTo>
                    <a:pt x="0" y="0"/>
                  </a:lnTo>
                  <a:lnTo>
                    <a:pt x="0" y="141350"/>
                  </a:lnTo>
                  <a:lnTo>
                    <a:pt x="2476" y="148896"/>
                  </a:lnTo>
                  <a:lnTo>
                    <a:pt x="12459" y="159638"/>
                  </a:lnTo>
                  <a:lnTo>
                    <a:pt x="19432" y="162306"/>
                  </a:lnTo>
                  <a:lnTo>
                    <a:pt x="38520" y="162306"/>
                  </a:lnTo>
                  <a:lnTo>
                    <a:pt x="38520" y="135064"/>
                  </a:lnTo>
                  <a:lnTo>
                    <a:pt x="32727" y="135064"/>
                  </a:lnTo>
                  <a:lnTo>
                    <a:pt x="30938" y="134377"/>
                  </a:lnTo>
                  <a:lnTo>
                    <a:pt x="28346" y="131634"/>
                  </a:lnTo>
                  <a:lnTo>
                    <a:pt x="27698" y="129693"/>
                  </a:lnTo>
                  <a:lnTo>
                    <a:pt x="27698" y="127140"/>
                  </a:lnTo>
                  <a:lnTo>
                    <a:pt x="27698"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grpSp>
      <p:grpSp>
        <p:nvGrpSpPr>
          <p:cNvPr id="190" name="object 190"/>
          <p:cNvGrpSpPr/>
          <p:nvPr/>
        </p:nvGrpSpPr>
        <p:grpSpPr>
          <a:xfrm>
            <a:off x="7324675" y="2496004"/>
            <a:ext cx="752594" cy="149137"/>
            <a:chOff x="6701655" y="2752537"/>
            <a:chExt cx="829944" cy="164465"/>
          </a:xfrm>
        </p:grpSpPr>
        <p:sp>
          <p:nvSpPr>
            <p:cNvPr id="191" name="object 191"/>
            <p:cNvSpPr/>
            <p:nvPr/>
          </p:nvSpPr>
          <p:spPr>
            <a:xfrm>
              <a:off x="6701650" y="2752541"/>
              <a:ext cx="579120" cy="164465"/>
            </a:xfrm>
            <a:custGeom>
              <a:avLst/>
              <a:gdLst/>
              <a:ahLst/>
              <a:cxnLst/>
              <a:rect l="l" t="t" r="r" b="b"/>
              <a:pathLst>
                <a:path w="579120" h="164464">
                  <a:moveTo>
                    <a:pt x="27698" y="46443"/>
                  </a:moveTo>
                  <a:lnTo>
                    <a:pt x="0" y="46443"/>
                  </a:lnTo>
                  <a:lnTo>
                    <a:pt x="0" y="162306"/>
                  </a:lnTo>
                  <a:lnTo>
                    <a:pt x="27698" y="162306"/>
                  </a:lnTo>
                  <a:lnTo>
                    <a:pt x="27698" y="46443"/>
                  </a:lnTo>
                  <a:close/>
                </a:path>
                <a:path w="579120" h="164464">
                  <a:moveTo>
                    <a:pt x="27698" y="0"/>
                  </a:moveTo>
                  <a:lnTo>
                    <a:pt x="0" y="0"/>
                  </a:lnTo>
                  <a:lnTo>
                    <a:pt x="0" y="27470"/>
                  </a:lnTo>
                  <a:lnTo>
                    <a:pt x="27698" y="27470"/>
                  </a:lnTo>
                  <a:lnTo>
                    <a:pt x="27698" y="0"/>
                  </a:lnTo>
                  <a:close/>
                </a:path>
                <a:path w="579120" h="164464">
                  <a:moveTo>
                    <a:pt x="120777" y="64503"/>
                  </a:moveTo>
                  <a:lnTo>
                    <a:pt x="118795" y="57264"/>
                  </a:lnTo>
                  <a:lnTo>
                    <a:pt x="110832" y="47015"/>
                  </a:lnTo>
                  <a:lnTo>
                    <a:pt x="105270" y="44424"/>
                  </a:lnTo>
                  <a:lnTo>
                    <a:pt x="92697" y="44424"/>
                  </a:lnTo>
                  <a:lnTo>
                    <a:pt x="87655" y="46443"/>
                  </a:lnTo>
                  <a:lnTo>
                    <a:pt x="78905" y="54025"/>
                  </a:lnTo>
                  <a:lnTo>
                    <a:pt x="76885" y="57264"/>
                  </a:lnTo>
                  <a:lnTo>
                    <a:pt x="75438" y="59639"/>
                  </a:lnTo>
                  <a:lnTo>
                    <a:pt x="75438" y="46443"/>
                  </a:lnTo>
                  <a:lnTo>
                    <a:pt x="47548" y="46443"/>
                  </a:lnTo>
                  <a:lnTo>
                    <a:pt x="47548" y="162306"/>
                  </a:lnTo>
                  <a:lnTo>
                    <a:pt x="75438" y="162306"/>
                  </a:lnTo>
                  <a:lnTo>
                    <a:pt x="75438" y="80505"/>
                  </a:lnTo>
                  <a:lnTo>
                    <a:pt x="75438" y="76847"/>
                  </a:lnTo>
                  <a:lnTo>
                    <a:pt x="76174" y="74066"/>
                  </a:lnTo>
                  <a:lnTo>
                    <a:pt x="79095" y="70256"/>
                  </a:lnTo>
                  <a:lnTo>
                    <a:pt x="81267" y="69342"/>
                  </a:lnTo>
                  <a:lnTo>
                    <a:pt x="87134" y="69342"/>
                  </a:lnTo>
                  <a:lnTo>
                    <a:pt x="89382" y="70256"/>
                  </a:lnTo>
                  <a:lnTo>
                    <a:pt x="92354" y="74066"/>
                  </a:lnTo>
                  <a:lnTo>
                    <a:pt x="93078" y="76847"/>
                  </a:lnTo>
                  <a:lnTo>
                    <a:pt x="93078" y="162306"/>
                  </a:lnTo>
                  <a:lnTo>
                    <a:pt x="120777" y="162306"/>
                  </a:lnTo>
                  <a:lnTo>
                    <a:pt x="120777" y="69342"/>
                  </a:lnTo>
                  <a:lnTo>
                    <a:pt x="120777" y="64503"/>
                  </a:lnTo>
                  <a:close/>
                </a:path>
                <a:path w="579120" h="164464">
                  <a:moveTo>
                    <a:pt x="213855" y="46443"/>
                  </a:moveTo>
                  <a:lnTo>
                    <a:pt x="186842" y="46443"/>
                  </a:lnTo>
                  <a:lnTo>
                    <a:pt x="172897" y="123024"/>
                  </a:lnTo>
                  <a:lnTo>
                    <a:pt x="158610" y="46443"/>
                  </a:lnTo>
                  <a:lnTo>
                    <a:pt x="131711" y="46443"/>
                  </a:lnTo>
                  <a:lnTo>
                    <a:pt x="162191" y="162306"/>
                  </a:lnTo>
                  <a:lnTo>
                    <a:pt x="183603" y="162306"/>
                  </a:lnTo>
                  <a:lnTo>
                    <a:pt x="213855" y="46443"/>
                  </a:lnTo>
                  <a:close/>
                </a:path>
                <a:path w="579120" h="164464">
                  <a:moveTo>
                    <a:pt x="295808" y="127254"/>
                  </a:moveTo>
                  <a:lnTo>
                    <a:pt x="269138" y="127025"/>
                  </a:lnTo>
                  <a:lnTo>
                    <a:pt x="269138" y="133654"/>
                  </a:lnTo>
                  <a:lnTo>
                    <a:pt x="268338" y="135674"/>
                  </a:lnTo>
                  <a:lnTo>
                    <a:pt x="265214" y="138493"/>
                  </a:lnTo>
                  <a:lnTo>
                    <a:pt x="263004" y="139217"/>
                  </a:lnTo>
                  <a:lnTo>
                    <a:pt x="256946" y="139217"/>
                  </a:lnTo>
                  <a:lnTo>
                    <a:pt x="254584" y="138341"/>
                  </a:lnTo>
                  <a:lnTo>
                    <a:pt x="251231" y="134912"/>
                  </a:lnTo>
                  <a:lnTo>
                    <a:pt x="250393" y="132473"/>
                  </a:lnTo>
                  <a:lnTo>
                    <a:pt x="250393" y="114071"/>
                  </a:lnTo>
                  <a:lnTo>
                    <a:pt x="295465" y="114071"/>
                  </a:lnTo>
                  <a:lnTo>
                    <a:pt x="295465" y="73456"/>
                  </a:lnTo>
                  <a:lnTo>
                    <a:pt x="294551" y="69113"/>
                  </a:lnTo>
                  <a:lnTo>
                    <a:pt x="294055" y="66789"/>
                  </a:lnTo>
                  <a:lnTo>
                    <a:pt x="291160" y="61302"/>
                  </a:lnTo>
                  <a:lnTo>
                    <a:pt x="288302" y="55778"/>
                  </a:lnTo>
                  <a:lnTo>
                    <a:pt x="284187" y="51587"/>
                  </a:lnTo>
                  <a:lnTo>
                    <a:pt x="273481" y="45910"/>
                  </a:lnTo>
                  <a:lnTo>
                    <a:pt x="268681" y="44843"/>
                  </a:lnTo>
                  <a:lnTo>
                    <a:pt x="268681" y="76619"/>
                  </a:lnTo>
                  <a:lnTo>
                    <a:pt x="268681" y="93878"/>
                  </a:lnTo>
                  <a:lnTo>
                    <a:pt x="250393" y="93878"/>
                  </a:lnTo>
                  <a:lnTo>
                    <a:pt x="250393" y="77114"/>
                  </a:lnTo>
                  <a:lnTo>
                    <a:pt x="251155" y="74218"/>
                  </a:lnTo>
                  <a:lnTo>
                    <a:pt x="254203" y="70142"/>
                  </a:lnTo>
                  <a:lnTo>
                    <a:pt x="256374" y="69113"/>
                  </a:lnTo>
                  <a:lnTo>
                    <a:pt x="262166" y="69113"/>
                  </a:lnTo>
                  <a:lnTo>
                    <a:pt x="264553" y="70142"/>
                  </a:lnTo>
                  <a:lnTo>
                    <a:pt x="267843" y="73952"/>
                  </a:lnTo>
                  <a:lnTo>
                    <a:pt x="268681" y="76619"/>
                  </a:lnTo>
                  <a:lnTo>
                    <a:pt x="268681" y="44843"/>
                  </a:lnTo>
                  <a:lnTo>
                    <a:pt x="266852" y="44424"/>
                  </a:lnTo>
                  <a:lnTo>
                    <a:pt x="251688" y="44424"/>
                  </a:lnTo>
                  <a:lnTo>
                    <a:pt x="223647" y="73456"/>
                  </a:lnTo>
                  <a:lnTo>
                    <a:pt x="223494" y="135902"/>
                  </a:lnTo>
                  <a:lnTo>
                    <a:pt x="224942" y="142303"/>
                  </a:lnTo>
                  <a:lnTo>
                    <a:pt x="230733" y="152933"/>
                  </a:lnTo>
                  <a:lnTo>
                    <a:pt x="234924" y="157010"/>
                  </a:lnTo>
                  <a:lnTo>
                    <a:pt x="245859" y="162572"/>
                  </a:lnTo>
                  <a:lnTo>
                    <a:pt x="252412" y="163982"/>
                  </a:lnTo>
                  <a:lnTo>
                    <a:pt x="260108" y="163982"/>
                  </a:lnTo>
                  <a:lnTo>
                    <a:pt x="293458" y="144653"/>
                  </a:lnTo>
                  <a:lnTo>
                    <a:pt x="295097" y="138493"/>
                  </a:lnTo>
                  <a:lnTo>
                    <a:pt x="295224" y="138023"/>
                  </a:lnTo>
                  <a:lnTo>
                    <a:pt x="295808" y="130492"/>
                  </a:lnTo>
                  <a:lnTo>
                    <a:pt x="295808" y="127254"/>
                  </a:lnTo>
                  <a:close/>
                </a:path>
                <a:path w="579120" h="164464">
                  <a:moveTo>
                    <a:pt x="382219" y="121539"/>
                  </a:moveTo>
                  <a:lnTo>
                    <a:pt x="347243" y="91325"/>
                  </a:lnTo>
                  <a:lnTo>
                    <a:pt x="342633" y="89077"/>
                  </a:lnTo>
                  <a:lnTo>
                    <a:pt x="340728" y="87630"/>
                  </a:lnTo>
                  <a:lnTo>
                    <a:pt x="337756" y="83972"/>
                  </a:lnTo>
                  <a:lnTo>
                    <a:pt x="336994" y="81648"/>
                  </a:lnTo>
                  <a:lnTo>
                    <a:pt x="336994" y="75971"/>
                  </a:lnTo>
                  <a:lnTo>
                    <a:pt x="337756" y="73685"/>
                  </a:lnTo>
                  <a:lnTo>
                    <a:pt x="340728" y="70104"/>
                  </a:lnTo>
                  <a:lnTo>
                    <a:pt x="342671" y="69227"/>
                  </a:lnTo>
                  <a:lnTo>
                    <a:pt x="347510" y="69227"/>
                  </a:lnTo>
                  <a:lnTo>
                    <a:pt x="349491" y="70065"/>
                  </a:lnTo>
                  <a:lnTo>
                    <a:pt x="352539" y="73418"/>
                  </a:lnTo>
                  <a:lnTo>
                    <a:pt x="353301" y="75590"/>
                  </a:lnTo>
                  <a:lnTo>
                    <a:pt x="353301" y="80581"/>
                  </a:lnTo>
                  <a:lnTo>
                    <a:pt x="379095" y="80276"/>
                  </a:lnTo>
                  <a:lnTo>
                    <a:pt x="379095" y="71551"/>
                  </a:lnTo>
                  <a:lnTo>
                    <a:pt x="377647" y="65646"/>
                  </a:lnTo>
                  <a:lnTo>
                    <a:pt x="371932" y="55359"/>
                  </a:lnTo>
                  <a:lnTo>
                    <a:pt x="367931" y="51396"/>
                  </a:lnTo>
                  <a:lnTo>
                    <a:pt x="357644" y="45834"/>
                  </a:lnTo>
                  <a:lnTo>
                    <a:pt x="351701" y="44424"/>
                  </a:lnTo>
                  <a:lnTo>
                    <a:pt x="338328" y="44424"/>
                  </a:lnTo>
                  <a:lnTo>
                    <a:pt x="311124" y="72161"/>
                  </a:lnTo>
                  <a:lnTo>
                    <a:pt x="311124" y="85382"/>
                  </a:lnTo>
                  <a:lnTo>
                    <a:pt x="344081" y="116243"/>
                  </a:lnTo>
                  <a:lnTo>
                    <a:pt x="351167" y="119672"/>
                  </a:lnTo>
                  <a:lnTo>
                    <a:pt x="352882" y="121081"/>
                  </a:lnTo>
                  <a:lnTo>
                    <a:pt x="355625" y="124510"/>
                  </a:lnTo>
                  <a:lnTo>
                    <a:pt x="356311" y="126606"/>
                  </a:lnTo>
                  <a:lnTo>
                    <a:pt x="356311" y="132016"/>
                  </a:lnTo>
                  <a:lnTo>
                    <a:pt x="355358" y="134454"/>
                  </a:lnTo>
                  <a:lnTo>
                    <a:pt x="351586" y="138264"/>
                  </a:lnTo>
                  <a:lnTo>
                    <a:pt x="349072" y="139217"/>
                  </a:lnTo>
                  <a:lnTo>
                    <a:pt x="342823" y="139217"/>
                  </a:lnTo>
                  <a:lnTo>
                    <a:pt x="340271" y="138188"/>
                  </a:lnTo>
                  <a:lnTo>
                    <a:pt x="336308" y="134073"/>
                  </a:lnTo>
                  <a:lnTo>
                    <a:pt x="335356" y="131445"/>
                  </a:lnTo>
                  <a:lnTo>
                    <a:pt x="335356" y="126492"/>
                  </a:lnTo>
                  <a:lnTo>
                    <a:pt x="309676" y="126682"/>
                  </a:lnTo>
                  <a:lnTo>
                    <a:pt x="309676" y="135597"/>
                  </a:lnTo>
                  <a:lnTo>
                    <a:pt x="311200" y="141732"/>
                  </a:lnTo>
                  <a:lnTo>
                    <a:pt x="317296" y="152400"/>
                  </a:lnTo>
                  <a:lnTo>
                    <a:pt x="321564" y="156552"/>
                  </a:lnTo>
                  <a:lnTo>
                    <a:pt x="332574" y="162496"/>
                  </a:lnTo>
                  <a:lnTo>
                    <a:pt x="338861" y="163982"/>
                  </a:lnTo>
                  <a:lnTo>
                    <a:pt x="345948" y="163982"/>
                  </a:lnTo>
                  <a:lnTo>
                    <a:pt x="353072" y="163982"/>
                  </a:lnTo>
                  <a:lnTo>
                    <a:pt x="382219" y="135978"/>
                  </a:lnTo>
                  <a:lnTo>
                    <a:pt x="382219" y="121539"/>
                  </a:lnTo>
                  <a:close/>
                </a:path>
                <a:path w="579120" h="164464">
                  <a:moveTo>
                    <a:pt x="441388" y="46443"/>
                  </a:moveTo>
                  <a:lnTo>
                    <a:pt x="426529" y="46443"/>
                  </a:lnTo>
                  <a:lnTo>
                    <a:pt x="426529" y="12725"/>
                  </a:lnTo>
                  <a:lnTo>
                    <a:pt x="398945" y="12725"/>
                  </a:lnTo>
                  <a:lnTo>
                    <a:pt x="398945" y="46443"/>
                  </a:lnTo>
                  <a:lnTo>
                    <a:pt x="388924" y="46443"/>
                  </a:lnTo>
                  <a:lnTo>
                    <a:pt x="388924" y="71780"/>
                  </a:lnTo>
                  <a:lnTo>
                    <a:pt x="398945" y="71780"/>
                  </a:lnTo>
                  <a:lnTo>
                    <a:pt x="398945" y="142303"/>
                  </a:lnTo>
                  <a:lnTo>
                    <a:pt x="401383" y="149923"/>
                  </a:lnTo>
                  <a:lnTo>
                    <a:pt x="411137" y="160286"/>
                  </a:lnTo>
                  <a:lnTo>
                    <a:pt x="418795" y="162877"/>
                  </a:lnTo>
                  <a:lnTo>
                    <a:pt x="441388" y="162877"/>
                  </a:lnTo>
                  <a:lnTo>
                    <a:pt x="441388" y="135636"/>
                  </a:lnTo>
                  <a:lnTo>
                    <a:pt x="431292" y="135636"/>
                  </a:lnTo>
                  <a:lnTo>
                    <a:pt x="429615" y="134950"/>
                  </a:lnTo>
                  <a:lnTo>
                    <a:pt x="428358" y="133578"/>
                  </a:lnTo>
                  <a:lnTo>
                    <a:pt x="427139" y="132168"/>
                  </a:lnTo>
                  <a:lnTo>
                    <a:pt x="426529" y="130225"/>
                  </a:lnTo>
                  <a:lnTo>
                    <a:pt x="426529" y="71780"/>
                  </a:lnTo>
                  <a:lnTo>
                    <a:pt x="441388" y="71780"/>
                  </a:lnTo>
                  <a:lnTo>
                    <a:pt x="441388" y="46443"/>
                  </a:lnTo>
                  <a:close/>
                </a:path>
                <a:path w="579120" h="164464">
                  <a:moveTo>
                    <a:pt x="579120" y="67627"/>
                  </a:moveTo>
                  <a:lnTo>
                    <a:pt x="578205" y="62331"/>
                  </a:lnTo>
                  <a:lnTo>
                    <a:pt x="574611" y="53721"/>
                  </a:lnTo>
                  <a:lnTo>
                    <a:pt x="574548" y="53568"/>
                  </a:lnTo>
                  <a:lnTo>
                    <a:pt x="571919" y="50215"/>
                  </a:lnTo>
                  <a:lnTo>
                    <a:pt x="565099" y="45605"/>
                  </a:lnTo>
                  <a:lnTo>
                    <a:pt x="560984" y="44424"/>
                  </a:lnTo>
                  <a:lnTo>
                    <a:pt x="550659" y="44424"/>
                  </a:lnTo>
                  <a:lnTo>
                    <a:pt x="531774" y="61899"/>
                  </a:lnTo>
                  <a:lnTo>
                    <a:pt x="531571" y="60731"/>
                  </a:lnTo>
                  <a:lnTo>
                    <a:pt x="527989" y="52692"/>
                  </a:lnTo>
                  <a:lnTo>
                    <a:pt x="525360" y="49644"/>
                  </a:lnTo>
                  <a:lnTo>
                    <a:pt x="521893" y="47548"/>
                  </a:lnTo>
                  <a:lnTo>
                    <a:pt x="518617" y="45605"/>
                  </a:lnTo>
                  <a:lnTo>
                    <a:pt x="518871" y="45605"/>
                  </a:lnTo>
                  <a:lnTo>
                    <a:pt x="514273" y="44424"/>
                  </a:lnTo>
                  <a:lnTo>
                    <a:pt x="503682" y="44424"/>
                  </a:lnTo>
                  <a:lnTo>
                    <a:pt x="498576" y="46291"/>
                  </a:lnTo>
                  <a:lnTo>
                    <a:pt x="489508" y="53721"/>
                  </a:lnTo>
                  <a:lnTo>
                    <a:pt x="486257" y="58674"/>
                  </a:lnTo>
                  <a:lnTo>
                    <a:pt x="485889" y="59055"/>
                  </a:lnTo>
                  <a:lnTo>
                    <a:pt x="485889" y="46443"/>
                  </a:lnTo>
                  <a:lnTo>
                    <a:pt x="457885" y="46443"/>
                  </a:lnTo>
                  <a:lnTo>
                    <a:pt x="457885" y="162306"/>
                  </a:lnTo>
                  <a:lnTo>
                    <a:pt x="485889" y="162306"/>
                  </a:lnTo>
                  <a:lnTo>
                    <a:pt x="485889" y="80505"/>
                  </a:lnTo>
                  <a:lnTo>
                    <a:pt x="485889" y="76847"/>
                  </a:lnTo>
                  <a:lnTo>
                    <a:pt x="486664" y="74066"/>
                  </a:lnTo>
                  <a:lnTo>
                    <a:pt x="489813" y="70256"/>
                  </a:lnTo>
                  <a:lnTo>
                    <a:pt x="492099" y="69342"/>
                  </a:lnTo>
                  <a:lnTo>
                    <a:pt x="498195" y="69342"/>
                  </a:lnTo>
                  <a:lnTo>
                    <a:pt x="500557" y="70256"/>
                  </a:lnTo>
                  <a:lnTo>
                    <a:pt x="503758" y="74066"/>
                  </a:lnTo>
                  <a:lnTo>
                    <a:pt x="504558" y="76847"/>
                  </a:lnTo>
                  <a:lnTo>
                    <a:pt x="504558" y="162306"/>
                  </a:lnTo>
                  <a:lnTo>
                    <a:pt x="532447" y="162306"/>
                  </a:lnTo>
                  <a:lnTo>
                    <a:pt x="532447" y="80505"/>
                  </a:lnTo>
                  <a:lnTo>
                    <a:pt x="532447" y="76847"/>
                  </a:lnTo>
                  <a:lnTo>
                    <a:pt x="533222" y="74066"/>
                  </a:lnTo>
                  <a:lnTo>
                    <a:pt x="536448" y="70256"/>
                  </a:lnTo>
                  <a:lnTo>
                    <a:pt x="538810" y="69342"/>
                  </a:lnTo>
                  <a:lnTo>
                    <a:pt x="544906" y="69342"/>
                  </a:lnTo>
                  <a:lnTo>
                    <a:pt x="547192" y="70256"/>
                  </a:lnTo>
                  <a:lnTo>
                    <a:pt x="550316" y="74066"/>
                  </a:lnTo>
                  <a:lnTo>
                    <a:pt x="551078" y="76847"/>
                  </a:lnTo>
                  <a:lnTo>
                    <a:pt x="551078" y="162306"/>
                  </a:lnTo>
                  <a:lnTo>
                    <a:pt x="579120" y="162306"/>
                  </a:lnTo>
                  <a:lnTo>
                    <a:pt x="579120" y="69342"/>
                  </a:lnTo>
                  <a:lnTo>
                    <a:pt x="579120" y="67627"/>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92" name="object 192"/>
            <p:cNvPicPr/>
            <p:nvPr/>
          </p:nvPicPr>
          <p:blipFill>
            <a:blip r:embed="rId80" cstate="print"/>
            <a:stretch>
              <a:fillRect/>
            </a:stretch>
          </p:blipFill>
          <p:spPr>
            <a:xfrm>
              <a:off x="7300436" y="2796962"/>
              <a:ext cx="72313" cy="119559"/>
            </a:xfrm>
            <a:prstGeom prst="rect">
              <a:avLst/>
            </a:prstGeom>
          </p:spPr>
        </p:pic>
        <p:pic>
          <p:nvPicPr>
            <p:cNvPr id="193" name="object 193"/>
            <p:cNvPicPr/>
            <p:nvPr/>
          </p:nvPicPr>
          <p:blipFill>
            <a:blip r:embed="rId81" cstate="print"/>
            <a:stretch>
              <a:fillRect/>
            </a:stretch>
          </p:blipFill>
          <p:spPr>
            <a:xfrm>
              <a:off x="7392409" y="2765264"/>
              <a:ext cx="138877" cy="150152"/>
            </a:xfrm>
            <a:prstGeom prst="rect">
              <a:avLst/>
            </a:prstGeom>
          </p:spPr>
        </p:pic>
      </p:grpSp>
      <p:grpSp>
        <p:nvGrpSpPr>
          <p:cNvPr id="194" name="object 194"/>
          <p:cNvGrpSpPr/>
          <p:nvPr/>
        </p:nvGrpSpPr>
        <p:grpSpPr>
          <a:xfrm>
            <a:off x="7826638" y="2905671"/>
            <a:ext cx="255663" cy="147410"/>
            <a:chOff x="7255209" y="3204310"/>
            <a:chExt cx="281940" cy="162560"/>
          </a:xfrm>
        </p:grpSpPr>
        <p:pic>
          <p:nvPicPr>
            <p:cNvPr id="195" name="object 195"/>
            <p:cNvPicPr/>
            <p:nvPr/>
          </p:nvPicPr>
          <p:blipFill>
            <a:blip r:embed="rId82" cstate="print"/>
            <a:stretch>
              <a:fillRect/>
            </a:stretch>
          </p:blipFill>
          <p:spPr>
            <a:xfrm>
              <a:off x="7255209" y="3204310"/>
              <a:ext cx="82144" cy="162190"/>
            </a:xfrm>
            <a:prstGeom prst="rect">
              <a:avLst/>
            </a:prstGeom>
          </p:spPr>
        </p:pic>
        <p:pic>
          <p:nvPicPr>
            <p:cNvPr id="196" name="object 196"/>
            <p:cNvPicPr/>
            <p:nvPr/>
          </p:nvPicPr>
          <p:blipFill>
            <a:blip r:embed="rId83" cstate="print"/>
            <a:stretch>
              <a:fillRect/>
            </a:stretch>
          </p:blipFill>
          <p:spPr>
            <a:xfrm>
              <a:off x="7357240" y="3204310"/>
              <a:ext cx="179607" cy="162305"/>
            </a:xfrm>
            <a:prstGeom prst="rect">
              <a:avLst/>
            </a:prstGeom>
          </p:spPr>
        </p:pic>
      </p:grpSp>
      <p:pic>
        <p:nvPicPr>
          <p:cNvPr id="197" name="object 197"/>
          <p:cNvPicPr/>
          <p:nvPr/>
        </p:nvPicPr>
        <p:blipFill>
          <a:blip r:embed="rId84" cstate="print"/>
          <a:stretch>
            <a:fillRect/>
          </a:stretch>
        </p:blipFill>
        <p:spPr>
          <a:xfrm>
            <a:off x="7862570" y="3315233"/>
            <a:ext cx="212858" cy="147284"/>
          </a:xfrm>
          <a:prstGeom prst="rect">
            <a:avLst/>
          </a:prstGeom>
        </p:spPr>
      </p:pic>
      <p:sp>
        <p:nvSpPr>
          <p:cNvPr id="198" name="object 198"/>
          <p:cNvSpPr/>
          <p:nvPr/>
        </p:nvSpPr>
        <p:spPr>
          <a:xfrm>
            <a:off x="7963311" y="3725011"/>
            <a:ext cx="111708" cy="147410"/>
          </a:xfrm>
          <a:custGeom>
            <a:avLst/>
            <a:gdLst/>
            <a:ahLst/>
            <a:cxnLst/>
            <a:rect l="l" t="t" r="r" b="b"/>
            <a:pathLst>
              <a:path w="123190" h="162560">
                <a:moveTo>
                  <a:pt x="80581" y="28727"/>
                </a:moveTo>
                <a:lnTo>
                  <a:pt x="52578" y="444"/>
                </a:lnTo>
                <a:lnTo>
                  <a:pt x="52578" y="37528"/>
                </a:lnTo>
                <a:lnTo>
                  <a:pt x="52578" y="62255"/>
                </a:lnTo>
                <a:lnTo>
                  <a:pt x="52120" y="64655"/>
                </a:lnTo>
                <a:lnTo>
                  <a:pt x="51206" y="66636"/>
                </a:lnTo>
                <a:lnTo>
                  <a:pt x="50330" y="68656"/>
                </a:lnTo>
                <a:lnTo>
                  <a:pt x="49072" y="70180"/>
                </a:lnTo>
                <a:lnTo>
                  <a:pt x="47371" y="71247"/>
                </a:lnTo>
                <a:lnTo>
                  <a:pt x="45796" y="72275"/>
                </a:lnTo>
                <a:lnTo>
                  <a:pt x="43853" y="72771"/>
                </a:lnTo>
                <a:lnTo>
                  <a:pt x="27660" y="72771"/>
                </a:lnTo>
                <a:lnTo>
                  <a:pt x="27660" y="26593"/>
                </a:lnTo>
                <a:lnTo>
                  <a:pt x="43929" y="26593"/>
                </a:lnTo>
                <a:lnTo>
                  <a:pt x="52578" y="37528"/>
                </a:lnTo>
                <a:lnTo>
                  <a:pt x="52578" y="444"/>
                </a:lnTo>
                <a:lnTo>
                  <a:pt x="50444" y="0"/>
                </a:lnTo>
                <a:lnTo>
                  <a:pt x="27660" y="0"/>
                </a:lnTo>
                <a:lnTo>
                  <a:pt x="12954" y="0"/>
                </a:lnTo>
                <a:lnTo>
                  <a:pt x="0" y="0"/>
                </a:lnTo>
                <a:lnTo>
                  <a:pt x="0" y="162306"/>
                </a:lnTo>
                <a:lnTo>
                  <a:pt x="27660" y="162306"/>
                </a:lnTo>
                <a:lnTo>
                  <a:pt x="27660" y="99364"/>
                </a:lnTo>
                <a:lnTo>
                  <a:pt x="50368" y="99364"/>
                </a:lnTo>
                <a:lnTo>
                  <a:pt x="80581" y="71247"/>
                </a:lnTo>
                <a:lnTo>
                  <a:pt x="80581" y="28727"/>
                </a:lnTo>
                <a:close/>
              </a:path>
              <a:path w="123190" h="162560">
                <a:moveTo>
                  <a:pt x="123101" y="0"/>
                </a:moveTo>
                <a:lnTo>
                  <a:pt x="95402" y="0"/>
                </a:lnTo>
                <a:lnTo>
                  <a:pt x="95402" y="162306"/>
                </a:lnTo>
                <a:lnTo>
                  <a:pt x="123101" y="162306"/>
                </a:lnTo>
                <a:lnTo>
                  <a:pt x="123101"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199" name="object 199"/>
          <p:cNvPicPr/>
          <p:nvPr/>
        </p:nvPicPr>
        <p:blipFill>
          <a:blip r:embed="rId85" cstate="print"/>
          <a:stretch>
            <a:fillRect/>
          </a:stretch>
        </p:blipFill>
        <p:spPr>
          <a:xfrm>
            <a:off x="7179602" y="4134671"/>
            <a:ext cx="894513" cy="148700"/>
          </a:xfrm>
          <a:prstGeom prst="rect">
            <a:avLst/>
          </a:prstGeom>
        </p:spPr>
      </p:pic>
      <p:pic>
        <p:nvPicPr>
          <p:cNvPr id="200" name="object 200"/>
          <p:cNvPicPr/>
          <p:nvPr/>
        </p:nvPicPr>
        <p:blipFill>
          <a:blip r:embed="rId86" cstate="print"/>
          <a:stretch>
            <a:fillRect/>
          </a:stretch>
        </p:blipFill>
        <p:spPr>
          <a:xfrm>
            <a:off x="7042649" y="4544338"/>
            <a:ext cx="1029255" cy="191020"/>
          </a:xfrm>
          <a:prstGeom prst="rect">
            <a:avLst/>
          </a:prstGeom>
        </p:spPr>
      </p:pic>
      <p:grpSp>
        <p:nvGrpSpPr>
          <p:cNvPr id="201" name="object 201"/>
          <p:cNvGrpSpPr/>
          <p:nvPr/>
        </p:nvGrpSpPr>
        <p:grpSpPr>
          <a:xfrm>
            <a:off x="7011099" y="4954003"/>
            <a:ext cx="586759" cy="190020"/>
            <a:chOff x="6355850" y="5463164"/>
            <a:chExt cx="647065" cy="209550"/>
          </a:xfrm>
        </p:grpSpPr>
        <p:pic>
          <p:nvPicPr>
            <p:cNvPr id="202" name="object 202"/>
            <p:cNvPicPr/>
            <p:nvPr/>
          </p:nvPicPr>
          <p:blipFill>
            <a:blip r:embed="rId87" cstate="print"/>
            <a:stretch>
              <a:fillRect/>
            </a:stretch>
          </p:blipFill>
          <p:spPr>
            <a:xfrm>
              <a:off x="6355850" y="5463164"/>
              <a:ext cx="80581" cy="162306"/>
            </a:xfrm>
            <a:prstGeom prst="rect">
              <a:avLst/>
            </a:prstGeom>
          </p:spPr>
        </p:pic>
        <p:pic>
          <p:nvPicPr>
            <p:cNvPr id="203" name="object 203"/>
            <p:cNvPicPr/>
            <p:nvPr/>
          </p:nvPicPr>
          <p:blipFill>
            <a:blip r:embed="rId88" cstate="print"/>
            <a:stretch>
              <a:fillRect/>
            </a:stretch>
          </p:blipFill>
          <p:spPr>
            <a:xfrm>
              <a:off x="6456855" y="5463164"/>
              <a:ext cx="122760" cy="163983"/>
            </a:xfrm>
            <a:prstGeom prst="rect">
              <a:avLst/>
            </a:prstGeom>
          </p:spPr>
        </p:pic>
        <p:pic>
          <p:nvPicPr>
            <p:cNvPr id="204" name="object 204"/>
            <p:cNvPicPr/>
            <p:nvPr/>
          </p:nvPicPr>
          <p:blipFill>
            <a:blip r:embed="rId89" cstate="print"/>
            <a:stretch>
              <a:fillRect/>
            </a:stretch>
          </p:blipFill>
          <p:spPr>
            <a:xfrm>
              <a:off x="6601712" y="5507589"/>
              <a:ext cx="73226" cy="117881"/>
            </a:xfrm>
            <a:prstGeom prst="rect">
              <a:avLst/>
            </a:prstGeom>
          </p:spPr>
        </p:pic>
        <p:pic>
          <p:nvPicPr>
            <p:cNvPr id="205" name="object 205"/>
            <p:cNvPicPr/>
            <p:nvPr/>
          </p:nvPicPr>
          <p:blipFill>
            <a:blip r:embed="rId89" cstate="print"/>
            <a:stretch>
              <a:fillRect/>
            </a:stretch>
          </p:blipFill>
          <p:spPr>
            <a:xfrm>
              <a:off x="6697040" y="5507589"/>
              <a:ext cx="73228" cy="117881"/>
            </a:xfrm>
            <a:prstGeom prst="rect">
              <a:avLst/>
            </a:prstGeom>
          </p:spPr>
        </p:pic>
        <p:sp>
          <p:nvSpPr>
            <p:cNvPr id="206" name="object 206"/>
            <p:cNvSpPr/>
            <p:nvPr/>
          </p:nvSpPr>
          <p:spPr>
            <a:xfrm>
              <a:off x="6790118" y="5463166"/>
              <a:ext cx="27940" cy="162560"/>
            </a:xfrm>
            <a:custGeom>
              <a:avLst/>
              <a:gdLst/>
              <a:ahLst/>
              <a:cxnLst/>
              <a:rect l="l" t="t" r="r" b="b"/>
              <a:pathLst>
                <a:path w="27940" h="162560">
                  <a:moveTo>
                    <a:pt x="27698" y="46443"/>
                  </a:moveTo>
                  <a:lnTo>
                    <a:pt x="0" y="46443"/>
                  </a:lnTo>
                  <a:lnTo>
                    <a:pt x="0" y="162306"/>
                  </a:lnTo>
                  <a:lnTo>
                    <a:pt x="27698" y="162306"/>
                  </a:lnTo>
                  <a:lnTo>
                    <a:pt x="27698" y="46443"/>
                  </a:lnTo>
                  <a:close/>
                </a:path>
                <a:path w="27940" h="162560">
                  <a:moveTo>
                    <a:pt x="27698" y="0"/>
                  </a:moveTo>
                  <a:lnTo>
                    <a:pt x="0" y="0"/>
                  </a:lnTo>
                  <a:lnTo>
                    <a:pt x="0" y="27470"/>
                  </a:lnTo>
                  <a:lnTo>
                    <a:pt x="27698" y="27470"/>
                  </a:lnTo>
                  <a:lnTo>
                    <a:pt x="27698" y="0"/>
                  </a:lnTo>
                  <a:close/>
                </a:path>
              </a:pathLst>
            </a:custGeom>
            <a:solidFill>
              <a:srgbClr val="000066"/>
            </a:solidFill>
          </p:spPr>
          <p:txBody>
            <a:bodyPr wrap="square" lIns="0" tIns="0" rIns="0" bIns="0" rtlCol="0"/>
            <a:lstStyle/>
            <a:p>
              <a:pPr defTabSz="829178"/>
              <a:endParaRPr sz="1632" kern="0">
                <a:solidFill>
                  <a:sysClr val="windowText" lastClr="000000"/>
                </a:solidFill>
              </a:endParaRPr>
            </a:p>
          </p:txBody>
        </p:sp>
        <p:pic>
          <p:nvPicPr>
            <p:cNvPr id="207" name="object 207"/>
            <p:cNvPicPr/>
            <p:nvPr/>
          </p:nvPicPr>
          <p:blipFill>
            <a:blip r:embed="rId90" cstate="print"/>
            <a:stretch>
              <a:fillRect/>
            </a:stretch>
          </p:blipFill>
          <p:spPr>
            <a:xfrm>
              <a:off x="6837671" y="5507589"/>
              <a:ext cx="73226" cy="117881"/>
            </a:xfrm>
            <a:prstGeom prst="rect">
              <a:avLst/>
            </a:prstGeom>
          </p:spPr>
        </p:pic>
        <p:pic>
          <p:nvPicPr>
            <p:cNvPr id="208" name="object 208"/>
            <p:cNvPicPr/>
            <p:nvPr/>
          </p:nvPicPr>
          <p:blipFill>
            <a:blip r:embed="rId91" cstate="print"/>
            <a:stretch>
              <a:fillRect/>
            </a:stretch>
          </p:blipFill>
          <p:spPr>
            <a:xfrm>
              <a:off x="6930561" y="5507705"/>
              <a:ext cx="72313" cy="164857"/>
            </a:xfrm>
            <a:prstGeom prst="rect">
              <a:avLst/>
            </a:prstGeom>
          </p:spPr>
        </p:pic>
      </p:grpSp>
      <p:grpSp>
        <p:nvGrpSpPr>
          <p:cNvPr id="209" name="object 209"/>
          <p:cNvGrpSpPr/>
          <p:nvPr/>
        </p:nvGrpSpPr>
        <p:grpSpPr>
          <a:xfrm>
            <a:off x="7659558" y="4954003"/>
            <a:ext cx="412862" cy="190020"/>
            <a:chOff x="7070957" y="5463164"/>
            <a:chExt cx="455295" cy="209550"/>
          </a:xfrm>
        </p:grpSpPr>
        <p:pic>
          <p:nvPicPr>
            <p:cNvPr id="210" name="object 210"/>
            <p:cNvPicPr/>
            <p:nvPr/>
          </p:nvPicPr>
          <p:blipFill>
            <a:blip r:embed="rId92" cstate="print"/>
            <a:stretch>
              <a:fillRect/>
            </a:stretch>
          </p:blipFill>
          <p:spPr>
            <a:xfrm>
              <a:off x="7070957" y="5507589"/>
              <a:ext cx="161848" cy="164973"/>
            </a:xfrm>
            <a:prstGeom prst="rect">
              <a:avLst/>
            </a:prstGeom>
          </p:spPr>
        </p:pic>
        <p:pic>
          <p:nvPicPr>
            <p:cNvPr id="211" name="object 211"/>
            <p:cNvPicPr/>
            <p:nvPr/>
          </p:nvPicPr>
          <p:blipFill>
            <a:blip r:embed="rId93" cstate="print"/>
            <a:stretch>
              <a:fillRect/>
            </a:stretch>
          </p:blipFill>
          <p:spPr>
            <a:xfrm>
              <a:off x="7252465" y="5463164"/>
              <a:ext cx="273218" cy="164211"/>
            </a:xfrm>
            <a:prstGeom prst="rect">
              <a:avLst/>
            </a:prstGeom>
          </p:spPr>
        </p:pic>
      </p:grpSp>
      <p:grpSp>
        <p:nvGrpSpPr>
          <p:cNvPr id="212" name="object 212"/>
          <p:cNvGrpSpPr/>
          <p:nvPr/>
        </p:nvGrpSpPr>
        <p:grpSpPr>
          <a:xfrm>
            <a:off x="8411324" y="1675150"/>
            <a:ext cx="549331" cy="190020"/>
            <a:chOff x="7899988" y="1847318"/>
            <a:chExt cx="605790" cy="209550"/>
          </a:xfrm>
        </p:grpSpPr>
        <p:pic>
          <p:nvPicPr>
            <p:cNvPr id="213" name="object 213"/>
            <p:cNvPicPr/>
            <p:nvPr/>
          </p:nvPicPr>
          <p:blipFill>
            <a:blip r:embed="rId94" cstate="print"/>
            <a:stretch>
              <a:fillRect/>
            </a:stretch>
          </p:blipFill>
          <p:spPr>
            <a:xfrm>
              <a:off x="7899988" y="1847318"/>
              <a:ext cx="94870" cy="162306"/>
            </a:xfrm>
            <a:prstGeom prst="rect">
              <a:avLst/>
            </a:prstGeom>
          </p:spPr>
        </p:pic>
        <p:pic>
          <p:nvPicPr>
            <p:cNvPr id="214" name="object 214"/>
            <p:cNvPicPr/>
            <p:nvPr/>
          </p:nvPicPr>
          <p:blipFill>
            <a:blip r:embed="rId95" cstate="print"/>
            <a:stretch>
              <a:fillRect/>
            </a:stretch>
          </p:blipFill>
          <p:spPr>
            <a:xfrm>
              <a:off x="8014975" y="1848233"/>
              <a:ext cx="212709" cy="208483"/>
            </a:xfrm>
            <a:prstGeom prst="rect">
              <a:avLst/>
            </a:prstGeom>
          </p:spPr>
        </p:pic>
        <p:pic>
          <p:nvPicPr>
            <p:cNvPr id="215" name="object 215"/>
            <p:cNvPicPr/>
            <p:nvPr/>
          </p:nvPicPr>
          <p:blipFill>
            <a:blip r:embed="rId96" cstate="print"/>
            <a:stretch>
              <a:fillRect/>
            </a:stretch>
          </p:blipFill>
          <p:spPr>
            <a:xfrm>
              <a:off x="8254469" y="1891972"/>
              <a:ext cx="81953" cy="119329"/>
            </a:xfrm>
            <a:prstGeom prst="rect">
              <a:avLst/>
            </a:prstGeom>
          </p:spPr>
        </p:pic>
        <p:pic>
          <p:nvPicPr>
            <p:cNvPr id="216" name="object 216"/>
            <p:cNvPicPr/>
            <p:nvPr/>
          </p:nvPicPr>
          <p:blipFill>
            <a:blip r:embed="rId97" cstate="print"/>
            <a:stretch>
              <a:fillRect/>
            </a:stretch>
          </p:blipFill>
          <p:spPr>
            <a:xfrm>
              <a:off x="8360500" y="1860044"/>
              <a:ext cx="145007" cy="151257"/>
            </a:xfrm>
            <a:prstGeom prst="rect">
              <a:avLst/>
            </a:prstGeom>
          </p:spPr>
        </p:pic>
      </p:grpSp>
      <p:pic>
        <p:nvPicPr>
          <p:cNvPr id="217" name="object 217"/>
          <p:cNvPicPr/>
          <p:nvPr/>
        </p:nvPicPr>
        <p:blipFill>
          <a:blip r:embed="rId98" cstate="print"/>
          <a:stretch>
            <a:fillRect/>
          </a:stretch>
        </p:blipFill>
        <p:spPr>
          <a:xfrm>
            <a:off x="9031892" y="1675150"/>
            <a:ext cx="705833" cy="189881"/>
          </a:xfrm>
          <a:prstGeom prst="rect">
            <a:avLst/>
          </a:prstGeom>
        </p:spPr>
      </p:pic>
      <p:grpSp>
        <p:nvGrpSpPr>
          <p:cNvPr id="218" name="object 218"/>
          <p:cNvGrpSpPr/>
          <p:nvPr/>
        </p:nvGrpSpPr>
        <p:grpSpPr>
          <a:xfrm>
            <a:off x="8410840" y="2125204"/>
            <a:ext cx="396163" cy="108829"/>
            <a:chOff x="7899454" y="2343628"/>
            <a:chExt cx="436880" cy="120014"/>
          </a:xfrm>
        </p:grpSpPr>
        <p:pic>
          <p:nvPicPr>
            <p:cNvPr id="219" name="object 219"/>
            <p:cNvPicPr/>
            <p:nvPr/>
          </p:nvPicPr>
          <p:blipFill>
            <a:blip r:embed="rId99" cstate="print"/>
            <a:stretch>
              <a:fillRect/>
            </a:stretch>
          </p:blipFill>
          <p:spPr>
            <a:xfrm>
              <a:off x="7899454" y="2343628"/>
              <a:ext cx="139942" cy="117767"/>
            </a:xfrm>
            <a:prstGeom prst="rect">
              <a:avLst/>
            </a:prstGeom>
          </p:spPr>
        </p:pic>
        <p:pic>
          <p:nvPicPr>
            <p:cNvPr id="220" name="object 220"/>
            <p:cNvPicPr/>
            <p:nvPr/>
          </p:nvPicPr>
          <p:blipFill>
            <a:blip r:embed="rId100" cstate="print"/>
            <a:stretch>
              <a:fillRect/>
            </a:stretch>
          </p:blipFill>
          <p:spPr>
            <a:xfrm>
              <a:off x="8066181" y="2343628"/>
              <a:ext cx="81039" cy="119444"/>
            </a:xfrm>
            <a:prstGeom prst="rect">
              <a:avLst/>
            </a:prstGeom>
          </p:spPr>
        </p:pic>
        <p:pic>
          <p:nvPicPr>
            <p:cNvPr id="221" name="object 221"/>
            <p:cNvPicPr/>
            <p:nvPr/>
          </p:nvPicPr>
          <p:blipFill>
            <a:blip r:embed="rId101" cstate="print"/>
            <a:stretch>
              <a:fillRect/>
            </a:stretch>
          </p:blipFill>
          <p:spPr>
            <a:xfrm>
              <a:off x="8174573" y="2343628"/>
              <a:ext cx="161391" cy="119444"/>
            </a:xfrm>
            <a:prstGeom prst="rect">
              <a:avLst/>
            </a:prstGeom>
          </p:spPr>
        </p:pic>
      </p:grpSp>
      <p:grpSp>
        <p:nvGrpSpPr>
          <p:cNvPr id="222" name="object 222"/>
          <p:cNvGrpSpPr/>
          <p:nvPr/>
        </p:nvGrpSpPr>
        <p:grpSpPr>
          <a:xfrm>
            <a:off x="8871619" y="2084817"/>
            <a:ext cx="342036" cy="149137"/>
            <a:chOff x="8407591" y="2299089"/>
            <a:chExt cx="377190" cy="164465"/>
          </a:xfrm>
        </p:grpSpPr>
        <p:sp>
          <p:nvSpPr>
            <p:cNvPr id="223" name="object 223"/>
            <p:cNvSpPr/>
            <p:nvPr/>
          </p:nvSpPr>
          <p:spPr>
            <a:xfrm>
              <a:off x="8407591" y="2311814"/>
              <a:ext cx="51435" cy="150495"/>
            </a:xfrm>
            <a:custGeom>
              <a:avLst/>
              <a:gdLst/>
              <a:ahLst/>
              <a:cxnLst/>
              <a:rect l="l" t="t" r="r" b="b"/>
              <a:pathLst>
                <a:path w="51434" h="150494">
                  <a:moveTo>
                    <a:pt x="33947" y="0"/>
                  </a:moveTo>
                  <a:lnTo>
                    <a:pt x="11962" y="0"/>
                  </a:lnTo>
                  <a:lnTo>
                    <a:pt x="11962" y="129579"/>
                  </a:lnTo>
                  <a:lnTo>
                    <a:pt x="14132" y="137196"/>
                  </a:lnTo>
                  <a:lnTo>
                    <a:pt x="22819" y="147561"/>
                  </a:lnTo>
                  <a:lnTo>
                    <a:pt x="29677" y="150153"/>
                  </a:lnTo>
                  <a:lnTo>
                    <a:pt x="51130" y="150153"/>
                  </a:lnTo>
                  <a:lnTo>
                    <a:pt x="51130" y="129273"/>
                  </a:lnTo>
                  <a:lnTo>
                    <a:pt x="38976" y="129273"/>
                  </a:lnTo>
                  <a:lnTo>
                    <a:pt x="37108" y="128398"/>
                  </a:lnTo>
                  <a:lnTo>
                    <a:pt x="35852" y="126681"/>
                  </a:lnTo>
                  <a:lnTo>
                    <a:pt x="34555" y="124966"/>
                  </a:lnTo>
                  <a:lnTo>
                    <a:pt x="33947" y="122605"/>
                  </a:lnTo>
                  <a:lnTo>
                    <a:pt x="33947" y="0"/>
                  </a:lnTo>
                  <a:close/>
                </a:path>
                <a:path w="51434" h="150494">
                  <a:moveTo>
                    <a:pt x="11962" y="33718"/>
                  </a:moveTo>
                  <a:lnTo>
                    <a:pt x="0" y="33718"/>
                  </a:lnTo>
                  <a:lnTo>
                    <a:pt x="0" y="54025"/>
                  </a:lnTo>
                  <a:lnTo>
                    <a:pt x="11962" y="54025"/>
                  </a:lnTo>
                  <a:lnTo>
                    <a:pt x="11962" y="33718"/>
                  </a:lnTo>
                  <a:close/>
                </a:path>
                <a:path w="51434" h="150494">
                  <a:moveTo>
                    <a:pt x="51130" y="33718"/>
                  </a:moveTo>
                  <a:lnTo>
                    <a:pt x="33947" y="33718"/>
                  </a:lnTo>
                  <a:lnTo>
                    <a:pt x="33947" y="54025"/>
                  </a:lnTo>
                  <a:lnTo>
                    <a:pt x="51130" y="54025"/>
                  </a:lnTo>
                  <a:lnTo>
                    <a:pt x="51130" y="33718"/>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24" name="object 224"/>
            <p:cNvPicPr/>
            <p:nvPr/>
          </p:nvPicPr>
          <p:blipFill>
            <a:blip r:embed="rId102" cstate="print"/>
            <a:stretch>
              <a:fillRect/>
            </a:stretch>
          </p:blipFill>
          <p:spPr>
            <a:xfrm>
              <a:off x="8483867" y="2299089"/>
              <a:ext cx="81914" cy="162305"/>
            </a:xfrm>
            <a:prstGeom prst="rect">
              <a:avLst/>
            </a:prstGeom>
          </p:spPr>
        </p:pic>
        <p:pic>
          <p:nvPicPr>
            <p:cNvPr id="225" name="object 225"/>
            <p:cNvPicPr/>
            <p:nvPr/>
          </p:nvPicPr>
          <p:blipFill>
            <a:blip r:embed="rId103" cstate="print"/>
            <a:stretch>
              <a:fillRect/>
            </a:stretch>
          </p:blipFill>
          <p:spPr>
            <a:xfrm>
              <a:off x="8591802" y="2343628"/>
              <a:ext cx="81457" cy="119444"/>
            </a:xfrm>
            <a:prstGeom prst="rect">
              <a:avLst/>
            </a:prstGeom>
          </p:spPr>
        </p:pic>
        <p:pic>
          <p:nvPicPr>
            <p:cNvPr id="226" name="object 226"/>
            <p:cNvPicPr/>
            <p:nvPr/>
          </p:nvPicPr>
          <p:blipFill>
            <a:blip r:embed="rId104" cstate="print"/>
            <a:stretch>
              <a:fillRect/>
            </a:stretch>
          </p:blipFill>
          <p:spPr>
            <a:xfrm>
              <a:off x="8702866" y="2343628"/>
              <a:ext cx="81915" cy="117767"/>
            </a:xfrm>
            <a:prstGeom prst="rect">
              <a:avLst/>
            </a:prstGeom>
          </p:spPr>
        </p:pic>
      </p:grpSp>
      <p:grpSp>
        <p:nvGrpSpPr>
          <p:cNvPr id="227" name="object 227"/>
          <p:cNvGrpSpPr/>
          <p:nvPr/>
        </p:nvGrpSpPr>
        <p:grpSpPr>
          <a:xfrm>
            <a:off x="9283097" y="2083295"/>
            <a:ext cx="218235" cy="182535"/>
            <a:chOff x="8861359" y="2297411"/>
            <a:chExt cx="240665" cy="201295"/>
          </a:xfrm>
        </p:grpSpPr>
        <p:pic>
          <p:nvPicPr>
            <p:cNvPr id="228" name="object 228"/>
            <p:cNvPicPr/>
            <p:nvPr/>
          </p:nvPicPr>
          <p:blipFill>
            <a:blip r:embed="rId105" cstate="print"/>
            <a:stretch>
              <a:fillRect/>
            </a:stretch>
          </p:blipFill>
          <p:spPr>
            <a:xfrm>
              <a:off x="8861359" y="2297411"/>
              <a:ext cx="84581" cy="165661"/>
            </a:xfrm>
            <a:prstGeom prst="rect">
              <a:avLst/>
            </a:prstGeom>
          </p:spPr>
        </p:pic>
        <p:pic>
          <p:nvPicPr>
            <p:cNvPr id="229" name="object 229"/>
            <p:cNvPicPr/>
            <p:nvPr/>
          </p:nvPicPr>
          <p:blipFill>
            <a:blip r:embed="rId106" cstate="print"/>
            <a:stretch>
              <a:fillRect/>
            </a:stretch>
          </p:blipFill>
          <p:spPr>
            <a:xfrm>
              <a:off x="8972730" y="2299089"/>
              <a:ext cx="80924" cy="163983"/>
            </a:xfrm>
            <a:prstGeom prst="rect">
              <a:avLst/>
            </a:prstGeom>
          </p:spPr>
        </p:pic>
        <p:sp>
          <p:nvSpPr>
            <p:cNvPr id="230" name="object 230"/>
            <p:cNvSpPr/>
            <p:nvPr/>
          </p:nvSpPr>
          <p:spPr>
            <a:xfrm>
              <a:off x="9078645" y="2438304"/>
              <a:ext cx="23495" cy="60325"/>
            </a:xfrm>
            <a:custGeom>
              <a:avLst/>
              <a:gdLst/>
              <a:ahLst/>
              <a:cxnLst/>
              <a:rect l="l" t="t" r="r" b="b"/>
              <a:pathLst>
                <a:path w="23495" h="60325">
                  <a:moveTo>
                    <a:pt x="23089" y="0"/>
                  </a:moveTo>
                  <a:lnTo>
                    <a:pt x="0" y="0"/>
                  </a:lnTo>
                  <a:lnTo>
                    <a:pt x="0" y="59933"/>
                  </a:lnTo>
                  <a:lnTo>
                    <a:pt x="23089" y="35017"/>
                  </a:lnTo>
                  <a:lnTo>
                    <a:pt x="23089"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grpSp>
      <p:pic>
        <p:nvPicPr>
          <p:cNvPr id="231" name="object 231"/>
          <p:cNvPicPr/>
          <p:nvPr/>
        </p:nvPicPr>
        <p:blipFill>
          <a:blip r:embed="rId107" cstate="print"/>
          <a:stretch>
            <a:fillRect/>
          </a:stretch>
        </p:blipFill>
        <p:spPr>
          <a:xfrm>
            <a:off x="9665175" y="2125205"/>
            <a:ext cx="126900" cy="106791"/>
          </a:xfrm>
          <a:prstGeom prst="rect">
            <a:avLst/>
          </a:prstGeom>
        </p:spPr>
      </p:pic>
      <p:pic>
        <p:nvPicPr>
          <p:cNvPr id="232" name="object 232"/>
          <p:cNvPicPr/>
          <p:nvPr/>
        </p:nvPicPr>
        <p:blipFill>
          <a:blip r:embed="rId108" cstate="print"/>
          <a:stretch>
            <a:fillRect/>
          </a:stretch>
        </p:blipFill>
        <p:spPr>
          <a:xfrm>
            <a:off x="9519723" y="2084817"/>
            <a:ext cx="72485" cy="147178"/>
          </a:xfrm>
          <a:prstGeom prst="rect">
            <a:avLst/>
          </a:prstGeom>
        </p:spPr>
      </p:pic>
      <p:grpSp>
        <p:nvGrpSpPr>
          <p:cNvPr id="233" name="object 233"/>
          <p:cNvGrpSpPr/>
          <p:nvPr/>
        </p:nvGrpSpPr>
        <p:grpSpPr>
          <a:xfrm>
            <a:off x="9818816" y="2084817"/>
            <a:ext cx="371403" cy="149137"/>
            <a:chOff x="9452138" y="2299089"/>
            <a:chExt cx="409575" cy="164465"/>
          </a:xfrm>
        </p:grpSpPr>
        <p:sp>
          <p:nvSpPr>
            <p:cNvPr id="234" name="object 234"/>
            <p:cNvSpPr/>
            <p:nvPr/>
          </p:nvSpPr>
          <p:spPr>
            <a:xfrm>
              <a:off x="9452127" y="2299100"/>
              <a:ext cx="192405" cy="162560"/>
            </a:xfrm>
            <a:custGeom>
              <a:avLst/>
              <a:gdLst/>
              <a:ahLst/>
              <a:cxnLst/>
              <a:rect l="l" t="t" r="r" b="b"/>
              <a:pathLst>
                <a:path w="192404" h="162560">
                  <a:moveTo>
                    <a:pt x="21996" y="46443"/>
                  </a:moveTo>
                  <a:lnTo>
                    <a:pt x="0" y="46443"/>
                  </a:lnTo>
                  <a:lnTo>
                    <a:pt x="0" y="162306"/>
                  </a:lnTo>
                  <a:lnTo>
                    <a:pt x="21996" y="162306"/>
                  </a:lnTo>
                  <a:lnTo>
                    <a:pt x="21996" y="46443"/>
                  </a:lnTo>
                  <a:close/>
                </a:path>
                <a:path w="192404" h="162560">
                  <a:moveTo>
                    <a:pt x="21996" y="673"/>
                  </a:moveTo>
                  <a:lnTo>
                    <a:pt x="0" y="673"/>
                  </a:lnTo>
                  <a:lnTo>
                    <a:pt x="0" y="22669"/>
                  </a:lnTo>
                  <a:lnTo>
                    <a:pt x="21996" y="22669"/>
                  </a:lnTo>
                  <a:lnTo>
                    <a:pt x="21996" y="673"/>
                  </a:lnTo>
                  <a:close/>
                </a:path>
                <a:path w="192404" h="162560">
                  <a:moveTo>
                    <a:pt x="89725" y="141655"/>
                  </a:moveTo>
                  <a:lnTo>
                    <a:pt x="78714" y="141655"/>
                  </a:lnTo>
                  <a:lnTo>
                    <a:pt x="76809" y="140817"/>
                  </a:lnTo>
                  <a:lnTo>
                    <a:pt x="74117" y="137464"/>
                  </a:lnTo>
                  <a:lnTo>
                    <a:pt x="73469" y="135064"/>
                  </a:lnTo>
                  <a:lnTo>
                    <a:pt x="73469" y="131940"/>
                  </a:lnTo>
                  <a:lnTo>
                    <a:pt x="73469" y="0"/>
                  </a:lnTo>
                  <a:lnTo>
                    <a:pt x="51473" y="0"/>
                  </a:lnTo>
                  <a:lnTo>
                    <a:pt x="51473" y="141579"/>
                  </a:lnTo>
                  <a:lnTo>
                    <a:pt x="53835" y="149110"/>
                  </a:lnTo>
                  <a:lnTo>
                    <a:pt x="63284" y="159867"/>
                  </a:lnTo>
                  <a:lnTo>
                    <a:pt x="69951" y="162534"/>
                  </a:lnTo>
                  <a:lnTo>
                    <a:pt x="89725" y="162534"/>
                  </a:lnTo>
                  <a:lnTo>
                    <a:pt x="89725" y="141655"/>
                  </a:lnTo>
                  <a:close/>
                </a:path>
                <a:path w="192404" h="162560">
                  <a:moveTo>
                    <a:pt x="149237" y="141655"/>
                  </a:moveTo>
                  <a:lnTo>
                    <a:pt x="138226" y="141655"/>
                  </a:lnTo>
                  <a:lnTo>
                    <a:pt x="136321" y="140817"/>
                  </a:lnTo>
                  <a:lnTo>
                    <a:pt x="133616" y="137464"/>
                  </a:lnTo>
                  <a:lnTo>
                    <a:pt x="132969" y="135064"/>
                  </a:lnTo>
                  <a:lnTo>
                    <a:pt x="132969" y="131940"/>
                  </a:lnTo>
                  <a:lnTo>
                    <a:pt x="132969" y="0"/>
                  </a:lnTo>
                  <a:lnTo>
                    <a:pt x="110985" y="0"/>
                  </a:lnTo>
                  <a:lnTo>
                    <a:pt x="110985" y="141579"/>
                  </a:lnTo>
                  <a:lnTo>
                    <a:pt x="113347" y="149110"/>
                  </a:lnTo>
                  <a:lnTo>
                    <a:pt x="122796" y="159867"/>
                  </a:lnTo>
                  <a:lnTo>
                    <a:pt x="129463" y="162534"/>
                  </a:lnTo>
                  <a:lnTo>
                    <a:pt x="149237" y="162534"/>
                  </a:lnTo>
                  <a:lnTo>
                    <a:pt x="149237" y="141655"/>
                  </a:lnTo>
                  <a:close/>
                </a:path>
                <a:path w="192404" h="162560">
                  <a:moveTo>
                    <a:pt x="192366" y="46443"/>
                  </a:moveTo>
                  <a:lnTo>
                    <a:pt x="170383" y="46443"/>
                  </a:lnTo>
                  <a:lnTo>
                    <a:pt x="170383" y="162306"/>
                  </a:lnTo>
                  <a:lnTo>
                    <a:pt x="192366" y="162306"/>
                  </a:lnTo>
                  <a:lnTo>
                    <a:pt x="192366" y="46443"/>
                  </a:lnTo>
                  <a:close/>
                </a:path>
                <a:path w="192404" h="162560">
                  <a:moveTo>
                    <a:pt x="192366" y="673"/>
                  </a:moveTo>
                  <a:lnTo>
                    <a:pt x="170383" y="673"/>
                  </a:lnTo>
                  <a:lnTo>
                    <a:pt x="170383" y="22669"/>
                  </a:lnTo>
                  <a:lnTo>
                    <a:pt x="192366" y="22669"/>
                  </a:lnTo>
                  <a:lnTo>
                    <a:pt x="192366" y="673"/>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35" name="object 235"/>
            <p:cNvPicPr/>
            <p:nvPr/>
          </p:nvPicPr>
          <p:blipFill>
            <a:blip r:embed="rId100" cstate="print"/>
            <a:stretch>
              <a:fillRect/>
            </a:stretch>
          </p:blipFill>
          <p:spPr>
            <a:xfrm>
              <a:off x="9671172" y="2343628"/>
              <a:ext cx="81039" cy="119444"/>
            </a:xfrm>
            <a:prstGeom prst="rect">
              <a:avLst/>
            </a:prstGeom>
          </p:spPr>
        </p:pic>
        <p:pic>
          <p:nvPicPr>
            <p:cNvPr id="236" name="object 236"/>
            <p:cNvPicPr/>
            <p:nvPr/>
          </p:nvPicPr>
          <p:blipFill>
            <a:blip r:embed="rId104" cstate="print"/>
            <a:stretch>
              <a:fillRect/>
            </a:stretch>
          </p:blipFill>
          <p:spPr>
            <a:xfrm>
              <a:off x="9779564" y="2343628"/>
              <a:ext cx="81915" cy="117767"/>
            </a:xfrm>
            <a:prstGeom prst="rect">
              <a:avLst/>
            </a:prstGeom>
          </p:spPr>
        </p:pic>
      </p:grpSp>
      <p:grpSp>
        <p:nvGrpSpPr>
          <p:cNvPr id="237" name="object 237"/>
          <p:cNvGrpSpPr/>
          <p:nvPr/>
        </p:nvGrpSpPr>
        <p:grpSpPr>
          <a:xfrm>
            <a:off x="10264495" y="2083295"/>
            <a:ext cx="300577" cy="150289"/>
            <a:chOff x="9943624" y="2297411"/>
            <a:chExt cx="331470" cy="165735"/>
          </a:xfrm>
        </p:grpSpPr>
        <p:pic>
          <p:nvPicPr>
            <p:cNvPr id="238" name="object 238"/>
            <p:cNvPicPr/>
            <p:nvPr/>
          </p:nvPicPr>
          <p:blipFill>
            <a:blip r:embed="rId109" cstate="print"/>
            <a:stretch>
              <a:fillRect/>
            </a:stretch>
          </p:blipFill>
          <p:spPr>
            <a:xfrm>
              <a:off x="9943624" y="2299089"/>
              <a:ext cx="93992" cy="163983"/>
            </a:xfrm>
            <a:prstGeom prst="rect">
              <a:avLst/>
            </a:prstGeom>
          </p:spPr>
        </p:pic>
        <p:pic>
          <p:nvPicPr>
            <p:cNvPr id="239" name="object 239"/>
            <p:cNvPicPr/>
            <p:nvPr/>
          </p:nvPicPr>
          <p:blipFill>
            <a:blip r:embed="rId110" cstate="print"/>
            <a:stretch>
              <a:fillRect/>
            </a:stretch>
          </p:blipFill>
          <p:spPr>
            <a:xfrm>
              <a:off x="10057161" y="2297411"/>
              <a:ext cx="98449" cy="165661"/>
            </a:xfrm>
            <a:prstGeom prst="rect">
              <a:avLst/>
            </a:prstGeom>
          </p:spPr>
        </p:pic>
        <p:pic>
          <p:nvPicPr>
            <p:cNvPr id="240" name="object 240"/>
            <p:cNvPicPr/>
            <p:nvPr/>
          </p:nvPicPr>
          <p:blipFill>
            <a:blip r:embed="rId111" cstate="print"/>
            <a:stretch>
              <a:fillRect/>
            </a:stretch>
          </p:blipFill>
          <p:spPr>
            <a:xfrm>
              <a:off x="10180148" y="2299089"/>
              <a:ext cx="94755" cy="162305"/>
            </a:xfrm>
            <a:prstGeom prst="rect">
              <a:avLst/>
            </a:prstGeom>
          </p:spPr>
        </p:pic>
      </p:grpSp>
      <p:grpSp>
        <p:nvGrpSpPr>
          <p:cNvPr id="241" name="object 241"/>
          <p:cNvGrpSpPr/>
          <p:nvPr/>
        </p:nvGrpSpPr>
        <p:grpSpPr>
          <a:xfrm>
            <a:off x="8403725" y="2494483"/>
            <a:ext cx="142227" cy="149137"/>
            <a:chOff x="7891607" y="2750860"/>
            <a:chExt cx="156845" cy="164465"/>
          </a:xfrm>
        </p:grpSpPr>
        <p:sp>
          <p:nvSpPr>
            <p:cNvPr id="242" name="object 242"/>
            <p:cNvSpPr/>
            <p:nvPr/>
          </p:nvSpPr>
          <p:spPr>
            <a:xfrm>
              <a:off x="7891607" y="2750860"/>
              <a:ext cx="46355" cy="162560"/>
            </a:xfrm>
            <a:custGeom>
              <a:avLst/>
              <a:gdLst/>
              <a:ahLst/>
              <a:cxnLst/>
              <a:rect l="l" t="t" r="r" b="b"/>
              <a:pathLst>
                <a:path w="46354" h="162560">
                  <a:moveTo>
                    <a:pt x="45910" y="0"/>
                  </a:moveTo>
                  <a:lnTo>
                    <a:pt x="22895" y="0"/>
                  </a:lnTo>
                  <a:lnTo>
                    <a:pt x="0" y="15314"/>
                  </a:lnTo>
                  <a:lnTo>
                    <a:pt x="0" y="38063"/>
                  </a:lnTo>
                  <a:lnTo>
                    <a:pt x="23888" y="23356"/>
                  </a:lnTo>
                  <a:lnTo>
                    <a:pt x="23888" y="162305"/>
                  </a:lnTo>
                  <a:lnTo>
                    <a:pt x="45910" y="162305"/>
                  </a:lnTo>
                  <a:lnTo>
                    <a:pt x="4591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43" name="object 243"/>
            <p:cNvPicPr/>
            <p:nvPr/>
          </p:nvPicPr>
          <p:blipFill>
            <a:blip r:embed="rId112" cstate="print"/>
            <a:stretch>
              <a:fillRect/>
            </a:stretch>
          </p:blipFill>
          <p:spPr>
            <a:xfrm>
              <a:off x="7967084" y="2750860"/>
              <a:ext cx="80924" cy="163983"/>
            </a:xfrm>
            <a:prstGeom prst="rect">
              <a:avLst/>
            </a:prstGeom>
          </p:spPr>
        </p:pic>
      </p:grpSp>
      <p:grpSp>
        <p:nvGrpSpPr>
          <p:cNvPr id="244" name="object 244"/>
          <p:cNvGrpSpPr/>
          <p:nvPr/>
        </p:nvGrpSpPr>
        <p:grpSpPr>
          <a:xfrm>
            <a:off x="8613436" y="2492961"/>
            <a:ext cx="232631" cy="149137"/>
            <a:chOff x="8122873" y="2749182"/>
            <a:chExt cx="256540" cy="164465"/>
          </a:xfrm>
        </p:grpSpPr>
        <p:sp>
          <p:nvSpPr>
            <p:cNvPr id="245" name="object 245"/>
            <p:cNvSpPr/>
            <p:nvPr/>
          </p:nvSpPr>
          <p:spPr>
            <a:xfrm>
              <a:off x="8122873" y="2750860"/>
              <a:ext cx="46355" cy="162560"/>
            </a:xfrm>
            <a:custGeom>
              <a:avLst/>
              <a:gdLst/>
              <a:ahLst/>
              <a:cxnLst/>
              <a:rect l="l" t="t" r="r" b="b"/>
              <a:pathLst>
                <a:path w="46354" h="162560">
                  <a:moveTo>
                    <a:pt x="45910" y="0"/>
                  </a:moveTo>
                  <a:lnTo>
                    <a:pt x="22895" y="0"/>
                  </a:lnTo>
                  <a:lnTo>
                    <a:pt x="0" y="15314"/>
                  </a:lnTo>
                  <a:lnTo>
                    <a:pt x="0" y="38063"/>
                  </a:lnTo>
                  <a:lnTo>
                    <a:pt x="23889" y="23356"/>
                  </a:lnTo>
                  <a:lnTo>
                    <a:pt x="23889" y="162305"/>
                  </a:lnTo>
                  <a:lnTo>
                    <a:pt x="45910" y="162305"/>
                  </a:lnTo>
                  <a:lnTo>
                    <a:pt x="4591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46" name="object 246"/>
            <p:cNvPicPr/>
            <p:nvPr/>
          </p:nvPicPr>
          <p:blipFill>
            <a:blip r:embed="rId113" cstate="print"/>
            <a:stretch>
              <a:fillRect/>
            </a:stretch>
          </p:blipFill>
          <p:spPr>
            <a:xfrm>
              <a:off x="8194995" y="2749182"/>
              <a:ext cx="81612" cy="163983"/>
            </a:xfrm>
            <a:prstGeom prst="rect">
              <a:avLst/>
            </a:prstGeom>
          </p:spPr>
        </p:pic>
        <p:pic>
          <p:nvPicPr>
            <p:cNvPr id="247" name="object 247"/>
            <p:cNvPicPr/>
            <p:nvPr/>
          </p:nvPicPr>
          <p:blipFill>
            <a:blip r:embed="rId114" cstate="print"/>
            <a:stretch>
              <a:fillRect/>
            </a:stretch>
          </p:blipFill>
          <p:spPr>
            <a:xfrm>
              <a:off x="8297791" y="2749182"/>
              <a:ext cx="81611" cy="163983"/>
            </a:xfrm>
            <a:prstGeom prst="rect">
              <a:avLst/>
            </a:prstGeom>
          </p:spPr>
        </p:pic>
      </p:grpSp>
      <p:grpSp>
        <p:nvGrpSpPr>
          <p:cNvPr id="248" name="object 248"/>
          <p:cNvGrpSpPr/>
          <p:nvPr/>
        </p:nvGrpSpPr>
        <p:grpSpPr>
          <a:xfrm>
            <a:off x="8913947" y="2492961"/>
            <a:ext cx="262573" cy="149137"/>
            <a:chOff x="8454269" y="2749182"/>
            <a:chExt cx="289560" cy="164465"/>
          </a:xfrm>
        </p:grpSpPr>
        <p:pic>
          <p:nvPicPr>
            <p:cNvPr id="249" name="object 249"/>
            <p:cNvPicPr/>
            <p:nvPr/>
          </p:nvPicPr>
          <p:blipFill>
            <a:blip r:embed="rId115" cstate="print"/>
            <a:stretch>
              <a:fillRect/>
            </a:stretch>
          </p:blipFill>
          <p:spPr>
            <a:xfrm>
              <a:off x="8454269" y="2749182"/>
              <a:ext cx="83516" cy="163983"/>
            </a:xfrm>
            <a:prstGeom prst="rect">
              <a:avLst/>
            </a:prstGeom>
          </p:spPr>
        </p:pic>
        <p:pic>
          <p:nvPicPr>
            <p:cNvPr id="250" name="object 250"/>
            <p:cNvPicPr/>
            <p:nvPr/>
          </p:nvPicPr>
          <p:blipFill>
            <a:blip r:embed="rId113" cstate="print"/>
            <a:stretch>
              <a:fillRect/>
            </a:stretch>
          </p:blipFill>
          <p:spPr>
            <a:xfrm>
              <a:off x="8559082" y="2749182"/>
              <a:ext cx="81612" cy="163983"/>
            </a:xfrm>
            <a:prstGeom prst="rect">
              <a:avLst/>
            </a:prstGeom>
          </p:spPr>
        </p:pic>
        <p:pic>
          <p:nvPicPr>
            <p:cNvPr id="251" name="object 251"/>
            <p:cNvPicPr/>
            <p:nvPr/>
          </p:nvPicPr>
          <p:blipFill>
            <a:blip r:embed="rId114" cstate="print"/>
            <a:stretch>
              <a:fillRect/>
            </a:stretch>
          </p:blipFill>
          <p:spPr>
            <a:xfrm>
              <a:off x="8661877" y="2749182"/>
              <a:ext cx="81611" cy="163983"/>
            </a:xfrm>
            <a:prstGeom prst="rect">
              <a:avLst/>
            </a:prstGeom>
          </p:spPr>
        </p:pic>
      </p:grpSp>
      <p:grpSp>
        <p:nvGrpSpPr>
          <p:cNvPr id="252" name="object 252"/>
          <p:cNvGrpSpPr/>
          <p:nvPr/>
        </p:nvGrpSpPr>
        <p:grpSpPr>
          <a:xfrm>
            <a:off x="9247142" y="2492961"/>
            <a:ext cx="192323" cy="150289"/>
            <a:chOff x="8821709" y="2749182"/>
            <a:chExt cx="212090" cy="165735"/>
          </a:xfrm>
        </p:grpSpPr>
        <p:pic>
          <p:nvPicPr>
            <p:cNvPr id="253" name="object 253"/>
            <p:cNvPicPr/>
            <p:nvPr/>
          </p:nvPicPr>
          <p:blipFill>
            <a:blip r:embed="rId109" cstate="print"/>
            <a:stretch>
              <a:fillRect/>
            </a:stretch>
          </p:blipFill>
          <p:spPr>
            <a:xfrm>
              <a:off x="8821709" y="2750860"/>
              <a:ext cx="93992" cy="163983"/>
            </a:xfrm>
            <a:prstGeom prst="rect">
              <a:avLst/>
            </a:prstGeom>
          </p:spPr>
        </p:pic>
        <p:pic>
          <p:nvPicPr>
            <p:cNvPr id="254" name="object 254"/>
            <p:cNvPicPr/>
            <p:nvPr/>
          </p:nvPicPr>
          <p:blipFill>
            <a:blip r:embed="rId116" cstate="print"/>
            <a:stretch>
              <a:fillRect/>
            </a:stretch>
          </p:blipFill>
          <p:spPr>
            <a:xfrm>
              <a:off x="8935246" y="2749182"/>
              <a:ext cx="98449" cy="165661"/>
            </a:xfrm>
            <a:prstGeom prst="rect">
              <a:avLst/>
            </a:prstGeom>
          </p:spPr>
        </p:pic>
      </p:grpSp>
      <p:grpSp>
        <p:nvGrpSpPr>
          <p:cNvPr id="255" name="object 255"/>
          <p:cNvGrpSpPr/>
          <p:nvPr/>
        </p:nvGrpSpPr>
        <p:grpSpPr>
          <a:xfrm>
            <a:off x="9512339" y="2494483"/>
            <a:ext cx="557968" cy="149137"/>
            <a:chOff x="9114162" y="2750860"/>
            <a:chExt cx="615315" cy="164465"/>
          </a:xfrm>
        </p:grpSpPr>
        <p:pic>
          <p:nvPicPr>
            <p:cNvPr id="256" name="object 256"/>
            <p:cNvPicPr/>
            <p:nvPr/>
          </p:nvPicPr>
          <p:blipFill>
            <a:blip r:embed="rId117" cstate="print"/>
            <a:stretch>
              <a:fillRect/>
            </a:stretch>
          </p:blipFill>
          <p:spPr>
            <a:xfrm>
              <a:off x="9114162" y="2750860"/>
              <a:ext cx="94755" cy="162305"/>
            </a:xfrm>
            <a:prstGeom prst="rect">
              <a:avLst/>
            </a:prstGeom>
          </p:spPr>
        </p:pic>
        <p:pic>
          <p:nvPicPr>
            <p:cNvPr id="257" name="object 257"/>
            <p:cNvPicPr/>
            <p:nvPr/>
          </p:nvPicPr>
          <p:blipFill>
            <a:blip r:embed="rId100" cstate="print"/>
            <a:stretch>
              <a:fillRect/>
            </a:stretch>
          </p:blipFill>
          <p:spPr>
            <a:xfrm>
              <a:off x="9235169" y="2795399"/>
              <a:ext cx="81039" cy="119444"/>
            </a:xfrm>
            <a:prstGeom prst="rect">
              <a:avLst/>
            </a:prstGeom>
          </p:spPr>
        </p:pic>
        <p:sp>
          <p:nvSpPr>
            <p:cNvPr id="258" name="object 258"/>
            <p:cNvSpPr/>
            <p:nvPr/>
          </p:nvSpPr>
          <p:spPr>
            <a:xfrm>
              <a:off x="9343562" y="2750860"/>
              <a:ext cx="38735" cy="162560"/>
            </a:xfrm>
            <a:custGeom>
              <a:avLst/>
              <a:gdLst/>
              <a:ahLst/>
              <a:cxnLst/>
              <a:rect l="l" t="t" r="r" b="b"/>
              <a:pathLst>
                <a:path w="38734" h="162560">
                  <a:moveTo>
                    <a:pt x="21984" y="0"/>
                  </a:moveTo>
                  <a:lnTo>
                    <a:pt x="0" y="0"/>
                  </a:lnTo>
                  <a:lnTo>
                    <a:pt x="0" y="141580"/>
                  </a:lnTo>
                  <a:lnTo>
                    <a:pt x="2360" y="149123"/>
                  </a:lnTo>
                  <a:lnTo>
                    <a:pt x="11810" y="159868"/>
                  </a:lnTo>
                  <a:lnTo>
                    <a:pt x="18478" y="162537"/>
                  </a:lnTo>
                  <a:lnTo>
                    <a:pt x="38253" y="162537"/>
                  </a:lnTo>
                  <a:lnTo>
                    <a:pt x="38253" y="141657"/>
                  </a:lnTo>
                  <a:lnTo>
                    <a:pt x="27241" y="141657"/>
                  </a:lnTo>
                  <a:lnTo>
                    <a:pt x="25336" y="140817"/>
                  </a:lnTo>
                  <a:lnTo>
                    <a:pt x="22632" y="137466"/>
                  </a:lnTo>
                  <a:lnTo>
                    <a:pt x="21984" y="135064"/>
                  </a:lnTo>
                  <a:lnTo>
                    <a:pt x="21984" y="131940"/>
                  </a:lnTo>
                  <a:lnTo>
                    <a:pt x="21984"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59" name="object 259"/>
            <p:cNvPicPr/>
            <p:nvPr/>
          </p:nvPicPr>
          <p:blipFill>
            <a:blip r:embed="rId118" cstate="print"/>
            <a:stretch>
              <a:fillRect/>
            </a:stretch>
          </p:blipFill>
          <p:spPr>
            <a:xfrm>
              <a:off x="9403073" y="2750860"/>
              <a:ext cx="136245" cy="163983"/>
            </a:xfrm>
            <a:prstGeom prst="rect">
              <a:avLst/>
            </a:prstGeom>
          </p:spPr>
        </p:pic>
        <p:pic>
          <p:nvPicPr>
            <p:cNvPr id="260" name="object 260"/>
            <p:cNvPicPr/>
            <p:nvPr/>
          </p:nvPicPr>
          <p:blipFill>
            <a:blip r:embed="rId119" cstate="print"/>
            <a:stretch>
              <a:fillRect/>
            </a:stretch>
          </p:blipFill>
          <p:spPr>
            <a:xfrm>
              <a:off x="9568925" y="2795399"/>
              <a:ext cx="159945" cy="119444"/>
            </a:xfrm>
            <a:prstGeom prst="rect">
              <a:avLst/>
            </a:prstGeom>
          </p:spPr>
        </p:pic>
      </p:grpSp>
      <p:grpSp>
        <p:nvGrpSpPr>
          <p:cNvPr id="261" name="object 261"/>
          <p:cNvGrpSpPr/>
          <p:nvPr/>
        </p:nvGrpSpPr>
        <p:grpSpPr>
          <a:xfrm>
            <a:off x="8403724" y="2904150"/>
            <a:ext cx="137045" cy="147410"/>
            <a:chOff x="7891607" y="3202632"/>
            <a:chExt cx="151130" cy="162560"/>
          </a:xfrm>
        </p:grpSpPr>
        <p:sp>
          <p:nvSpPr>
            <p:cNvPr id="262" name="object 262"/>
            <p:cNvSpPr/>
            <p:nvPr/>
          </p:nvSpPr>
          <p:spPr>
            <a:xfrm>
              <a:off x="7891607" y="3202632"/>
              <a:ext cx="46355" cy="162560"/>
            </a:xfrm>
            <a:custGeom>
              <a:avLst/>
              <a:gdLst/>
              <a:ahLst/>
              <a:cxnLst/>
              <a:rect l="l" t="t" r="r" b="b"/>
              <a:pathLst>
                <a:path w="46354" h="162560">
                  <a:moveTo>
                    <a:pt x="45910" y="0"/>
                  </a:moveTo>
                  <a:lnTo>
                    <a:pt x="22895" y="0"/>
                  </a:lnTo>
                  <a:lnTo>
                    <a:pt x="0" y="15313"/>
                  </a:lnTo>
                  <a:lnTo>
                    <a:pt x="0" y="38061"/>
                  </a:lnTo>
                  <a:lnTo>
                    <a:pt x="23888" y="23356"/>
                  </a:lnTo>
                  <a:lnTo>
                    <a:pt x="23888" y="162306"/>
                  </a:lnTo>
                  <a:lnTo>
                    <a:pt x="45910" y="162306"/>
                  </a:lnTo>
                  <a:lnTo>
                    <a:pt x="4591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63" name="object 263"/>
            <p:cNvPicPr/>
            <p:nvPr/>
          </p:nvPicPr>
          <p:blipFill>
            <a:blip r:embed="rId108" cstate="print"/>
            <a:stretch>
              <a:fillRect/>
            </a:stretch>
          </p:blipFill>
          <p:spPr>
            <a:xfrm>
              <a:off x="7962624" y="3202632"/>
              <a:ext cx="79933" cy="162306"/>
            </a:xfrm>
            <a:prstGeom prst="rect">
              <a:avLst/>
            </a:prstGeom>
          </p:spPr>
        </p:pic>
      </p:grpSp>
      <p:grpSp>
        <p:nvGrpSpPr>
          <p:cNvPr id="264" name="object 264"/>
          <p:cNvGrpSpPr/>
          <p:nvPr/>
        </p:nvGrpSpPr>
        <p:grpSpPr>
          <a:xfrm>
            <a:off x="8609498" y="2902629"/>
            <a:ext cx="233207" cy="150289"/>
            <a:chOff x="8118529" y="3200954"/>
            <a:chExt cx="257175" cy="165735"/>
          </a:xfrm>
        </p:grpSpPr>
        <p:pic>
          <p:nvPicPr>
            <p:cNvPr id="265" name="object 265"/>
            <p:cNvPicPr/>
            <p:nvPr/>
          </p:nvPicPr>
          <p:blipFill>
            <a:blip r:embed="rId120" cstate="print"/>
            <a:stretch>
              <a:fillRect/>
            </a:stretch>
          </p:blipFill>
          <p:spPr>
            <a:xfrm>
              <a:off x="8118529" y="3202632"/>
              <a:ext cx="81611" cy="163983"/>
            </a:xfrm>
            <a:prstGeom prst="rect">
              <a:avLst/>
            </a:prstGeom>
          </p:spPr>
        </p:pic>
        <p:pic>
          <p:nvPicPr>
            <p:cNvPr id="266" name="object 266"/>
            <p:cNvPicPr/>
            <p:nvPr/>
          </p:nvPicPr>
          <p:blipFill>
            <a:blip r:embed="rId121" cstate="print"/>
            <a:stretch>
              <a:fillRect/>
            </a:stretch>
          </p:blipFill>
          <p:spPr>
            <a:xfrm>
              <a:off x="8223573" y="3200954"/>
              <a:ext cx="85608" cy="165661"/>
            </a:xfrm>
            <a:prstGeom prst="rect">
              <a:avLst/>
            </a:prstGeom>
          </p:spPr>
        </p:pic>
        <p:sp>
          <p:nvSpPr>
            <p:cNvPr id="267" name="object 267"/>
            <p:cNvSpPr/>
            <p:nvPr/>
          </p:nvSpPr>
          <p:spPr>
            <a:xfrm>
              <a:off x="8329261" y="3202632"/>
              <a:ext cx="46355" cy="162560"/>
            </a:xfrm>
            <a:custGeom>
              <a:avLst/>
              <a:gdLst/>
              <a:ahLst/>
              <a:cxnLst/>
              <a:rect l="l" t="t" r="r" b="b"/>
              <a:pathLst>
                <a:path w="46354" h="162560">
                  <a:moveTo>
                    <a:pt x="45911" y="0"/>
                  </a:moveTo>
                  <a:lnTo>
                    <a:pt x="22896" y="0"/>
                  </a:lnTo>
                  <a:lnTo>
                    <a:pt x="0" y="15313"/>
                  </a:lnTo>
                  <a:lnTo>
                    <a:pt x="0" y="38061"/>
                  </a:lnTo>
                  <a:lnTo>
                    <a:pt x="23889" y="23356"/>
                  </a:lnTo>
                  <a:lnTo>
                    <a:pt x="23889" y="162306"/>
                  </a:lnTo>
                  <a:lnTo>
                    <a:pt x="45911" y="162306"/>
                  </a:lnTo>
                  <a:lnTo>
                    <a:pt x="45911"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grpSp>
      <p:grpSp>
        <p:nvGrpSpPr>
          <p:cNvPr id="268" name="object 268"/>
          <p:cNvGrpSpPr/>
          <p:nvPr/>
        </p:nvGrpSpPr>
        <p:grpSpPr>
          <a:xfrm>
            <a:off x="8914671" y="2902629"/>
            <a:ext cx="263725" cy="150289"/>
            <a:chOff x="8455068" y="3200954"/>
            <a:chExt cx="290830" cy="165735"/>
          </a:xfrm>
        </p:grpSpPr>
        <p:pic>
          <p:nvPicPr>
            <p:cNvPr id="269" name="object 269"/>
            <p:cNvPicPr/>
            <p:nvPr/>
          </p:nvPicPr>
          <p:blipFill>
            <a:blip r:embed="rId122" cstate="print"/>
            <a:stretch>
              <a:fillRect/>
            </a:stretch>
          </p:blipFill>
          <p:spPr>
            <a:xfrm>
              <a:off x="8455068" y="3200954"/>
              <a:ext cx="185165" cy="165661"/>
            </a:xfrm>
            <a:prstGeom prst="rect">
              <a:avLst/>
            </a:prstGeom>
          </p:spPr>
        </p:pic>
        <p:pic>
          <p:nvPicPr>
            <p:cNvPr id="270" name="object 270"/>
            <p:cNvPicPr/>
            <p:nvPr/>
          </p:nvPicPr>
          <p:blipFill>
            <a:blip r:embed="rId123" cstate="print"/>
            <a:stretch>
              <a:fillRect/>
            </a:stretch>
          </p:blipFill>
          <p:spPr>
            <a:xfrm>
              <a:off x="8663667" y="3200954"/>
              <a:ext cx="81611" cy="163983"/>
            </a:xfrm>
            <a:prstGeom prst="rect">
              <a:avLst/>
            </a:prstGeom>
          </p:spPr>
        </p:pic>
      </p:grpSp>
      <p:pic>
        <p:nvPicPr>
          <p:cNvPr id="271" name="object 271"/>
          <p:cNvPicPr/>
          <p:nvPr/>
        </p:nvPicPr>
        <p:blipFill>
          <a:blip r:embed="rId124" cstate="print"/>
          <a:stretch>
            <a:fillRect/>
          </a:stretch>
        </p:blipFill>
        <p:spPr>
          <a:xfrm>
            <a:off x="8790604" y="3312400"/>
            <a:ext cx="114047" cy="150116"/>
          </a:xfrm>
          <a:prstGeom prst="rect">
            <a:avLst/>
          </a:prstGeom>
        </p:spPr>
      </p:pic>
      <p:grpSp>
        <p:nvGrpSpPr>
          <p:cNvPr id="272" name="object 272"/>
          <p:cNvGrpSpPr/>
          <p:nvPr/>
        </p:nvGrpSpPr>
        <p:grpSpPr>
          <a:xfrm>
            <a:off x="8406764" y="3312295"/>
            <a:ext cx="313821" cy="182535"/>
            <a:chOff x="7894959" y="3652725"/>
            <a:chExt cx="346075" cy="201295"/>
          </a:xfrm>
        </p:grpSpPr>
        <p:pic>
          <p:nvPicPr>
            <p:cNvPr id="273" name="object 273"/>
            <p:cNvPicPr/>
            <p:nvPr/>
          </p:nvPicPr>
          <p:blipFill>
            <a:blip r:embed="rId125" cstate="print"/>
            <a:stretch>
              <a:fillRect/>
            </a:stretch>
          </p:blipFill>
          <p:spPr>
            <a:xfrm>
              <a:off x="7894959" y="3652725"/>
              <a:ext cx="83516" cy="163983"/>
            </a:xfrm>
            <a:prstGeom prst="rect">
              <a:avLst/>
            </a:prstGeom>
          </p:spPr>
        </p:pic>
        <p:pic>
          <p:nvPicPr>
            <p:cNvPr id="274" name="object 274"/>
            <p:cNvPicPr/>
            <p:nvPr/>
          </p:nvPicPr>
          <p:blipFill>
            <a:blip r:embed="rId126" cstate="print"/>
            <a:stretch>
              <a:fillRect/>
            </a:stretch>
          </p:blipFill>
          <p:spPr>
            <a:xfrm>
              <a:off x="8002022" y="3652725"/>
              <a:ext cx="85608" cy="165661"/>
            </a:xfrm>
            <a:prstGeom prst="rect">
              <a:avLst/>
            </a:prstGeom>
          </p:spPr>
        </p:pic>
        <p:sp>
          <p:nvSpPr>
            <p:cNvPr id="275" name="object 275"/>
            <p:cNvSpPr/>
            <p:nvPr/>
          </p:nvSpPr>
          <p:spPr>
            <a:xfrm>
              <a:off x="8111520" y="3793619"/>
              <a:ext cx="23495" cy="60325"/>
            </a:xfrm>
            <a:custGeom>
              <a:avLst/>
              <a:gdLst/>
              <a:ahLst/>
              <a:cxnLst/>
              <a:rect l="l" t="t" r="r" b="b"/>
              <a:pathLst>
                <a:path w="23495" h="60325">
                  <a:moveTo>
                    <a:pt x="23089" y="0"/>
                  </a:moveTo>
                  <a:lnTo>
                    <a:pt x="0" y="0"/>
                  </a:lnTo>
                  <a:lnTo>
                    <a:pt x="0" y="59932"/>
                  </a:lnTo>
                  <a:lnTo>
                    <a:pt x="23089" y="35016"/>
                  </a:lnTo>
                  <a:lnTo>
                    <a:pt x="23089"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276" name="object 276"/>
            <p:cNvPicPr/>
            <p:nvPr/>
          </p:nvPicPr>
          <p:blipFill>
            <a:blip r:embed="rId127" cstate="print"/>
            <a:stretch>
              <a:fillRect/>
            </a:stretch>
          </p:blipFill>
          <p:spPr>
            <a:xfrm>
              <a:off x="8159641" y="3654403"/>
              <a:ext cx="80924" cy="163983"/>
            </a:xfrm>
            <a:prstGeom prst="rect">
              <a:avLst/>
            </a:prstGeom>
          </p:spPr>
        </p:pic>
      </p:grpSp>
      <p:pic>
        <p:nvPicPr>
          <p:cNvPr id="277" name="object 277"/>
          <p:cNvPicPr/>
          <p:nvPr/>
        </p:nvPicPr>
        <p:blipFill>
          <a:blip r:embed="rId128" cstate="print"/>
          <a:stretch>
            <a:fillRect/>
          </a:stretch>
        </p:blipFill>
        <p:spPr>
          <a:xfrm>
            <a:off x="8406764" y="3721961"/>
            <a:ext cx="75732" cy="148700"/>
          </a:xfrm>
          <a:prstGeom prst="rect">
            <a:avLst/>
          </a:prstGeom>
        </p:spPr>
      </p:pic>
      <p:grpSp>
        <p:nvGrpSpPr>
          <p:cNvPr id="278" name="object 278"/>
          <p:cNvGrpSpPr/>
          <p:nvPr/>
        </p:nvGrpSpPr>
        <p:grpSpPr>
          <a:xfrm>
            <a:off x="8502222" y="3723587"/>
            <a:ext cx="127256" cy="180807"/>
            <a:chOff x="8000228" y="4106289"/>
            <a:chExt cx="140335" cy="199390"/>
          </a:xfrm>
        </p:grpSpPr>
        <p:pic>
          <p:nvPicPr>
            <p:cNvPr id="279" name="object 279"/>
            <p:cNvPicPr/>
            <p:nvPr/>
          </p:nvPicPr>
          <p:blipFill>
            <a:blip r:embed="rId129" cstate="print"/>
            <a:stretch>
              <a:fillRect/>
            </a:stretch>
          </p:blipFill>
          <p:spPr>
            <a:xfrm>
              <a:off x="8046140" y="4106289"/>
              <a:ext cx="94293" cy="162305"/>
            </a:xfrm>
            <a:prstGeom prst="rect">
              <a:avLst/>
            </a:prstGeom>
          </p:spPr>
        </p:pic>
        <p:sp>
          <p:nvSpPr>
            <p:cNvPr id="280" name="object 280"/>
            <p:cNvSpPr/>
            <p:nvPr/>
          </p:nvSpPr>
          <p:spPr>
            <a:xfrm>
              <a:off x="8000228" y="4245389"/>
              <a:ext cx="23495" cy="60325"/>
            </a:xfrm>
            <a:custGeom>
              <a:avLst/>
              <a:gdLst/>
              <a:ahLst/>
              <a:cxnLst/>
              <a:rect l="l" t="t" r="r" b="b"/>
              <a:pathLst>
                <a:path w="23495" h="60325">
                  <a:moveTo>
                    <a:pt x="23091" y="0"/>
                  </a:moveTo>
                  <a:lnTo>
                    <a:pt x="0" y="0"/>
                  </a:lnTo>
                  <a:lnTo>
                    <a:pt x="0" y="59932"/>
                  </a:lnTo>
                  <a:lnTo>
                    <a:pt x="23091" y="35016"/>
                  </a:lnTo>
                  <a:lnTo>
                    <a:pt x="23091"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grpSp>
      <p:pic>
        <p:nvPicPr>
          <p:cNvPr id="281" name="object 281"/>
          <p:cNvPicPr/>
          <p:nvPr/>
        </p:nvPicPr>
        <p:blipFill>
          <a:blip r:embed="rId130" cstate="print"/>
          <a:stretch>
            <a:fillRect/>
          </a:stretch>
        </p:blipFill>
        <p:spPr>
          <a:xfrm>
            <a:off x="8555879" y="4131732"/>
            <a:ext cx="114047" cy="150118"/>
          </a:xfrm>
          <a:prstGeom prst="rect">
            <a:avLst/>
          </a:prstGeom>
        </p:spPr>
      </p:pic>
      <p:pic>
        <p:nvPicPr>
          <p:cNvPr id="282" name="object 282"/>
          <p:cNvPicPr/>
          <p:nvPr/>
        </p:nvPicPr>
        <p:blipFill>
          <a:blip r:embed="rId131" cstate="print"/>
          <a:stretch>
            <a:fillRect/>
          </a:stretch>
        </p:blipFill>
        <p:spPr>
          <a:xfrm>
            <a:off x="8408803" y="4131629"/>
            <a:ext cx="77629" cy="150222"/>
          </a:xfrm>
          <a:prstGeom prst="rect">
            <a:avLst/>
          </a:prstGeom>
        </p:spPr>
      </p:pic>
      <p:grpSp>
        <p:nvGrpSpPr>
          <p:cNvPr id="283" name="object 283"/>
          <p:cNvGrpSpPr/>
          <p:nvPr/>
        </p:nvGrpSpPr>
        <p:grpSpPr>
          <a:xfrm>
            <a:off x="8549072" y="4583204"/>
            <a:ext cx="434743" cy="150864"/>
            <a:chOff x="8051893" y="5054255"/>
            <a:chExt cx="479425" cy="166370"/>
          </a:xfrm>
        </p:grpSpPr>
        <p:pic>
          <p:nvPicPr>
            <p:cNvPr id="284" name="object 284"/>
            <p:cNvPicPr/>
            <p:nvPr/>
          </p:nvPicPr>
          <p:blipFill>
            <a:blip r:embed="rId132" cstate="print"/>
            <a:stretch>
              <a:fillRect/>
            </a:stretch>
          </p:blipFill>
          <p:spPr>
            <a:xfrm>
              <a:off x="8051893" y="5054371"/>
              <a:ext cx="185091" cy="165999"/>
            </a:xfrm>
            <a:prstGeom prst="rect">
              <a:avLst/>
            </a:prstGeom>
          </p:spPr>
        </p:pic>
        <p:pic>
          <p:nvPicPr>
            <p:cNvPr id="285" name="object 285"/>
            <p:cNvPicPr/>
            <p:nvPr/>
          </p:nvPicPr>
          <p:blipFill>
            <a:blip r:embed="rId133" cstate="print"/>
            <a:stretch>
              <a:fillRect/>
            </a:stretch>
          </p:blipFill>
          <p:spPr>
            <a:xfrm>
              <a:off x="8260297" y="5054255"/>
              <a:ext cx="81457" cy="119444"/>
            </a:xfrm>
            <a:prstGeom prst="rect">
              <a:avLst/>
            </a:prstGeom>
          </p:spPr>
        </p:pic>
        <p:pic>
          <p:nvPicPr>
            <p:cNvPr id="286" name="object 286"/>
            <p:cNvPicPr/>
            <p:nvPr/>
          </p:nvPicPr>
          <p:blipFill>
            <a:blip r:embed="rId134" cstate="print"/>
            <a:stretch>
              <a:fillRect/>
            </a:stretch>
          </p:blipFill>
          <p:spPr>
            <a:xfrm>
              <a:off x="8371361" y="5054255"/>
              <a:ext cx="159943" cy="119444"/>
            </a:xfrm>
            <a:prstGeom prst="rect">
              <a:avLst/>
            </a:prstGeom>
          </p:spPr>
        </p:pic>
      </p:grpSp>
      <p:pic>
        <p:nvPicPr>
          <p:cNvPr id="287" name="object 287"/>
          <p:cNvPicPr/>
          <p:nvPr/>
        </p:nvPicPr>
        <p:blipFill>
          <a:blip r:embed="rId127" cstate="print"/>
          <a:stretch>
            <a:fillRect/>
          </a:stretch>
        </p:blipFill>
        <p:spPr>
          <a:xfrm>
            <a:off x="8409806" y="4542816"/>
            <a:ext cx="73382" cy="148700"/>
          </a:xfrm>
          <a:prstGeom prst="rect">
            <a:avLst/>
          </a:prstGeom>
        </p:spPr>
      </p:pic>
      <p:grpSp>
        <p:nvGrpSpPr>
          <p:cNvPr id="288" name="object 288"/>
          <p:cNvGrpSpPr/>
          <p:nvPr/>
        </p:nvGrpSpPr>
        <p:grpSpPr>
          <a:xfrm>
            <a:off x="8542093" y="4992871"/>
            <a:ext cx="434743" cy="150864"/>
            <a:chOff x="8044196" y="5506027"/>
            <a:chExt cx="479425" cy="166370"/>
          </a:xfrm>
        </p:grpSpPr>
        <p:pic>
          <p:nvPicPr>
            <p:cNvPr id="289" name="object 289"/>
            <p:cNvPicPr/>
            <p:nvPr/>
          </p:nvPicPr>
          <p:blipFill>
            <a:blip r:embed="rId135" cstate="print"/>
            <a:stretch>
              <a:fillRect/>
            </a:stretch>
          </p:blipFill>
          <p:spPr>
            <a:xfrm>
              <a:off x="8044196" y="5506141"/>
              <a:ext cx="185089" cy="166000"/>
            </a:xfrm>
            <a:prstGeom prst="rect">
              <a:avLst/>
            </a:prstGeom>
          </p:spPr>
        </p:pic>
        <p:pic>
          <p:nvPicPr>
            <p:cNvPr id="290" name="object 290"/>
            <p:cNvPicPr/>
            <p:nvPr/>
          </p:nvPicPr>
          <p:blipFill>
            <a:blip r:embed="rId136" cstate="print"/>
            <a:stretch>
              <a:fillRect/>
            </a:stretch>
          </p:blipFill>
          <p:spPr>
            <a:xfrm>
              <a:off x="8252601" y="5506027"/>
              <a:ext cx="81456" cy="119443"/>
            </a:xfrm>
            <a:prstGeom prst="rect">
              <a:avLst/>
            </a:prstGeom>
          </p:spPr>
        </p:pic>
        <p:pic>
          <p:nvPicPr>
            <p:cNvPr id="291" name="object 291"/>
            <p:cNvPicPr/>
            <p:nvPr/>
          </p:nvPicPr>
          <p:blipFill>
            <a:blip r:embed="rId137" cstate="print"/>
            <a:stretch>
              <a:fillRect/>
            </a:stretch>
          </p:blipFill>
          <p:spPr>
            <a:xfrm>
              <a:off x="8363663" y="5506027"/>
              <a:ext cx="159945" cy="119443"/>
            </a:xfrm>
            <a:prstGeom prst="rect">
              <a:avLst/>
            </a:prstGeom>
          </p:spPr>
        </p:pic>
      </p:grpSp>
      <p:pic>
        <p:nvPicPr>
          <p:cNvPr id="292" name="object 292"/>
          <p:cNvPicPr/>
          <p:nvPr/>
        </p:nvPicPr>
        <p:blipFill>
          <a:blip r:embed="rId138" cstate="print"/>
          <a:stretch>
            <a:fillRect/>
          </a:stretch>
        </p:blipFill>
        <p:spPr>
          <a:xfrm>
            <a:off x="8405761" y="4952482"/>
            <a:ext cx="72485" cy="147179"/>
          </a:xfrm>
          <a:prstGeom prst="rect">
            <a:avLst/>
          </a:prstGeom>
        </p:spPr>
      </p:pic>
      <p:sp>
        <p:nvSpPr>
          <p:cNvPr id="316" name="object 316"/>
          <p:cNvSpPr/>
          <p:nvPr/>
        </p:nvSpPr>
        <p:spPr>
          <a:xfrm>
            <a:off x="2871000" y="5236052"/>
            <a:ext cx="523995" cy="130711"/>
          </a:xfrm>
          <a:custGeom>
            <a:avLst/>
            <a:gdLst/>
            <a:ahLst/>
            <a:cxnLst/>
            <a:rect l="l" t="t" r="r" b="b"/>
            <a:pathLst>
              <a:path w="577850" h="144145">
                <a:moveTo>
                  <a:pt x="71348" y="135839"/>
                </a:moveTo>
                <a:lnTo>
                  <a:pt x="52679" y="78968"/>
                </a:lnTo>
                <a:lnTo>
                  <a:pt x="51498" y="75361"/>
                </a:lnTo>
                <a:lnTo>
                  <a:pt x="56870" y="72809"/>
                </a:lnTo>
                <a:lnTo>
                  <a:pt x="59321" y="70573"/>
                </a:lnTo>
                <a:lnTo>
                  <a:pt x="60807" y="69215"/>
                </a:lnTo>
                <a:lnTo>
                  <a:pt x="66205" y="59778"/>
                </a:lnTo>
                <a:lnTo>
                  <a:pt x="67551" y="54190"/>
                </a:lnTo>
                <a:lnTo>
                  <a:pt x="67525" y="25247"/>
                </a:lnTo>
                <a:lnTo>
                  <a:pt x="43992" y="2006"/>
                </a:lnTo>
                <a:lnTo>
                  <a:pt x="43992" y="31089"/>
                </a:lnTo>
                <a:lnTo>
                  <a:pt x="43992" y="49936"/>
                </a:lnTo>
                <a:lnTo>
                  <a:pt x="43637" y="51536"/>
                </a:lnTo>
                <a:lnTo>
                  <a:pt x="42887" y="52870"/>
                </a:lnTo>
                <a:lnTo>
                  <a:pt x="42164" y="54190"/>
                </a:lnTo>
                <a:lnTo>
                  <a:pt x="41059" y="55206"/>
                </a:lnTo>
                <a:lnTo>
                  <a:pt x="39598" y="55892"/>
                </a:lnTo>
                <a:lnTo>
                  <a:pt x="38150" y="56616"/>
                </a:lnTo>
                <a:lnTo>
                  <a:pt x="36449" y="56972"/>
                </a:lnTo>
                <a:lnTo>
                  <a:pt x="22466" y="56972"/>
                </a:lnTo>
                <a:lnTo>
                  <a:pt x="22466" y="23329"/>
                </a:lnTo>
                <a:lnTo>
                  <a:pt x="36449" y="23329"/>
                </a:lnTo>
                <a:lnTo>
                  <a:pt x="43992" y="31089"/>
                </a:lnTo>
                <a:lnTo>
                  <a:pt x="43992" y="2006"/>
                </a:lnTo>
                <a:lnTo>
                  <a:pt x="40360" y="1295"/>
                </a:lnTo>
                <a:lnTo>
                  <a:pt x="22466" y="1295"/>
                </a:lnTo>
                <a:lnTo>
                  <a:pt x="10248" y="1295"/>
                </a:lnTo>
                <a:lnTo>
                  <a:pt x="0" y="1295"/>
                </a:lnTo>
                <a:lnTo>
                  <a:pt x="0" y="135839"/>
                </a:lnTo>
                <a:lnTo>
                  <a:pt x="22466" y="135839"/>
                </a:lnTo>
                <a:lnTo>
                  <a:pt x="22466" y="78968"/>
                </a:lnTo>
                <a:lnTo>
                  <a:pt x="30137" y="78968"/>
                </a:lnTo>
                <a:lnTo>
                  <a:pt x="46761" y="135839"/>
                </a:lnTo>
                <a:lnTo>
                  <a:pt x="71348" y="135839"/>
                </a:lnTo>
                <a:close/>
              </a:path>
              <a:path w="577850" h="144145">
                <a:moveTo>
                  <a:pt x="145237" y="1397"/>
                </a:moveTo>
                <a:lnTo>
                  <a:pt x="108432" y="1397"/>
                </a:lnTo>
                <a:lnTo>
                  <a:pt x="95681" y="1397"/>
                </a:lnTo>
                <a:lnTo>
                  <a:pt x="85521" y="1397"/>
                </a:lnTo>
                <a:lnTo>
                  <a:pt x="85521" y="135839"/>
                </a:lnTo>
                <a:lnTo>
                  <a:pt x="95681" y="135839"/>
                </a:lnTo>
                <a:lnTo>
                  <a:pt x="108432" y="135839"/>
                </a:lnTo>
                <a:lnTo>
                  <a:pt x="145237" y="135839"/>
                </a:lnTo>
                <a:lnTo>
                  <a:pt x="145237" y="113461"/>
                </a:lnTo>
                <a:lnTo>
                  <a:pt x="108432" y="113461"/>
                </a:lnTo>
                <a:lnTo>
                  <a:pt x="108432" y="80162"/>
                </a:lnTo>
                <a:lnTo>
                  <a:pt x="140627" y="80162"/>
                </a:lnTo>
                <a:lnTo>
                  <a:pt x="140627" y="57886"/>
                </a:lnTo>
                <a:lnTo>
                  <a:pt x="108432" y="57886"/>
                </a:lnTo>
                <a:lnTo>
                  <a:pt x="108432" y="23774"/>
                </a:lnTo>
                <a:lnTo>
                  <a:pt x="145237" y="23774"/>
                </a:lnTo>
                <a:lnTo>
                  <a:pt x="145237" y="1397"/>
                </a:lnTo>
                <a:close/>
              </a:path>
              <a:path w="577850" h="144145">
                <a:moveTo>
                  <a:pt x="238366" y="126974"/>
                </a:moveTo>
                <a:lnTo>
                  <a:pt x="225310" y="114592"/>
                </a:lnTo>
                <a:lnTo>
                  <a:pt x="225869" y="112255"/>
                </a:lnTo>
                <a:lnTo>
                  <a:pt x="225869" y="24968"/>
                </a:lnTo>
                <a:lnTo>
                  <a:pt x="225475" y="23329"/>
                </a:lnTo>
                <a:lnTo>
                  <a:pt x="225361" y="22847"/>
                </a:lnTo>
                <a:lnTo>
                  <a:pt x="224510" y="19291"/>
                </a:lnTo>
                <a:lnTo>
                  <a:pt x="202679" y="800"/>
                </a:lnTo>
                <a:lnTo>
                  <a:pt x="202679" y="32004"/>
                </a:lnTo>
                <a:lnTo>
                  <a:pt x="202679" y="93116"/>
                </a:lnTo>
                <a:lnTo>
                  <a:pt x="198513" y="89154"/>
                </a:lnTo>
                <a:lnTo>
                  <a:pt x="183642" y="106070"/>
                </a:lnTo>
                <a:lnTo>
                  <a:pt x="192278" y="114274"/>
                </a:lnTo>
                <a:lnTo>
                  <a:pt x="189141" y="114274"/>
                </a:lnTo>
                <a:lnTo>
                  <a:pt x="180390" y="105092"/>
                </a:lnTo>
                <a:lnTo>
                  <a:pt x="180390" y="32004"/>
                </a:lnTo>
                <a:lnTo>
                  <a:pt x="189141" y="22847"/>
                </a:lnTo>
                <a:lnTo>
                  <a:pt x="193840" y="22847"/>
                </a:lnTo>
                <a:lnTo>
                  <a:pt x="202679" y="32004"/>
                </a:lnTo>
                <a:lnTo>
                  <a:pt x="202679" y="800"/>
                </a:lnTo>
                <a:lnTo>
                  <a:pt x="198704" y="0"/>
                </a:lnTo>
                <a:lnTo>
                  <a:pt x="184277" y="0"/>
                </a:lnTo>
                <a:lnTo>
                  <a:pt x="157099" y="24968"/>
                </a:lnTo>
                <a:lnTo>
                  <a:pt x="157099" y="112255"/>
                </a:lnTo>
                <a:lnTo>
                  <a:pt x="184277" y="137223"/>
                </a:lnTo>
                <a:lnTo>
                  <a:pt x="198704" y="137223"/>
                </a:lnTo>
                <a:lnTo>
                  <a:pt x="204889" y="135966"/>
                </a:lnTo>
                <a:lnTo>
                  <a:pt x="211658" y="132676"/>
                </a:lnTo>
                <a:lnTo>
                  <a:pt x="223570" y="143979"/>
                </a:lnTo>
                <a:lnTo>
                  <a:pt x="238366" y="126974"/>
                </a:lnTo>
                <a:close/>
              </a:path>
              <a:path w="577850" h="144145">
                <a:moveTo>
                  <a:pt x="306501" y="1397"/>
                </a:moveTo>
                <a:lnTo>
                  <a:pt x="283464" y="1397"/>
                </a:lnTo>
                <a:lnTo>
                  <a:pt x="283464" y="107213"/>
                </a:lnTo>
                <a:lnTo>
                  <a:pt x="282676" y="109740"/>
                </a:lnTo>
                <a:lnTo>
                  <a:pt x="279400" y="113398"/>
                </a:lnTo>
                <a:lnTo>
                  <a:pt x="277126" y="114274"/>
                </a:lnTo>
                <a:lnTo>
                  <a:pt x="271411" y="114274"/>
                </a:lnTo>
                <a:lnTo>
                  <a:pt x="269176" y="113398"/>
                </a:lnTo>
                <a:lnTo>
                  <a:pt x="265988" y="109740"/>
                </a:lnTo>
                <a:lnTo>
                  <a:pt x="265163" y="107213"/>
                </a:lnTo>
                <a:lnTo>
                  <a:pt x="265163" y="1397"/>
                </a:lnTo>
                <a:lnTo>
                  <a:pt x="242150" y="1397"/>
                </a:lnTo>
                <a:lnTo>
                  <a:pt x="242150" y="110363"/>
                </a:lnTo>
                <a:lnTo>
                  <a:pt x="243420" y="116459"/>
                </a:lnTo>
                <a:lnTo>
                  <a:pt x="248462" y="126619"/>
                </a:lnTo>
                <a:lnTo>
                  <a:pt x="252158" y="130530"/>
                </a:lnTo>
                <a:lnTo>
                  <a:pt x="261823" y="135864"/>
                </a:lnTo>
                <a:lnTo>
                  <a:pt x="267589" y="137223"/>
                </a:lnTo>
                <a:lnTo>
                  <a:pt x="274218" y="137223"/>
                </a:lnTo>
                <a:lnTo>
                  <a:pt x="280949" y="137223"/>
                </a:lnTo>
                <a:lnTo>
                  <a:pt x="306501" y="110363"/>
                </a:lnTo>
                <a:lnTo>
                  <a:pt x="306501" y="1397"/>
                </a:lnTo>
                <a:close/>
              </a:path>
              <a:path w="577850" h="144145">
                <a:moveTo>
                  <a:pt x="340715" y="1397"/>
                </a:moveTo>
                <a:lnTo>
                  <a:pt x="317779" y="1397"/>
                </a:lnTo>
                <a:lnTo>
                  <a:pt x="317779" y="135839"/>
                </a:lnTo>
                <a:lnTo>
                  <a:pt x="340715" y="135839"/>
                </a:lnTo>
                <a:lnTo>
                  <a:pt x="340715" y="1397"/>
                </a:lnTo>
                <a:close/>
              </a:path>
              <a:path w="577850" h="144145">
                <a:moveTo>
                  <a:pt x="426694" y="135839"/>
                </a:moveTo>
                <a:lnTo>
                  <a:pt x="408012" y="78968"/>
                </a:lnTo>
                <a:lnTo>
                  <a:pt x="406831" y="75361"/>
                </a:lnTo>
                <a:lnTo>
                  <a:pt x="412203" y="72809"/>
                </a:lnTo>
                <a:lnTo>
                  <a:pt x="414655" y="70573"/>
                </a:lnTo>
                <a:lnTo>
                  <a:pt x="416140" y="69215"/>
                </a:lnTo>
                <a:lnTo>
                  <a:pt x="421538" y="59778"/>
                </a:lnTo>
                <a:lnTo>
                  <a:pt x="422884" y="54190"/>
                </a:lnTo>
                <a:lnTo>
                  <a:pt x="422859" y="25247"/>
                </a:lnTo>
                <a:lnTo>
                  <a:pt x="399326" y="2006"/>
                </a:lnTo>
                <a:lnTo>
                  <a:pt x="399326" y="31089"/>
                </a:lnTo>
                <a:lnTo>
                  <a:pt x="399326" y="49936"/>
                </a:lnTo>
                <a:lnTo>
                  <a:pt x="398970" y="51536"/>
                </a:lnTo>
                <a:lnTo>
                  <a:pt x="398221" y="52870"/>
                </a:lnTo>
                <a:lnTo>
                  <a:pt x="397497" y="54190"/>
                </a:lnTo>
                <a:lnTo>
                  <a:pt x="396392" y="55206"/>
                </a:lnTo>
                <a:lnTo>
                  <a:pt x="394931" y="55892"/>
                </a:lnTo>
                <a:lnTo>
                  <a:pt x="393484" y="56616"/>
                </a:lnTo>
                <a:lnTo>
                  <a:pt x="391782" y="56972"/>
                </a:lnTo>
                <a:lnTo>
                  <a:pt x="377799" y="56972"/>
                </a:lnTo>
                <a:lnTo>
                  <a:pt x="377799" y="23329"/>
                </a:lnTo>
                <a:lnTo>
                  <a:pt x="391782" y="23329"/>
                </a:lnTo>
                <a:lnTo>
                  <a:pt x="399326" y="31089"/>
                </a:lnTo>
                <a:lnTo>
                  <a:pt x="399326" y="2006"/>
                </a:lnTo>
                <a:lnTo>
                  <a:pt x="395693" y="1295"/>
                </a:lnTo>
                <a:lnTo>
                  <a:pt x="377799" y="1295"/>
                </a:lnTo>
                <a:lnTo>
                  <a:pt x="365582" y="1295"/>
                </a:lnTo>
                <a:lnTo>
                  <a:pt x="355333" y="1295"/>
                </a:lnTo>
                <a:lnTo>
                  <a:pt x="355333" y="135839"/>
                </a:lnTo>
                <a:lnTo>
                  <a:pt x="377799" y="135839"/>
                </a:lnTo>
                <a:lnTo>
                  <a:pt x="377799" y="78968"/>
                </a:lnTo>
                <a:lnTo>
                  <a:pt x="385483" y="78968"/>
                </a:lnTo>
                <a:lnTo>
                  <a:pt x="402107" y="135839"/>
                </a:lnTo>
                <a:lnTo>
                  <a:pt x="426694" y="135839"/>
                </a:lnTo>
                <a:close/>
              </a:path>
              <a:path w="577850" h="144145">
                <a:moveTo>
                  <a:pt x="500570" y="1397"/>
                </a:moveTo>
                <a:lnTo>
                  <a:pt x="463778" y="1397"/>
                </a:lnTo>
                <a:lnTo>
                  <a:pt x="451027" y="1397"/>
                </a:lnTo>
                <a:lnTo>
                  <a:pt x="440855" y="1397"/>
                </a:lnTo>
                <a:lnTo>
                  <a:pt x="440855" y="135839"/>
                </a:lnTo>
                <a:lnTo>
                  <a:pt x="451027" y="135839"/>
                </a:lnTo>
                <a:lnTo>
                  <a:pt x="463778" y="135839"/>
                </a:lnTo>
                <a:lnTo>
                  <a:pt x="500570" y="135839"/>
                </a:lnTo>
                <a:lnTo>
                  <a:pt x="500570" y="113461"/>
                </a:lnTo>
                <a:lnTo>
                  <a:pt x="463778" y="113461"/>
                </a:lnTo>
                <a:lnTo>
                  <a:pt x="463778" y="80162"/>
                </a:lnTo>
                <a:lnTo>
                  <a:pt x="495960" y="80162"/>
                </a:lnTo>
                <a:lnTo>
                  <a:pt x="495960" y="57886"/>
                </a:lnTo>
                <a:lnTo>
                  <a:pt x="463778" y="57886"/>
                </a:lnTo>
                <a:lnTo>
                  <a:pt x="463778" y="23774"/>
                </a:lnTo>
                <a:lnTo>
                  <a:pt x="500570" y="23774"/>
                </a:lnTo>
                <a:lnTo>
                  <a:pt x="500570" y="1397"/>
                </a:lnTo>
                <a:close/>
              </a:path>
              <a:path w="577850" h="144145">
                <a:moveTo>
                  <a:pt x="577710" y="25247"/>
                </a:moveTo>
                <a:lnTo>
                  <a:pt x="554507" y="1600"/>
                </a:lnTo>
                <a:lnTo>
                  <a:pt x="554507" y="30746"/>
                </a:lnTo>
                <a:lnTo>
                  <a:pt x="554507" y="106489"/>
                </a:lnTo>
                <a:lnTo>
                  <a:pt x="553656" y="109131"/>
                </a:lnTo>
                <a:lnTo>
                  <a:pt x="550341" y="112890"/>
                </a:lnTo>
                <a:lnTo>
                  <a:pt x="547966" y="113842"/>
                </a:lnTo>
                <a:lnTo>
                  <a:pt x="535355" y="113842"/>
                </a:lnTo>
                <a:lnTo>
                  <a:pt x="535355" y="23418"/>
                </a:lnTo>
                <a:lnTo>
                  <a:pt x="547966" y="23418"/>
                </a:lnTo>
                <a:lnTo>
                  <a:pt x="550341" y="24333"/>
                </a:lnTo>
                <a:lnTo>
                  <a:pt x="553656" y="28092"/>
                </a:lnTo>
                <a:lnTo>
                  <a:pt x="554507" y="30746"/>
                </a:lnTo>
                <a:lnTo>
                  <a:pt x="554507" y="1600"/>
                </a:lnTo>
                <a:lnTo>
                  <a:pt x="553593" y="1397"/>
                </a:lnTo>
                <a:lnTo>
                  <a:pt x="535355" y="1397"/>
                </a:lnTo>
                <a:lnTo>
                  <a:pt x="527685" y="1397"/>
                </a:lnTo>
                <a:lnTo>
                  <a:pt x="512432" y="1397"/>
                </a:lnTo>
                <a:lnTo>
                  <a:pt x="512432" y="135839"/>
                </a:lnTo>
                <a:lnTo>
                  <a:pt x="527685" y="135839"/>
                </a:lnTo>
                <a:lnTo>
                  <a:pt x="535355" y="135839"/>
                </a:lnTo>
                <a:lnTo>
                  <a:pt x="553504" y="135839"/>
                </a:lnTo>
                <a:lnTo>
                  <a:pt x="559015" y="134632"/>
                </a:lnTo>
                <a:lnTo>
                  <a:pt x="568210" y="129908"/>
                </a:lnTo>
                <a:lnTo>
                  <a:pt x="571703" y="126466"/>
                </a:lnTo>
                <a:lnTo>
                  <a:pt x="576503" y="117398"/>
                </a:lnTo>
                <a:lnTo>
                  <a:pt x="577710" y="111975"/>
                </a:lnTo>
                <a:lnTo>
                  <a:pt x="577710" y="25247"/>
                </a:lnTo>
                <a:close/>
              </a:path>
            </a:pathLst>
          </a:custGeom>
          <a:solidFill>
            <a:srgbClr val="002060"/>
          </a:solidFill>
        </p:spPr>
        <p:txBody>
          <a:bodyPr wrap="square" lIns="0" tIns="0" rIns="0" bIns="0" rtlCol="0"/>
          <a:lstStyle/>
          <a:p>
            <a:pPr defTabSz="829178"/>
            <a:endParaRPr sz="1632" kern="0">
              <a:solidFill>
                <a:sysClr val="windowText" lastClr="000000"/>
              </a:solidFill>
            </a:endParaRPr>
          </a:p>
        </p:txBody>
      </p:sp>
      <p:sp>
        <p:nvSpPr>
          <p:cNvPr id="317" name="object 317"/>
          <p:cNvSpPr/>
          <p:nvPr/>
        </p:nvSpPr>
        <p:spPr>
          <a:xfrm>
            <a:off x="3442663" y="5236052"/>
            <a:ext cx="777931" cy="124953"/>
          </a:xfrm>
          <a:custGeom>
            <a:avLst/>
            <a:gdLst/>
            <a:ahLst/>
            <a:cxnLst/>
            <a:rect l="l" t="t" r="r" b="b"/>
            <a:pathLst>
              <a:path w="857885" h="137795">
                <a:moveTo>
                  <a:pt x="22936" y="1397"/>
                </a:moveTo>
                <a:lnTo>
                  <a:pt x="0" y="1397"/>
                </a:lnTo>
                <a:lnTo>
                  <a:pt x="0" y="135839"/>
                </a:lnTo>
                <a:lnTo>
                  <a:pt x="22936" y="135839"/>
                </a:lnTo>
                <a:lnTo>
                  <a:pt x="22936" y="1397"/>
                </a:lnTo>
                <a:close/>
              </a:path>
              <a:path w="857885" h="137795">
                <a:moveTo>
                  <a:pt x="105587" y="1397"/>
                </a:moveTo>
                <a:lnTo>
                  <a:pt x="84696" y="1397"/>
                </a:lnTo>
                <a:lnTo>
                  <a:pt x="84696" y="84010"/>
                </a:lnTo>
                <a:lnTo>
                  <a:pt x="71843" y="47536"/>
                </a:lnTo>
                <a:lnTo>
                  <a:pt x="55575" y="1397"/>
                </a:lnTo>
                <a:lnTo>
                  <a:pt x="37553" y="1397"/>
                </a:lnTo>
                <a:lnTo>
                  <a:pt x="37553" y="135750"/>
                </a:lnTo>
                <a:lnTo>
                  <a:pt x="58534" y="135750"/>
                </a:lnTo>
                <a:lnTo>
                  <a:pt x="58534" y="57708"/>
                </a:lnTo>
                <a:lnTo>
                  <a:pt x="87388" y="135750"/>
                </a:lnTo>
                <a:lnTo>
                  <a:pt x="105587" y="135750"/>
                </a:lnTo>
                <a:lnTo>
                  <a:pt x="105587" y="94678"/>
                </a:lnTo>
                <a:lnTo>
                  <a:pt x="105587" y="1397"/>
                </a:lnTo>
                <a:close/>
              </a:path>
              <a:path w="857885" h="137795">
                <a:moveTo>
                  <a:pt x="191782" y="1397"/>
                </a:moveTo>
                <a:lnTo>
                  <a:pt x="167449" y="1397"/>
                </a:lnTo>
                <a:lnTo>
                  <a:pt x="154609" y="94246"/>
                </a:lnTo>
                <a:lnTo>
                  <a:pt x="141757" y="1397"/>
                </a:lnTo>
                <a:lnTo>
                  <a:pt x="117424" y="1397"/>
                </a:lnTo>
                <a:lnTo>
                  <a:pt x="142201" y="135839"/>
                </a:lnTo>
                <a:lnTo>
                  <a:pt x="166979" y="135839"/>
                </a:lnTo>
                <a:lnTo>
                  <a:pt x="191782" y="1397"/>
                </a:lnTo>
                <a:close/>
              </a:path>
              <a:path w="857885" h="137795">
                <a:moveTo>
                  <a:pt x="260553" y="1397"/>
                </a:moveTo>
                <a:lnTo>
                  <a:pt x="223761" y="1397"/>
                </a:lnTo>
                <a:lnTo>
                  <a:pt x="211010" y="1397"/>
                </a:lnTo>
                <a:lnTo>
                  <a:pt x="200837" y="1397"/>
                </a:lnTo>
                <a:lnTo>
                  <a:pt x="200837" y="135839"/>
                </a:lnTo>
                <a:lnTo>
                  <a:pt x="211010" y="135839"/>
                </a:lnTo>
                <a:lnTo>
                  <a:pt x="223761" y="135839"/>
                </a:lnTo>
                <a:lnTo>
                  <a:pt x="260553" y="135839"/>
                </a:lnTo>
                <a:lnTo>
                  <a:pt x="260553" y="113461"/>
                </a:lnTo>
                <a:lnTo>
                  <a:pt x="223761" y="113461"/>
                </a:lnTo>
                <a:lnTo>
                  <a:pt x="223761" y="80162"/>
                </a:lnTo>
                <a:lnTo>
                  <a:pt x="255943" y="80162"/>
                </a:lnTo>
                <a:lnTo>
                  <a:pt x="255943" y="57886"/>
                </a:lnTo>
                <a:lnTo>
                  <a:pt x="223761" y="57886"/>
                </a:lnTo>
                <a:lnTo>
                  <a:pt x="223761" y="23774"/>
                </a:lnTo>
                <a:lnTo>
                  <a:pt x="260553" y="23774"/>
                </a:lnTo>
                <a:lnTo>
                  <a:pt x="260553" y="1397"/>
                </a:lnTo>
                <a:close/>
              </a:path>
              <a:path w="857885" h="137795">
                <a:moveTo>
                  <a:pt x="337591" y="86321"/>
                </a:moveTo>
                <a:lnTo>
                  <a:pt x="302564" y="53657"/>
                </a:lnTo>
                <a:lnTo>
                  <a:pt x="298551" y="51130"/>
                </a:lnTo>
                <a:lnTo>
                  <a:pt x="296913" y="49580"/>
                </a:lnTo>
                <a:lnTo>
                  <a:pt x="294259" y="45859"/>
                </a:lnTo>
                <a:lnTo>
                  <a:pt x="293598" y="43675"/>
                </a:lnTo>
                <a:lnTo>
                  <a:pt x="293598" y="29095"/>
                </a:lnTo>
                <a:lnTo>
                  <a:pt x="294487" y="26708"/>
                </a:lnTo>
                <a:lnTo>
                  <a:pt x="298145" y="23164"/>
                </a:lnTo>
                <a:lnTo>
                  <a:pt x="300697" y="22288"/>
                </a:lnTo>
                <a:lnTo>
                  <a:pt x="307162" y="22288"/>
                </a:lnTo>
                <a:lnTo>
                  <a:pt x="309626" y="23266"/>
                </a:lnTo>
                <a:lnTo>
                  <a:pt x="313131" y="27139"/>
                </a:lnTo>
                <a:lnTo>
                  <a:pt x="314020" y="29857"/>
                </a:lnTo>
                <a:lnTo>
                  <a:pt x="314020" y="40970"/>
                </a:lnTo>
                <a:lnTo>
                  <a:pt x="336867" y="40690"/>
                </a:lnTo>
                <a:lnTo>
                  <a:pt x="336867" y="26136"/>
                </a:lnTo>
                <a:lnTo>
                  <a:pt x="335572" y="20167"/>
                </a:lnTo>
                <a:lnTo>
                  <a:pt x="330390" y="10261"/>
                </a:lnTo>
                <a:lnTo>
                  <a:pt x="326644" y="6477"/>
                </a:lnTo>
                <a:lnTo>
                  <a:pt x="316763" y="1295"/>
                </a:lnTo>
                <a:lnTo>
                  <a:pt x="310857" y="0"/>
                </a:lnTo>
                <a:lnTo>
                  <a:pt x="297002" y="0"/>
                </a:lnTo>
                <a:lnTo>
                  <a:pt x="270649" y="25920"/>
                </a:lnTo>
                <a:lnTo>
                  <a:pt x="270649" y="46266"/>
                </a:lnTo>
                <a:lnTo>
                  <a:pt x="302056" y="78244"/>
                </a:lnTo>
                <a:lnTo>
                  <a:pt x="309410" y="82473"/>
                </a:lnTo>
                <a:lnTo>
                  <a:pt x="311200" y="84048"/>
                </a:lnTo>
                <a:lnTo>
                  <a:pt x="313982" y="87680"/>
                </a:lnTo>
                <a:lnTo>
                  <a:pt x="314680" y="89827"/>
                </a:lnTo>
                <a:lnTo>
                  <a:pt x="314680" y="107365"/>
                </a:lnTo>
                <a:lnTo>
                  <a:pt x="313766" y="109994"/>
                </a:lnTo>
                <a:lnTo>
                  <a:pt x="310134" y="113804"/>
                </a:lnTo>
                <a:lnTo>
                  <a:pt x="307543" y="114757"/>
                </a:lnTo>
                <a:lnTo>
                  <a:pt x="300824" y="114757"/>
                </a:lnTo>
                <a:lnTo>
                  <a:pt x="298170" y="113779"/>
                </a:lnTo>
                <a:lnTo>
                  <a:pt x="294360" y="109893"/>
                </a:lnTo>
                <a:lnTo>
                  <a:pt x="293408" y="107238"/>
                </a:lnTo>
                <a:lnTo>
                  <a:pt x="293408" y="96634"/>
                </a:lnTo>
                <a:lnTo>
                  <a:pt x="270560" y="96824"/>
                </a:lnTo>
                <a:lnTo>
                  <a:pt x="270560" y="110998"/>
                </a:lnTo>
                <a:lnTo>
                  <a:pt x="271919" y="116967"/>
                </a:lnTo>
                <a:lnTo>
                  <a:pt x="277279" y="126873"/>
                </a:lnTo>
                <a:lnTo>
                  <a:pt x="281127" y="130657"/>
                </a:lnTo>
                <a:lnTo>
                  <a:pt x="291236" y="135902"/>
                </a:lnTo>
                <a:lnTo>
                  <a:pt x="297294" y="137223"/>
                </a:lnTo>
                <a:lnTo>
                  <a:pt x="304292" y="137223"/>
                </a:lnTo>
                <a:lnTo>
                  <a:pt x="311277" y="137223"/>
                </a:lnTo>
                <a:lnTo>
                  <a:pt x="337591" y="110998"/>
                </a:lnTo>
                <a:lnTo>
                  <a:pt x="337591" y="86321"/>
                </a:lnTo>
                <a:close/>
              </a:path>
              <a:path w="857885" h="137795">
                <a:moveTo>
                  <a:pt x="412140" y="1447"/>
                </a:moveTo>
                <a:lnTo>
                  <a:pt x="344817" y="1447"/>
                </a:lnTo>
                <a:lnTo>
                  <a:pt x="344817" y="12877"/>
                </a:lnTo>
                <a:lnTo>
                  <a:pt x="344817" y="23037"/>
                </a:lnTo>
                <a:lnTo>
                  <a:pt x="367004" y="23037"/>
                </a:lnTo>
                <a:lnTo>
                  <a:pt x="367004" y="135839"/>
                </a:lnTo>
                <a:lnTo>
                  <a:pt x="389915" y="135839"/>
                </a:lnTo>
                <a:lnTo>
                  <a:pt x="389915" y="23393"/>
                </a:lnTo>
                <a:lnTo>
                  <a:pt x="412140" y="23393"/>
                </a:lnTo>
                <a:lnTo>
                  <a:pt x="412140" y="12877"/>
                </a:lnTo>
                <a:lnTo>
                  <a:pt x="412140" y="12687"/>
                </a:lnTo>
                <a:lnTo>
                  <a:pt x="412140" y="1447"/>
                </a:lnTo>
                <a:close/>
              </a:path>
              <a:path w="857885" h="137795">
                <a:moveTo>
                  <a:pt x="511606" y="1397"/>
                </a:moveTo>
                <a:lnTo>
                  <a:pt x="490181" y="1397"/>
                </a:lnTo>
                <a:lnTo>
                  <a:pt x="467334" y="74447"/>
                </a:lnTo>
                <a:lnTo>
                  <a:pt x="457428" y="41973"/>
                </a:lnTo>
                <a:lnTo>
                  <a:pt x="445046" y="1397"/>
                </a:lnTo>
                <a:lnTo>
                  <a:pt x="423049" y="1397"/>
                </a:lnTo>
                <a:lnTo>
                  <a:pt x="423049" y="135839"/>
                </a:lnTo>
                <a:lnTo>
                  <a:pt x="443953" y="135839"/>
                </a:lnTo>
                <a:lnTo>
                  <a:pt x="443953" y="55702"/>
                </a:lnTo>
                <a:lnTo>
                  <a:pt x="461594" y="112077"/>
                </a:lnTo>
                <a:lnTo>
                  <a:pt x="473075" y="112077"/>
                </a:lnTo>
                <a:lnTo>
                  <a:pt x="484517" y="74447"/>
                </a:lnTo>
                <a:lnTo>
                  <a:pt x="491197" y="52476"/>
                </a:lnTo>
                <a:lnTo>
                  <a:pt x="491197" y="135839"/>
                </a:lnTo>
                <a:lnTo>
                  <a:pt x="511606" y="135839"/>
                </a:lnTo>
                <a:lnTo>
                  <a:pt x="511606" y="41973"/>
                </a:lnTo>
                <a:lnTo>
                  <a:pt x="511606" y="1397"/>
                </a:lnTo>
                <a:close/>
              </a:path>
              <a:path w="857885" h="137795">
                <a:moveTo>
                  <a:pt x="587794" y="1397"/>
                </a:moveTo>
                <a:lnTo>
                  <a:pt x="551002" y="1397"/>
                </a:lnTo>
                <a:lnTo>
                  <a:pt x="538251" y="1397"/>
                </a:lnTo>
                <a:lnTo>
                  <a:pt x="528091" y="1397"/>
                </a:lnTo>
                <a:lnTo>
                  <a:pt x="528091" y="135839"/>
                </a:lnTo>
                <a:lnTo>
                  <a:pt x="538251" y="135839"/>
                </a:lnTo>
                <a:lnTo>
                  <a:pt x="551002" y="135839"/>
                </a:lnTo>
                <a:lnTo>
                  <a:pt x="587794" y="135839"/>
                </a:lnTo>
                <a:lnTo>
                  <a:pt x="587794" y="113461"/>
                </a:lnTo>
                <a:lnTo>
                  <a:pt x="551002" y="113461"/>
                </a:lnTo>
                <a:lnTo>
                  <a:pt x="551002" y="80162"/>
                </a:lnTo>
                <a:lnTo>
                  <a:pt x="583196" y="80162"/>
                </a:lnTo>
                <a:lnTo>
                  <a:pt x="583196" y="57886"/>
                </a:lnTo>
                <a:lnTo>
                  <a:pt x="551002" y="57886"/>
                </a:lnTo>
                <a:lnTo>
                  <a:pt x="551002" y="23774"/>
                </a:lnTo>
                <a:lnTo>
                  <a:pt x="587794" y="23774"/>
                </a:lnTo>
                <a:lnTo>
                  <a:pt x="587794" y="1397"/>
                </a:lnTo>
                <a:close/>
              </a:path>
              <a:path w="857885" h="137795">
                <a:moveTo>
                  <a:pt x="667702" y="1397"/>
                </a:moveTo>
                <a:lnTo>
                  <a:pt x="646811" y="1397"/>
                </a:lnTo>
                <a:lnTo>
                  <a:pt x="646811" y="84010"/>
                </a:lnTo>
                <a:lnTo>
                  <a:pt x="633958" y="47536"/>
                </a:lnTo>
                <a:lnTo>
                  <a:pt x="617689" y="1397"/>
                </a:lnTo>
                <a:lnTo>
                  <a:pt x="599668" y="1397"/>
                </a:lnTo>
                <a:lnTo>
                  <a:pt x="599668" y="135750"/>
                </a:lnTo>
                <a:lnTo>
                  <a:pt x="620649" y="135750"/>
                </a:lnTo>
                <a:lnTo>
                  <a:pt x="620649" y="57708"/>
                </a:lnTo>
                <a:lnTo>
                  <a:pt x="649503" y="135750"/>
                </a:lnTo>
                <a:lnTo>
                  <a:pt x="667702" y="135750"/>
                </a:lnTo>
                <a:lnTo>
                  <a:pt x="667702" y="94678"/>
                </a:lnTo>
                <a:lnTo>
                  <a:pt x="667702" y="1397"/>
                </a:lnTo>
                <a:close/>
              </a:path>
              <a:path w="857885" h="137795">
                <a:moveTo>
                  <a:pt x="749642" y="1447"/>
                </a:moveTo>
                <a:lnTo>
                  <a:pt x="682320" y="1447"/>
                </a:lnTo>
                <a:lnTo>
                  <a:pt x="682320" y="12877"/>
                </a:lnTo>
                <a:lnTo>
                  <a:pt x="682320" y="23037"/>
                </a:lnTo>
                <a:lnTo>
                  <a:pt x="704507" y="23037"/>
                </a:lnTo>
                <a:lnTo>
                  <a:pt x="704507" y="135839"/>
                </a:lnTo>
                <a:lnTo>
                  <a:pt x="727417" y="135839"/>
                </a:lnTo>
                <a:lnTo>
                  <a:pt x="727417" y="23393"/>
                </a:lnTo>
                <a:lnTo>
                  <a:pt x="749642" y="23393"/>
                </a:lnTo>
                <a:lnTo>
                  <a:pt x="749642" y="12877"/>
                </a:lnTo>
                <a:lnTo>
                  <a:pt x="749642" y="12687"/>
                </a:lnTo>
                <a:lnTo>
                  <a:pt x="749642" y="1447"/>
                </a:lnTo>
                <a:close/>
              </a:path>
              <a:path w="857885" h="137795">
                <a:moveTo>
                  <a:pt x="822007" y="86321"/>
                </a:moveTo>
                <a:lnTo>
                  <a:pt x="786968" y="53657"/>
                </a:lnTo>
                <a:lnTo>
                  <a:pt x="782967" y="51130"/>
                </a:lnTo>
                <a:lnTo>
                  <a:pt x="781329" y="49580"/>
                </a:lnTo>
                <a:lnTo>
                  <a:pt x="778675" y="45859"/>
                </a:lnTo>
                <a:lnTo>
                  <a:pt x="778014" y="43675"/>
                </a:lnTo>
                <a:lnTo>
                  <a:pt x="778014" y="29095"/>
                </a:lnTo>
                <a:lnTo>
                  <a:pt x="778891" y="26708"/>
                </a:lnTo>
                <a:lnTo>
                  <a:pt x="782561" y="23164"/>
                </a:lnTo>
                <a:lnTo>
                  <a:pt x="785114" y="22288"/>
                </a:lnTo>
                <a:lnTo>
                  <a:pt x="791578" y="22288"/>
                </a:lnTo>
                <a:lnTo>
                  <a:pt x="794042" y="23266"/>
                </a:lnTo>
                <a:lnTo>
                  <a:pt x="797547" y="27139"/>
                </a:lnTo>
                <a:lnTo>
                  <a:pt x="798436" y="29857"/>
                </a:lnTo>
                <a:lnTo>
                  <a:pt x="798436" y="40970"/>
                </a:lnTo>
                <a:lnTo>
                  <a:pt x="821283" y="40690"/>
                </a:lnTo>
                <a:lnTo>
                  <a:pt x="821283" y="26136"/>
                </a:lnTo>
                <a:lnTo>
                  <a:pt x="819988" y="20167"/>
                </a:lnTo>
                <a:lnTo>
                  <a:pt x="814806" y="10261"/>
                </a:lnTo>
                <a:lnTo>
                  <a:pt x="811047" y="6477"/>
                </a:lnTo>
                <a:lnTo>
                  <a:pt x="801179" y="1295"/>
                </a:lnTo>
                <a:lnTo>
                  <a:pt x="795274" y="0"/>
                </a:lnTo>
                <a:lnTo>
                  <a:pt x="781418" y="0"/>
                </a:lnTo>
                <a:lnTo>
                  <a:pt x="755065" y="25920"/>
                </a:lnTo>
                <a:lnTo>
                  <a:pt x="755065" y="46266"/>
                </a:lnTo>
                <a:lnTo>
                  <a:pt x="786472" y="78244"/>
                </a:lnTo>
                <a:lnTo>
                  <a:pt x="793826" y="82473"/>
                </a:lnTo>
                <a:lnTo>
                  <a:pt x="795616" y="84048"/>
                </a:lnTo>
                <a:lnTo>
                  <a:pt x="798398" y="87680"/>
                </a:lnTo>
                <a:lnTo>
                  <a:pt x="799096" y="89827"/>
                </a:lnTo>
                <a:lnTo>
                  <a:pt x="799096" y="107365"/>
                </a:lnTo>
                <a:lnTo>
                  <a:pt x="798169" y="109994"/>
                </a:lnTo>
                <a:lnTo>
                  <a:pt x="794550" y="113804"/>
                </a:lnTo>
                <a:lnTo>
                  <a:pt x="791959" y="114757"/>
                </a:lnTo>
                <a:lnTo>
                  <a:pt x="785241" y="114757"/>
                </a:lnTo>
                <a:lnTo>
                  <a:pt x="782586" y="113779"/>
                </a:lnTo>
                <a:lnTo>
                  <a:pt x="778764" y="109893"/>
                </a:lnTo>
                <a:lnTo>
                  <a:pt x="777824" y="107238"/>
                </a:lnTo>
                <a:lnTo>
                  <a:pt x="777824" y="96634"/>
                </a:lnTo>
                <a:lnTo>
                  <a:pt x="754976" y="96824"/>
                </a:lnTo>
                <a:lnTo>
                  <a:pt x="754976" y="110998"/>
                </a:lnTo>
                <a:lnTo>
                  <a:pt x="756323" y="116967"/>
                </a:lnTo>
                <a:lnTo>
                  <a:pt x="761695" y="126873"/>
                </a:lnTo>
                <a:lnTo>
                  <a:pt x="765543" y="130657"/>
                </a:lnTo>
                <a:lnTo>
                  <a:pt x="775639" y="135902"/>
                </a:lnTo>
                <a:lnTo>
                  <a:pt x="781697" y="137223"/>
                </a:lnTo>
                <a:lnTo>
                  <a:pt x="788708" y="137223"/>
                </a:lnTo>
                <a:lnTo>
                  <a:pt x="795680" y="137223"/>
                </a:lnTo>
                <a:lnTo>
                  <a:pt x="822007" y="110998"/>
                </a:lnTo>
                <a:lnTo>
                  <a:pt x="822007" y="86321"/>
                </a:lnTo>
                <a:close/>
              </a:path>
              <a:path w="857885" h="137795">
                <a:moveTo>
                  <a:pt x="857694" y="112890"/>
                </a:moveTo>
                <a:lnTo>
                  <a:pt x="834783" y="112890"/>
                </a:lnTo>
                <a:lnTo>
                  <a:pt x="834783" y="135839"/>
                </a:lnTo>
                <a:lnTo>
                  <a:pt x="857694" y="135839"/>
                </a:lnTo>
                <a:lnTo>
                  <a:pt x="857694" y="112890"/>
                </a:lnTo>
                <a:close/>
              </a:path>
              <a:path w="857885" h="137795">
                <a:moveTo>
                  <a:pt x="857694" y="36080"/>
                </a:moveTo>
                <a:lnTo>
                  <a:pt x="834783" y="36080"/>
                </a:lnTo>
                <a:lnTo>
                  <a:pt x="834783" y="58991"/>
                </a:lnTo>
                <a:lnTo>
                  <a:pt x="857694" y="58991"/>
                </a:lnTo>
                <a:lnTo>
                  <a:pt x="857694" y="36080"/>
                </a:lnTo>
                <a:close/>
              </a:path>
            </a:pathLst>
          </a:custGeom>
          <a:solidFill>
            <a:srgbClr val="002060"/>
          </a:solidFill>
        </p:spPr>
        <p:txBody>
          <a:bodyPr wrap="square" lIns="0" tIns="0" rIns="0" bIns="0" rtlCol="0"/>
          <a:lstStyle/>
          <a:p>
            <a:pPr defTabSz="829178"/>
            <a:endParaRPr sz="1632" kern="0">
              <a:solidFill>
                <a:sysClr val="windowText" lastClr="000000"/>
              </a:solidFill>
            </a:endParaRPr>
          </a:p>
        </p:txBody>
      </p:sp>
      <p:grpSp>
        <p:nvGrpSpPr>
          <p:cNvPr id="318" name="object 318"/>
          <p:cNvGrpSpPr/>
          <p:nvPr/>
        </p:nvGrpSpPr>
        <p:grpSpPr>
          <a:xfrm>
            <a:off x="2766613" y="5465066"/>
            <a:ext cx="132438" cy="138772"/>
            <a:chOff x="1675126" y="6026753"/>
            <a:chExt cx="146050" cy="153035"/>
          </a:xfrm>
        </p:grpSpPr>
        <p:sp>
          <p:nvSpPr>
            <p:cNvPr id="319" name="object 319"/>
            <p:cNvSpPr/>
            <p:nvPr/>
          </p:nvSpPr>
          <p:spPr>
            <a:xfrm>
              <a:off x="1675126" y="6026753"/>
              <a:ext cx="43180" cy="151765"/>
            </a:xfrm>
            <a:custGeom>
              <a:avLst/>
              <a:gdLst/>
              <a:ahLst/>
              <a:cxnLst/>
              <a:rect l="l" t="t" r="r" b="b"/>
              <a:pathLst>
                <a:path w="43180" h="151764">
                  <a:moveTo>
                    <a:pt x="42782" y="0"/>
                  </a:moveTo>
                  <a:lnTo>
                    <a:pt x="21445" y="0"/>
                  </a:lnTo>
                  <a:lnTo>
                    <a:pt x="0" y="14273"/>
                  </a:lnTo>
                  <a:lnTo>
                    <a:pt x="0" y="32771"/>
                  </a:lnTo>
                  <a:lnTo>
                    <a:pt x="25067" y="17291"/>
                  </a:lnTo>
                  <a:lnTo>
                    <a:pt x="25067" y="151253"/>
                  </a:lnTo>
                  <a:lnTo>
                    <a:pt x="42782" y="151253"/>
                  </a:lnTo>
                  <a:lnTo>
                    <a:pt x="42782"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320" name="object 320"/>
            <p:cNvPicPr/>
            <p:nvPr/>
          </p:nvPicPr>
          <p:blipFill>
            <a:blip r:embed="rId139" cstate="print"/>
            <a:stretch>
              <a:fillRect/>
            </a:stretch>
          </p:blipFill>
          <p:spPr>
            <a:xfrm>
              <a:off x="1745463" y="6026753"/>
              <a:ext cx="75412" cy="152816"/>
            </a:xfrm>
            <a:prstGeom prst="rect">
              <a:avLst/>
            </a:prstGeom>
          </p:spPr>
        </p:pic>
      </p:grpSp>
      <p:grpSp>
        <p:nvGrpSpPr>
          <p:cNvPr id="321" name="object 321"/>
          <p:cNvGrpSpPr/>
          <p:nvPr/>
        </p:nvGrpSpPr>
        <p:grpSpPr>
          <a:xfrm>
            <a:off x="2962044" y="5463649"/>
            <a:ext cx="217084" cy="138772"/>
            <a:chOff x="1890643" y="6025190"/>
            <a:chExt cx="239395" cy="153035"/>
          </a:xfrm>
        </p:grpSpPr>
        <p:sp>
          <p:nvSpPr>
            <p:cNvPr id="322" name="object 322"/>
            <p:cNvSpPr/>
            <p:nvPr/>
          </p:nvSpPr>
          <p:spPr>
            <a:xfrm>
              <a:off x="1890643" y="6026752"/>
              <a:ext cx="43180" cy="151765"/>
            </a:xfrm>
            <a:custGeom>
              <a:avLst/>
              <a:gdLst/>
              <a:ahLst/>
              <a:cxnLst/>
              <a:rect l="l" t="t" r="r" b="b"/>
              <a:pathLst>
                <a:path w="43180" h="151764">
                  <a:moveTo>
                    <a:pt x="42782" y="0"/>
                  </a:moveTo>
                  <a:lnTo>
                    <a:pt x="21445" y="0"/>
                  </a:lnTo>
                  <a:lnTo>
                    <a:pt x="0" y="14273"/>
                  </a:lnTo>
                  <a:lnTo>
                    <a:pt x="0" y="32771"/>
                  </a:lnTo>
                  <a:lnTo>
                    <a:pt x="25067" y="17291"/>
                  </a:lnTo>
                  <a:lnTo>
                    <a:pt x="25067" y="151253"/>
                  </a:lnTo>
                  <a:lnTo>
                    <a:pt x="42782" y="151253"/>
                  </a:lnTo>
                  <a:lnTo>
                    <a:pt x="42782"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323" name="object 323"/>
            <p:cNvPicPr/>
            <p:nvPr/>
          </p:nvPicPr>
          <p:blipFill>
            <a:blip r:embed="rId140" cstate="print"/>
            <a:stretch>
              <a:fillRect/>
            </a:stretch>
          </p:blipFill>
          <p:spPr>
            <a:xfrm>
              <a:off x="1957856" y="6025190"/>
              <a:ext cx="76053" cy="152815"/>
            </a:xfrm>
            <a:prstGeom prst="rect">
              <a:avLst/>
            </a:prstGeom>
          </p:spPr>
        </p:pic>
        <p:pic>
          <p:nvPicPr>
            <p:cNvPr id="324" name="object 324"/>
            <p:cNvPicPr/>
            <p:nvPr/>
          </p:nvPicPr>
          <p:blipFill>
            <a:blip r:embed="rId140" cstate="print"/>
            <a:stretch>
              <a:fillRect/>
            </a:stretch>
          </p:blipFill>
          <p:spPr>
            <a:xfrm>
              <a:off x="2053648" y="6025190"/>
              <a:ext cx="76053" cy="152815"/>
            </a:xfrm>
            <a:prstGeom prst="rect">
              <a:avLst/>
            </a:prstGeom>
          </p:spPr>
        </p:pic>
      </p:grpSp>
      <p:grpSp>
        <p:nvGrpSpPr>
          <p:cNvPr id="325" name="object 325"/>
          <p:cNvGrpSpPr/>
          <p:nvPr/>
        </p:nvGrpSpPr>
        <p:grpSpPr>
          <a:xfrm>
            <a:off x="3242086" y="5463649"/>
            <a:ext cx="244723" cy="138772"/>
            <a:chOff x="2199467" y="6025190"/>
            <a:chExt cx="269875" cy="153035"/>
          </a:xfrm>
        </p:grpSpPr>
        <p:pic>
          <p:nvPicPr>
            <p:cNvPr id="326" name="object 326"/>
            <p:cNvPicPr/>
            <p:nvPr/>
          </p:nvPicPr>
          <p:blipFill>
            <a:blip r:embed="rId141" cstate="print"/>
            <a:stretch>
              <a:fillRect/>
            </a:stretch>
          </p:blipFill>
          <p:spPr>
            <a:xfrm>
              <a:off x="2199467" y="6025190"/>
              <a:ext cx="77828" cy="152815"/>
            </a:xfrm>
            <a:prstGeom prst="rect">
              <a:avLst/>
            </a:prstGeom>
          </p:spPr>
        </p:pic>
        <p:pic>
          <p:nvPicPr>
            <p:cNvPr id="327" name="object 327"/>
            <p:cNvPicPr/>
            <p:nvPr/>
          </p:nvPicPr>
          <p:blipFill>
            <a:blip r:embed="rId140" cstate="print"/>
            <a:stretch>
              <a:fillRect/>
            </a:stretch>
          </p:blipFill>
          <p:spPr>
            <a:xfrm>
              <a:off x="2297141" y="6025190"/>
              <a:ext cx="76053" cy="152815"/>
            </a:xfrm>
            <a:prstGeom prst="rect">
              <a:avLst/>
            </a:prstGeom>
          </p:spPr>
        </p:pic>
        <p:pic>
          <p:nvPicPr>
            <p:cNvPr id="328" name="object 328"/>
            <p:cNvPicPr/>
            <p:nvPr/>
          </p:nvPicPr>
          <p:blipFill>
            <a:blip r:embed="rId140" cstate="print"/>
            <a:stretch>
              <a:fillRect/>
            </a:stretch>
          </p:blipFill>
          <p:spPr>
            <a:xfrm>
              <a:off x="2392934" y="6025190"/>
              <a:ext cx="76053" cy="152815"/>
            </a:xfrm>
            <a:prstGeom prst="rect">
              <a:avLst/>
            </a:prstGeom>
          </p:spPr>
        </p:pic>
      </p:grpSp>
      <p:pic>
        <p:nvPicPr>
          <p:cNvPr id="329" name="object 329"/>
          <p:cNvPicPr/>
          <p:nvPr/>
        </p:nvPicPr>
        <p:blipFill>
          <a:blip r:embed="rId142" cstate="print"/>
          <a:stretch>
            <a:fillRect/>
          </a:stretch>
        </p:blipFill>
        <p:spPr>
          <a:xfrm>
            <a:off x="3552584" y="5463648"/>
            <a:ext cx="179141" cy="139990"/>
          </a:xfrm>
          <a:prstGeom prst="rect">
            <a:avLst/>
          </a:prstGeom>
        </p:spPr>
      </p:pic>
      <p:grpSp>
        <p:nvGrpSpPr>
          <p:cNvPr id="330" name="object 330"/>
          <p:cNvGrpSpPr/>
          <p:nvPr/>
        </p:nvGrpSpPr>
        <p:grpSpPr>
          <a:xfrm>
            <a:off x="3799726" y="5465066"/>
            <a:ext cx="519964" cy="138772"/>
            <a:chOff x="2814419" y="6026753"/>
            <a:chExt cx="573405" cy="153035"/>
          </a:xfrm>
        </p:grpSpPr>
        <p:pic>
          <p:nvPicPr>
            <p:cNvPr id="331" name="object 331"/>
            <p:cNvPicPr/>
            <p:nvPr/>
          </p:nvPicPr>
          <p:blipFill>
            <a:blip r:embed="rId143" cstate="print"/>
            <a:stretch>
              <a:fillRect/>
            </a:stretch>
          </p:blipFill>
          <p:spPr>
            <a:xfrm>
              <a:off x="2814419" y="6026753"/>
              <a:ext cx="88300" cy="151253"/>
            </a:xfrm>
            <a:prstGeom prst="rect">
              <a:avLst/>
            </a:prstGeom>
          </p:spPr>
        </p:pic>
        <p:pic>
          <p:nvPicPr>
            <p:cNvPr id="332" name="object 332"/>
            <p:cNvPicPr/>
            <p:nvPr/>
          </p:nvPicPr>
          <p:blipFill>
            <a:blip r:embed="rId144" cstate="print"/>
            <a:stretch>
              <a:fillRect/>
            </a:stretch>
          </p:blipFill>
          <p:spPr>
            <a:xfrm>
              <a:off x="2927184" y="6068256"/>
              <a:ext cx="75520" cy="111312"/>
            </a:xfrm>
            <a:prstGeom prst="rect">
              <a:avLst/>
            </a:prstGeom>
          </p:spPr>
        </p:pic>
        <p:sp>
          <p:nvSpPr>
            <p:cNvPr id="333" name="object 333"/>
            <p:cNvSpPr/>
            <p:nvPr/>
          </p:nvSpPr>
          <p:spPr>
            <a:xfrm>
              <a:off x="3028198" y="6026753"/>
              <a:ext cx="36195" cy="151765"/>
            </a:xfrm>
            <a:custGeom>
              <a:avLst/>
              <a:gdLst/>
              <a:ahLst/>
              <a:cxnLst/>
              <a:rect l="l" t="t" r="r" b="b"/>
              <a:pathLst>
                <a:path w="36194" h="151764">
                  <a:moveTo>
                    <a:pt x="17750" y="0"/>
                  </a:moveTo>
                  <a:lnTo>
                    <a:pt x="0" y="0"/>
                  </a:lnTo>
                  <a:lnTo>
                    <a:pt x="0" y="131831"/>
                  </a:lnTo>
                  <a:lnTo>
                    <a:pt x="2199" y="138863"/>
                  </a:lnTo>
                  <a:lnTo>
                    <a:pt x="11004" y="148874"/>
                  </a:lnTo>
                  <a:lnTo>
                    <a:pt x="17218" y="151361"/>
                  </a:lnTo>
                  <a:lnTo>
                    <a:pt x="35646" y="151361"/>
                  </a:lnTo>
                  <a:lnTo>
                    <a:pt x="35646" y="134707"/>
                  </a:lnTo>
                  <a:lnTo>
                    <a:pt x="24389" y="134707"/>
                  </a:lnTo>
                  <a:lnTo>
                    <a:pt x="22010" y="133678"/>
                  </a:lnTo>
                  <a:lnTo>
                    <a:pt x="18604" y="129523"/>
                  </a:lnTo>
                  <a:lnTo>
                    <a:pt x="17750" y="126648"/>
                  </a:lnTo>
                  <a:lnTo>
                    <a:pt x="17750" y="122953"/>
                  </a:lnTo>
                  <a:lnTo>
                    <a:pt x="17750" y="0"/>
                  </a:lnTo>
                  <a:close/>
                </a:path>
              </a:pathLst>
            </a:custGeom>
            <a:solidFill>
              <a:srgbClr val="4D4D4D"/>
            </a:solidFill>
          </p:spPr>
          <p:txBody>
            <a:bodyPr wrap="square" lIns="0" tIns="0" rIns="0" bIns="0" rtlCol="0"/>
            <a:lstStyle/>
            <a:p>
              <a:pPr defTabSz="829178"/>
              <a:endParaRPr sz="1632" kern="0">
                <a:solidFill>
                  <a:sysClr val="windowText" lastClr="000000"/>
                </a:solidFill>
              </a:endParaRPr>
            </a:p>
          </p:txBody>
        </p:sp>
        <p:pic>
          <p:nvPicPr>
            <p:cNvPr id="334" name="object 334"/>
            <p:cNvPicPr/>
            <p:nvPr/>
          </p:nvPicPr>
          <p:blipFill>
            <a:blip r:embed="rId145" cstate="print"/>
            <a:stretch>
              <a:fillRect/>
            </a:stretch>
          </p:blipFill>
          <p:spPr>
            <a:xfrm>
              <a:off x="3083655" y="6026753"/>
              <a:ext cx="126968" cy="152816"/>
            </a:xfrm>
            <a:prstGeom prst="rect">
              <a:avLst/>
            </a:prstGeom>
          </p:spPr>
        </p:pic>
        <p:pic>
          <p:nvPicPr>
            <p:cNvPr id="335" name="object 335"/>
            <p:cNvPicPr/>
            <p:nvPr/>
          </p:nvPicPr>
          <p:blipFill>
            <a:blip r:embed="rId146" cstate="print"/>
            <a:stretch>
              <a:fillRect/>
            </a:stretch>
          </p:blipFill>
          <p:spPr>
            <a:xfrm>
              <a:off x="3238214" y="6068256"/>
              <a:ext cx="149051" cy="111312"/>
            </a:xfrm>
            <a:prstGeom prst="rect">
              <a:avLst/>
            </a:prstGeom>
          </p:spPr>
        </p:pic>
      </p:grpSp>
      <p:sp>
        <p:nvSpPr>
          <p:cNvPr id="336" name="object 336"/>
          <p:cNvSpPr/>
          <p:nvPr/>
        </p:nvSpPr>
        <p:spPr>
          <a:xfrm>
            <a:off x="2305362" y="4852703"/>
            <a:ext cx="408831" cy="55279"/>
          </a:xfrm>
          <a:custGeom>
            <a:avLst/>
            <a:gdLst/>
            <a:ahLst/>
            <a:cxnLst/>
            <a:rect l="l" t="t" r="r" b="b"/>
            <a:pathLst>
              <a:path w="450850" h="60960">
                <a:moveTo>
                  <a:pt x="450634" y="60966"/>
                </a:moveTo>
                <a:lnTo>
                  <a:pt x="436568" y="0"/>
                </a:lnTo>
                <a:lnTo>
                  <a:pt x="0" y="1742"/>
                </a:lnTo>
              </a:path>
            </a:pathLst>
          </a:custGeom>
          <a:ln w="3175">
            <a:solidFill>
              <a:srgbClr val="A6A6A6"/>
            </a:solidFill>
          </a:ln>
        </p:spPr>
        <p:txBody>
          <a:bodyPr wrap="square" lIns="0" tIns="0" rIns="0" bIns="0" rtlCol="0"/>
          <a:lstStyle/>
          <a:p>
            <a:pPr defTabSz="829178"/>
            <a:endParaRPr sz="1632" kern="0">
              <a:solidFill>
                <a:sysClr val="windowText" lastClr="000000"/>
              </a:solidFill>
            </a:endParaRPr>
          </a:p>
        </p:txBody>
      </p:sp>
      <p:sp>
        <p:nvSpPr>
          <p:cNvPr id="337" name="object 337"/>
          <p:cNvSpPr/>
          <p:nvPr/>
        </p:nvSpPr>
        <p:spPr>
          <a:xfrm>
            <a:off x="2551425" y="4269277"/>
            <a:ext cx="832058" cy="112860"/>
          </a:xfrm>
          <a:custGeom>
            <a:avLst/>
            <a:gdLst/>
            <a:ahLst/>
            <a:cxnLst/>
            <a:rect l="l" t="t" r="r" b="b"/>
            <a:pathLst>
              <a:path w="917575" h="124460">
                <a:moveTo>
                  <a:pt x="917464" y="124124"/>
                </a:moveTo>
                <a:lnTo>
                  <a:pt x="888829" y="0"/>
                </a:lnTo>
                <a:lnTo>
                  <a:pt x="0" y="3545"/>
                </a:lnTo>
              </a:path>
            </a:pathLst>
          </a:custGeom>
          <a:ln w="3175">
            <a:solidFill>
              <a:srgbClr val="A6A6A6"/>
            </a:solidFill>
          </a:ln>
        </p:spPr>
        <p:txBody>
          <a:bodyPr wrap="square" lIns="0" tIns="0" rIns="0" bIns="0" rtlCol="0"/>
          <a:lstStyle/>
          <a:p>
            <a:pPr defTabSz="829178"/>
            <a:endParaRPr sz="1632" kern="0">
              <a:solidFill>
                <a:sysClr val="windowText" lastClr="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rotWithShape="1">
          <a:blip r:embed="rId2">
            <a:extLst>
              <a:ext uri="{28A0092B-C50C-407E-A947-70E740481C1C}">
                <a14:useLocalDpi xmlns:a14="http://schemas.microsoft.com/office/drawing/2010/main" val="0"/>
              </a:ext>
            </a:extLst>
          </a:blip>
          <a:srcRect l="-1" r="47971"/>
          <a:stretch/>
        </p:blipFill>
        <p:spPr>
          <a:xfrm>
            <a:off x="6578740" y="2019922"/>
            <a:ext cx="4760984" cy="4838080"/>
          </a:xfrm>
          <a:prstGeom prst="rect">
            <a:avLst/>
          </a:prstGeom>
          <a:noFill/>
          <a:ln>
            <a:noFill/>
          </a:ln>
        </p:spPr>
      </p:pic>
      <p:pic>
        <p:nvPicPr>
          <p:cNvPr id="25" name="Picture 24" descr="A picture containing screenshot, text, diagram, design&#10;&#10;Description automatically generated">
            <a:extLst>
              <a:ext uri="{FF2B5EF4-FFF2-40B4-BE49-F238E27FC236}">
                <a16:creationId xmlns:a16="http://schemas.microsoft.com/office/drawing/2014/main" id="{86E63E36-DD2F-170D-A912-6F0060F2DBC9}"/>
              </a:ext>
            </a:extLst>
          </p:cNvPr>
          <p:cNvPicPr>
            <a:picLocks noChangeAspect="1"/>
          </p:cNvPicPr>
          <p:nvPr/>
        </p:nvPicPr>
        <p:blipFill>
          <a:blip r:embed="rId3"/>
          <a:stretch>
            <a:fillRect/>
          </a:stretch>
        </p:blipFill>
        <p:spPr>
          <a:xfrm>
            <a:off x="5518" y="1"/>
            <a:ext cx="12186482" cy="68580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79FB321-6BFE-5E9F-01C4-40F953DAC717}"/>
              </a:ext>
            </a:extLst>
          </p:cNvPr>
          <p:cNvSpPr txBox="1"/>
          <p:nvPr/>
        </p:nvSpPr>
        <p:spPr>
          <a:xfrm>
            <a:off x="1415582" y="2019922"/>
            <a:ext cx="8162336" cy="343620"/>
          </a:xfrm>
          <a:prstGeom prst="rect">
            <a:avLst/>
          </a:prstGeom>
          <a:noFill/>
        </p:spPr>
        <p:txBody>
          <a:bodyPr wrap="square" rtlCol="0">
            <a:spAutoFit/>
          </a:bodyPr>
          <a:lstStyle/>
          <a:p>
            <a:pPr defTabSz="414772"/>
            <a:r>
              <a:rPr lang="en-US" sz="1633" b="1" dirty="0" err="1">
                <a:solidFill>
                  <a:srgbClr val="1862CC"/>
                </a:solidFill>
                <a:latin typeface="ArtegraSansAlt-SemiBold" panose="02000503040000020004" pitchFamily="2" charset="0"/>
              </a:rPr>
              <a:t>Kashkadarya</a:t>
            </a:r>
            <a:r>
              <a:rPr lang="en-US" sz="1633" b="1" dirty="0">
                <a:solidFill>
                  <a:srgbClr val="1862CC"/>
                </a:solidFill>
                <a:latin typeface="ArtegraSansAlt-SemiBold" panose="02000503040000020004" pitchFamily="2" charset="0"/>
              </a:rPr>
              <a:t> region, </a:t>
            </a:r>
            <a:r>
              <a:rPr lang="en-US" sz="1633" b="1" dirty="0" err="1">
                <a:solidFill>
                  <a:srgbClr val="1862CC"/>
                </a:solidFill>
                <a:latin typeface="ArtegraSansAlt-SemiBold" panose="02000503040000020004" pitchFamily="2" charset="0"/>
              </a:rPr>
              <a:t>Kukdala</a:t>
            </a:r>
            <a:r>
              <a:rPr lang="en-US" sz="1633" b="1" dirty="0">
                <a:solidFill>
                  <a:srgbClr val="1862CC"/>
                </a:solidFill>
                <a:latin typeface="ArtegraSansAlt-SemiBold" panose="02000503040000020004" pitchFamily="2" charset="0"/>
              </a:rPr>
              <a:t> district</a:t>
            </a:r>
            <a:endParaRPr lang="x-none" sz="1633" b="1" dirty="0">
              <a:solidFill>
                <a:srgbClr val="1862CC"/>
              </a:solidFill>
              <a:latin typeface="ArtegraSansAlt-SemiBold" panose="02000503040000020004" pitchFamily="2" charset="0"/>
            </a:endParaRPr>
          </a:p>
        </p:txBody>
      </p:sp>
      <p:sp>
        <p:nvSpPr>
          <p:cNvPr id="12" name="TextBox 11">
            <a:extLst>
              <a:ext uri="{FF2B5EF4-FFF2-40B4-BE49-F238E27FC236}">
                <a16:creationId xmlns:a16="http://schemas.microsoft.com/office/drawing/2014/main" id="{325159C5-B2E0-ACD9-E5DD-CAF28CBCAC6E}"/>
              </a:ext>
            </a:extLst>
          </p:cNvPr>
          <p:cNvSpPr txBox="1"/>
          <p:nvPr/>
        </p:nvSpPr>
        <p:spPr>
          <a:xfrm>
            <a:off x="2053099" y="2929224"/>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$1</a:t>
            </a:r>
            <a:r>
              <a:rPr lang="ru-RU" sz="1814" b="1" kern="2000" spc="9" dirty="0">
                <a:solidFill>
                  <a:srgbClr val="1862CC"/>
                </a:solidFill>
                <a:latin typeface="ArtegraSansAlt-Bold" panose="02000503040000020004" pitchFamily="2" charset="0"/>
              </a:rPr>
              <a:t>2</a:t>
            </a:r>
            <a:r>
              <a:rPr lang="en-US" sz="1814" b="1" kern="2000" spc="9" dirty="0">
                <a:solidFill>
                  <a:srgbClr val="1862CC"/>
                </a:solidFill>
                <a:latin typeface="ArtegraSansAlt-Bold" panose="02000503040000020004" pitchFamily="2" charset="0"/>
              </a:rPr>
              <a:t> million</a:t>
            </a:r>
            <a:endParaRPr lang="x-none" sz="1814" b="1" kern="2000" spc="9" dirty="0">
              <a:solidFill>
                <a:srgbClr val="1862CC"/>
              </a:solidFill>
              <a:latin typeface="ArtegraSansAlt-Bold" panose="02000503040000020004" pitchFamily="2" charset="0"/>
            </a:endParaRPr>
          </a:p>
        </p:txBody>
      </p:sp>
      <p:sp>
        <p:nvSpPr>
          <p:cNvPr id="13" name="TextBox 12">
            <a:extLst>
              <a:ext uri="{FF2B5EF4-FFF2-40B4-BE49-F238E27FC236}">
                <a16:creationId xmlns:a16="http://schemas.microsoft.com/office/drawing/2014/main" id="{98CDB459-C2DE-1A96-0828-7247D33EA83E}"/>
              </a:ext>
            </a:extLst>
          </p:cNvPr>
          <p:cNvSpPr txBox="1"/>
          <p:nvPr/>
        </p:nvSpPr>
        <p:spPr>
          <a:xfrm>
            <a:off x="2053099" y="3982461"/>
            <a:ext cx="2313380" cy="371512"/>
          </a:xfrm>
          <a:prstGeom prst="rect">
            <a:avLst/>
          </a:prstGeom>
          <a:noFill/>
        </p:spPr>
        <p:txBody>
          <a:bodyPr wrap="square" rtlCol="0">
            <a:spAutoFit/>
          </a:bodyPr>
          <a:lstStyle/>
          <a:p>
            <a:pPr defTabSz="414772"/>
            <a:r>
              <a:rPr lang="ru-RU" sz="1814" b="1" kern="2000" spc="9" dirty="0">
                <a:solidFill>
                  <a:srgbClr val="1862CC"/>
                </a:solidFill>
                <a:latin typeface="ArtegraSansAlt-Bold" panose="02000503040000020004" pitchFamily="2" charset="0"/>
              </a:rPr>
              <a:t>30 </a:t>
            </a:r>
            <a:r>
              <a:rPr lang="en-US" sz="1814" b="1" kern="2000" spc="9" dirty="0">
                <a:solidFill>
                  <a:srgbClr val="1862CC"/>
                </a:solidFill>
                <a:latin typeface="ArtegraSansAlt-Bold" panose="02000503040000020004" pitchFamily="2" charset="0"/>
              </a:rPr>
              <a:t>ha</a:t>
            </a:r>
            <a:endParaRPr lang="x-none" sz="1814" b="1" kern="2000" spc="9" dirty="0">
              <a:solidFill>
                <a:srgbClr val="1862CC"/>
              </a:solidFill>
              <a:latin typeface="ArtegraSansAlt-Bold" panose="02000503040000020004" pitchFamily="2" charset="0"/>
            </a:endParaRPr>
          </a:p>
        </p:txBody>
      </p:sp>
      <p:sp>
        <p:nvSpPr>
          <p:cNvPr id="15" name="TextBox 14">
            <a:extLst>
              <a:ext uri="{FF2B5EF4-FFF2-40B4-BE49-F238E27FC236}">
                <a16:creationId xmlns:a16="http://schemas.microsoft.com/office/drawing/2014/main" id="{C1F05B25-7F99-326D-23B9-D8B6C170E3E5}"/>
              </a:ext>
            </a:extLst>
          </p:cNvPr>
          <p:cNvSpPr txBox="1"/>
          <p:nvPr/>
        </p:nvSpPr>
        <p:spPr>
          <a:xfrm>
            <a:off x="2053097" y="5886458"/>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$1 million</a:t>
            </a:r>
            <a:endParaRPr lang="x-none" sz="1814" b="1" kern="2000" spc="9" dirty="0">
              <a:solidFill>
                <a:srgbClr val="1862CC"/>
              </a:solidFill>
              <a:latin typeface="ArtegraSansAlt-Bold" panose="02000503040000020004" pitchFamily="2" charset="0"/>
            </a:endParaRPr>
          </a:p>
        </p:txBody>
      </p:sp>
      <p:sp>
        <p:nvSpPr>
          <p:cNvPr id="16" name="TextBox 15">
            <a:extLst>
              <a:ext uri="{FF2B5EF4-FFF2-40B4-BE49-F238E27FC236}">
                <a16:creationId xmlns:a16="http://schemas.microsoft.com/office/drawing/2014/main" id="{DB91F247-0A2F-C843-C0B6-C5721F11BDB4}"/>
              </a:ext>
            </a:extLst>
          </p:cNvPr>
          <p:cNvSpPr txBox="1"/>
          <p:nvPr/>
        </p:nvSpPr>
        <p:spPr>
          <a:xfrm>
            <a:off x="2053098" y="4917732"/>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7</a:t>
            </a:r>
            <a:r>
              <a:rPr lang="ru-RU" sz="1814" b="1" kern="2000" spc="9" dirty="0">
                <a:solidFill>
                  <a:srgbClr val="1862CC"/>
                </a:solidFill>
                <a:latin typeface="ArtegraSansAlt-Bold" panose="02000503040000020004" pitchFamily="2" charset="0"/>
              </a:rPr>
              <a:t>%</a:t>
            </a:r>
            <a:endParaRPr lang="x-none" sz="1814" b="1" kern="2000" spc="9" dirty="0">
              <a:solidFill>
                <a:srgbClr val="1862CC"/>
              </a:solidFill>
              <a:latin typeface="ArtegraSansAlt-Bold" panose="02000503040000020004" pitchFamily="2" charset="0"/>
            </a:endParaRPr>
          </a:p>
        </p:txBody>
      </p:sp>
      <p:sp>
        <p:nvSpPr>
          <p:cNvPr id="19" name="TextBox 18">
            <a:extLst>
              <a:ext uri="{FF2B5EF4-FFF2-40B4-BE49-F238E27FC236}">
                <a16:creationId xmlns:a16="http://schemas.microsoft.com/office/drawing/2014/main" id="{125A3A7C-E657-40C3-6B07-45397E448B28}"/>
              </a:ext>
            </a:extLst>
          </p:cNvPr>
          <p:cNvSpPr txBox="1"/>
          <p:nvPr/>
        </p:nvSpPr>
        <p:spPr>
          <a:xfrm>
            <a:off x="4792831" y="2960726"/>
            <a:ext cx="2528044" cy="371512"/>
          </a:xfrm>
          <a:prstGeom prst="rect">
            <a:avLst/>
          </a:prstGeom>
          <a:noFill/>
        </p:spPr>
        <p:txBody>
          <a:bodyPr wrap="square" rtlCol="0">
            <a:spAutoFit/>
          </a:bodyPr>
          <a:lstStyle/>
          <a:p>
            <a:pPr defTabSz="414772"/>
            <a:r>
              <a:rPr lang="uz-Cyrl-UZ" sz="1814" b="1" kern="2000" spc="9" dirty="0">
                <a:solidFill>
                  <a:srgbClr val="1862CC"/>
                </a:solidFill>
                <a:latin typeface="ArtegraSansAlt-Bold" panose="02000503040000020004" pitchFamily="2" charset="0"/>
              </a:rPr>
              <a:t>112 </a:t>
            </a:r>
            <a:r>
              <a:rPr lang="uz-Cyrl-UZ" sz="1814" b="1" kern="2000" spc="9">
                <a:solidFill>
                  <a:srgbClr val="1862CC"/>
                </a:solidFill>
                <a:latin typeface="ArtegraSansAlt-Bold" panose="02000503040000020004" pitchFamily="2" charset="0"/>
              </a:rPr>
              <a:t>640  </a:t>
            </a:r>
            <a:r>
              <a:rPr lang="en-US" sz="1814" b="1" kern="2000" spc="9">
                <a:solidFill>
                  <a:srgbClr val="1862CC"/>
                </a:solidFill>
                <a:latin typeface="ArtegraSansAlt-Bold" panose="02000503040000020004" pitchFamily="2" charset="0"/>
              </a:rPr>
              <a:t>ton</a:t>
            </a:r>
            <a:endParaRPr lang="x-none" sz="1814" b="1" kern="2000" spc="9" dirty="0">
              <a:solidFill>
                <a:srgbClr val="1862CC"/>
              </a:solidFill>
              <a:latin typeface="ArtegraSansAlt-Bold" panose="02000503040000020004" pitchFamily="2" charset="0"/>
            </a:endParaRPr>
          </a:p>
        </p:txBody>
      </p:sp>
      <p:sp>
        <p:nvSpPr>
          <p:cNvPr id="20" name="TextBox 19">
            <a:extLst>
              <a:ext uri="{FF2B5EF4-FFF2-40B4-BE49-F238E27FC236}">
                <a16:creationId xmlns:a16="http://schemas.microsoft.com/office/drawing/2014/main" id="{D4D3F6AE-62EC-DF28-7E05-3E10C055EB00}"/>
              </a:ext>
            </a:extLst>
          </p:cNvPr>
          <p:cNvSpPr txBox="1"/>
          <p:nvPr/>
        </p:nvSpPr>
        <p:spPr>
          <a:xfrm>
            <a:off x="4814688" y="3982461"/>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7 years</a:t>
            </a:r>
            <a:endParaRPr lang="x-none" sz="1814" b="1" kern="2000" spc="9" dirty="0">
              <a:solidFill>
                <a:srgbClr val="1862CC"/>
              </a:solidFill>
              <a:latin typeface="ArtegraSansAlt-Bold" panose="02000503040000020004" pitchFamily="2" charset="0"/>
            </a:endParaRPr>
          </a:p>
        </p:txBody>
      </p:sp>
      <p:sp>
        <p:nvSpPr>
          <p:cNvPr id="21" name="TextBox 20">
            <a:extLst>
              <a:ext uri="{FF2B5EF4-FFF2-40B4-BE49-F238E27FC236}">
                <a16:creationId xmlns:a16="http://schemas.microsoft.com/office/drawing/2014/main" id="{545BE3B6-0660-62EE-7871-8CA0803D5A36}"/>
              </a:ext>
            </a:extLst>
          </p:cNvPr>
          <p:cNvSpPr txBox="1"/>
          <p:nvPr/>
        </p:nvSpPr>
        <p:spPr>
          <a:xfrm>
            <a:off x="4814686" y="5886458"/>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12 months</a:t>
            </a:r>
            <a:endParaRPr lang="x-none" sz="1814" b="1" kern="2000" spc="9" dirty="0">
              <a:solidFill>
                <a:srgbClr val="1862CC"/>
              </a:solidFill>
              <a:latin typeface="ArtegraSansAlt-Bold" panose="02000503040000020004" pitchFamily="2" charset="0"/>
            </a:endParaRPr>
          </a:p>
        </p:txBody>
      </p:sp>
      <p:sp>
        <p:nvSpPr>
          <p:cNvPr id="22" name="TextBox 21">
            <a:extLst>
              <a:ext uri="{FF2B5EF4-FFF2-40B4-BE49-F238E27FC236}">
                <a16:creationId xmlns:a16="http://schemas.microsoft.com/office/drawing/2014/main" id="{06F19A54-CEFC-DBC9-D602-A5753E12D051}"/>
              </a:ext>
            </a:extLst>
          </p:cNvPr>
          <p:cNvSpPr txBox="1"/>
          <p:nvPr/>
        </p:nvSpPr>
        <p:spPr>
          <a:xfrm>
            <a:off x="4814687" y="4917732"/>
            <a:ext cx="2313380" cy="371512"/>
          </a:xfrm>
          <a:prstGeom prst="rect">
            <a:avLst/>
          </a:prstGeom>
          <a:noFill/>
        </p:spPr>
        <p:txBody>
          <a:bodyPr wrap="square" rtlCol="0">
            <a:spAutoFit/>
          </a:bodyPr>
          <a:lstStyle/>
          <a:p>
            <a:pPr defTabSz="414772"/>
            <a:r>
              <a:rPr lang="en-US" sz="1814" b="1" kern="2000" spc="9" dirty="0">
                <a:solidFill>
                  <a:srgbClr val="1862CC"/>
                </a:solidFill>
                <a:latin typeface="ArtegraSansAlt-Bold" panose="02000503040000020004" pitchFamily="2" charset="0"/>
              </a:rPr>
              <a:t>60</a:t>
            </a:r>
            <a:r>
              <a:rPr lang="ru-RU" sz="1814" b="1" kern="2000" spc="9" dirty="0">
                <a:solidFill>
                  <a:srgbClr val="1862CC"/>
                </a:solidFill>
                <a:latin typeface="ArtegraSansAlt-Bold" panose="02000503040000020004" pitchFamily="2" charset="0"/>
              </a:rPr>
              <a:t> </a:t>
            </a:r>
            <a:r>
              <a:rPr lang="en-US" sz="1814" b="1" kern="2000" spc="9" dirty="0">
                <a:solidFill>
                  <a:srgbClr val="1862CC"/>
                </a:solidFill>
                <a:latin typeface="ArtegraSansAlt-Bold" panose="02000503040000020004" pitchFamily="2" charset="0"/>
              </a:rPr>
              <a:t>people</a:t>
            </a:r>
            <a:endParaRPr lang="x-none" sz="1814" b="1" kern="2000" spc="9" dirty="0">
              <a:solidFill>
                <a:srgbClr val="1862CC"/>
              </a:solidFill>
              <a:latin typeface="ArtegraSansAlt-Bold" panose="02000503040000020004" pitchFamily="2" charset="0"/>
            </a:endParaRPr>
          </a:p>
        </p:txBody>
      </p:sp>
      <p:sp>
        <p:nvSpPr>
          <p:cNvPr id="23" name="TextBox 22">
            <a:extLst>
              <a:ext uri="{FF2B5EF4-FFF2-40B4-BE49-F238E27FC236}">
                <a16:creationId xmlns:a16="http://schemas.microsoft.com/office/drawing/2014/main" id="{835E44C4-6B44-D043-66AE-B39326D8DEC6}"/>
              </a:ext>
            </a:extLst>
          </p:cNvPr>
          <p:cNvSpPr txBox="1"/>
          <p:nvPr/>
        </p:nvSpPr>
        <p:spPr>
          <a:xfrm>
            <a:off x="2085689" y="923598"/>
            <a:ext cx="9310302" cy="762709"/>
          </a:xfrm>
          <a:prstGeom prst="rect">
            <a:avLst/>
          </a:prstGeom>
          <a:noFill/>
        </p:spPr>
        <p:txBody>
          <a:bodyPr wrap="square" rtlCol="0">
            <a:spAutoFit/>
          </a:bodyPr>
          <a:lstStyle/>
          <a:p>
            <a:pPr algn="ctr" defTabSz="414772"/>
            <a:r>
              <a:rPr lang="en-US" sz="1452" b="1" spc="127" dirty="0">
                <a:solidFill>
                  <a:srgbClr val="1862CC"/>
                </a:solidFill>
                <a:latin typeface="ArtegraSansAlt-Bold" panose="02000503040000020004" pitchFamily="2" charset="0"/>
              </a:rPr>
              <a:t>GROWING, PROCESSING, DRYING AND PACKAGING VEGETABLES AND AGRICULTURAL CENTER: ORGANIZATION OF A CENTER FOR THE RECEIVING, PACKAGING AND EXPORT OF AGRICULTURAL PRODUCTS</a:t>
            </a:r>
          </a:p>
        </p:txBody>
      </p:sp>
      <p:sp>
        <p:nvSpPr>
          <p:cNvPr id="29" name="TextBox 28">
            <a:extLst>
              <a:ext uri="{FF2B5EF4-FFF2-40B4-BE49-F238E27FC236}">
                <a16:creationId xmlns:a16="http://schemas.microsoft.com/office/drawing/2014/main" id="{DFECB607-6DE2-2CA1-11E0-A5623B102819}"/>
              </a:ext>
            </a:extLst>
          </p:cNvPr>
          <p:cNvSpPr txBox="1"/>
          <p:nvPr/>
        </p:nvSpPr>
        <p:spPr>
          <a:xfrm>
            <a:off x="2031243" y="3202235"/>
            <a:ext cx="2528044" cy="287771"/>
          </a:xfrm>
          <a:prstGeom prst="rect">
            <a:avLst/>
          </a:prstGeom>
          <a:noFill/>
        </p:spPr>
        <p:txBody>
          <a:bodyPr wrap="square" rtlCol="0">
            <a:spAutoFit/>
          </a:bodyPr>
          <a:lstStyle/>
          <a:p>
            <a:pPr defTabSz="414772"/>
            <a:r>
              <a:rPr lang="en-US" sz="635" i="1" kern="2000" dirty="0">
                <a:solidFill>
                  <a:prstClr val="black">
                    <a:lumMod val="85000"/>
                    <a:lumOff val="15000"/>
                  </a:prstClr>
                </a:solidFill>
                <a:latin typeface="ArtegraSansAlt-RegularItalic" panose="02000503040000020004" pitchFamily="2" charset="0"/>
              </a:rPr>
              <a:t>($3,</a:t>
            </a:r>
            <a:r>
              <a:rPr lang="ru-RU" sz="635" i="1" kern="2000" dirty="0">
                <a:solidFill>
                  <a:prstClr val="black">
                    <a:lumMod val="85000"/>
                    <a:lumOff val="15000"/>
                  </a:prstClr>
                </a:solidFill>
                <a:latin typeface="ArtegraSansAlt-RegularItalic" panose="02000503040000020004" pitchFamily="2" charset="0"/>
              </a:rPr>
              <a:t>6</a:t>
            </a:r>
            <a:r>
              <a:rPr lang="en-US" sz="635" i="1" kern="2000" dirty="0">
                <a:solidFill>
                  <a:prstClr val="black">
                    <a:lumMod val="85000"/>
                    <a:lumOff val="15000"/>
                  </a:prstClr>
                </a:solidFill>
                <a:latin typeface="ArtegraSansAlt-RegularItalic" panose="02000503040000020004" pitchFamily="2" charset="0"/>
              </a:rPr>
              <a:t> million own resources,</a:t>
            </a:r>
          </a:p>
          <a:p>
            <a:pPr defTabSz="414772"/>
            <a:r>
              <a:rPr lang="en-US" sz="635" i="1" kern="2000" dirty="0">
                <a:solidFill>
                  <a:prstClr val="black">
                    <a:lumMod val="85000"/>
                    <a:lumOff val="15000"/>
                  </a:prstClr>
                </a:solidFill>
                <a:latin typeface="ArtegraSansAlt-RegularItalic" panose="02000503040000020004" pitchFamily="2" charset="0"/>
              </a:rPr>
              <a:t>$</a:t>
            </a:r>
            <a:r>
              <a:rPr lang="ru-RU" sz="635" i="1" kern="2000" dirty="0">
                <a:solidFill>
                  <a:prstClr val="black">
                    <a:lumMod val="85000"/>
                    <a:lumOff val="15000"/>
                  </a:prstClr>
                </a:solidFill>
                <a:latin typeface="ArtegraSansAlt-RegularItalic" panose="02000503040000020004" pitchFamily="2" charset="0"/>
              </a:rPr>
              <a:t>8,4 </a:t>
            </a:r>
            <a:r>
              <a:rPr lang="en-US" sz="635" i="1" kern="2000" dirty="0">
                <a:solidFill>
                  <a:prstClr val="black">
                    <a:lumMod val="85000"/>
                    <a:lumOff val="15000"/>
                  </a:prstClr>
                </a:solidFill>
                <a:latin typeface="ArtegraSansAlt-RegularItalic" panose="02000503040000020004" pitchFamily="2" charset="0"/>
              </a:rPr>
              <a:t>million bank loans)</a:t>
            </a:r>
            <a:endParaRPr lang="x-none" sz="635" i="1" kern="2000" dirty="0">
              <a:solidFill>
                <a:prstClr val="black">
                  <a:lumMod val="85000"/>
                  <a:lumOff val="15000"/>
                </a:prstClr>
              </a:solidFill>
              <a:latin typeface="ArtegraSansAlt-RegularItalic" panose="02000503040000020004" pitchFamily="2" charset="0"/>
            </a:endParaRPr>
          </a:p>
        </p:txBody>
      </p:sp>
    </p:spTree>
    <p:extLst>
      <p:ext uri="{BB962C8B-B14F-4D97-AF65-F5344CB8AC3E}">
        <p14:creationId xmlns:p14="http://schemas.microsoft.com/office/powerpoint/2010/main" val="22249331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 name="object 7">
            <a:extLst>
              <a:ext uri="{FF2B5EF4-FFF2-40B4-BE49-F238E27FC236}">
                <a16:creationId xmlns:a16="http://schemas.microsoft.com/office/drawing/2014/main" id="{A5743C3C-DDBB-4479-9B3D-8AE49F8EE713}"/>
              </a:ext>
            </a:extLst>
          </p:cNvPr>
          <p:cNvSpPr/>
          <p:nvPr/>
        </p:nvSpPr>
        <p:spPr>
          <a:xfrm>
            <a:off x="-8721" y="-1357"/>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2818443" y="239323"/>
            <a:ext cx="768384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International Logistics and Transport Corridors</a:t>
            </a:r>
            <a:endParaRPr kumimoji="0" lang="en-GB" sz="1800" b="0"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endParaRPr>
          </a:p>
        </p:txBody>
      </p:sp>
      <p:pic>
        <p:nvPicPr>
          <p:cNvPr id="148" name="Рисунок 147">
            <a:extLst>
              <a:ext uri="{FF2B5EF4-FFF2-40B4-BE49-F238E27FC236}">
                <a16:creationId xmlns:a16="http://schemas.microsoft.com/office/drawing/2014/main" id="{CD1DF726-6719-473F-9CDC-39118F7A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1" y="1015575"/>
            <a:ext cx="11109579" cy="5321442"/>
          </a:xfrm>
          <a:prstGeom prst="rect">
            <a:avLst/>
          </a:prstGeom>
          <a:noFill/>
          <a:ln w="25400">
            <a:solidFill>
              <a:srgbClr val="81A7CB"/>
            </a:solidFill>
          </a:ln>
        </p:spPr>
      </p:pic>
      <p:sp>
        <p:nvSpPr>
          <p:cNvPr id="18" name="Полилиния: фигура 17">
            <a:extLst>
              <a:ext uri="{FF2B5EF4-FFF2-40B4-BE49-F238E27FC236}">
                <a16:creationId xmlns:a16="http://schemas.microsoft.com/office/drawing/2014/main" id="{1198182F-9F07-4304-864A-5E4B33E29379}"/>
              </a:ext>
            </a:extLst>
          </p:cNvPr>
          <p:cNvSpPr/>
          <p:nvPr/>
        </p:nvSpPr>
        <p:spPr>
          <a:xfrm>
            <a:off x="6685899" y="3330296"/>
            <a:ext cx="53420" cy="184528"/>
          </a:xfrm>
          <a:custGeom>
            <a:avLst/>
            <a:gdLst>
              <a:gd name="connsiteX0" fmla="*/ 0 w 33926"/>
              <a:gd name="connsiteY0" fmla="*/ 0 h 234950"/>
              <a:gd name="connsiteX1" fmla="*/ 31750 w 33926"/>
              <a:gd name="connsiteY1" fmla="*/ 139700 h 234950"/>
              <a:gd name="connsiteX2" fmla="*/ 28575 w 33926"/>
              <a:gd name="connsiteY2" fmla="*/ 234950 h 234950"/>
            </a:gdLst>
            <a:ahLst/>
            <a:cxnLst>
              <a:cxn ang="0">
                <a:pos x="connsiteX0" y="connsiteY0"/>
              </a:cxn>
              <a:cxn ang="0">
                <a:pos x="connsiteX1" y="connsiteY1"/>
              </a:cxn>
              <a:cxn ang="0">
                <a:pos x="connsiteX2" y="connsiteY2"/>
              </a:cxn>
            </a:cxnLst>
            <a:rect l="l" t="t" r="r" b="b"/>
            <a:pathLst>
              <a:path w="33926" h="234950">
                <a:moveTo>
                  <a:pt x="0" y="0"/>
                </a:moveTo>
                <a:cubicBezTo>
                  <a:pt x="13494" y="50271"/>
                  <a:pt x="26988" y="100542"/>
                  <a:pt x="31750" y="139700"/>
                </a:cubicBezTo>
                <a:cubicBezTo>
                  <a:pt x="36513" y="178858"/>
                  <a:pt x="32544" y="206904"/>
                  <a:pt x="28575" y="2349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Полилиния: фигура 18">
            <a:extLst>
              <a:ext uri="{FF2B5EF4-FFF2-40B4-BE49-F238E27FC236}">
                <a16:creationId xmlns:a16="http://schemas.microsoft.com/office/drawing/2014/main" id="{D3C67BFD-008A-47B2-9417-2B7604DB6ABD}"/>
              </a:ext>
            </a:extLst>
          </p:cNvPr>
          <p:cNvSpPr/>
          <p:nvPr/>
        </p:nvSpPr>
        <p:spPr>
          <a:xfrm>
            <a:off x="6739319" y="3558850"/>
            <a:ext cx="337191" cy="848505"/>
          </a:xfrm>
          <a:custGeom>
            <a:avLst/>
            <a:gdLst>
              <a:gd name="connsiteX0" fmla="*/ 0 w 340694"/>
              <a:gd name="connsiteY0" fmla="*/ 0 h 866775"/>
              <a:gd name="connsiteX1" fmla="*/ 101600 w 340694"/>
              <a:gd name="connsiteY1" fmla="*/ 111125 h 866775"/>
              <a:gd name="connsiteX2" fmla="*/ 269875 w 340694"/>
              <a:gd name="connsiteY2" fmla="*/ 165100 h 866775"/>
              <a:gd name="connsiteX3" fmla="*/ 336550 w 340694"/>
              <a:gd name="connsiteY3" fmla="*/ 241300 h 866775"/>
              <a:gd name="connsiteX4" fmla="*/ 327025 w 340694"/>
              <a:gd name="connsiteY4" fmla="*/ 371475 h 866775"/>
              <a:gd name="connsiteX5" fmla="*/ 273050 w 340694"/>
              <a:gd name="connsiteY5" fmla="*/ 469900 h 866775"/>
              <a:gd name="connsiteX6" fmla="*/ 247650 w 340694"/>
              <a:gd name="connsiteY6" fmla="*/ 520700 h 866775"/>
              <a:gd name="connsiteX7" fmla="*/ 3175 w 340694"/>
              <a:gd name="connsiteY7" fmla="*/ 86677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4" h="866775">
                <a:moveTo>
                  <a:pt x="0" y="0"/>
                </a:moveTo>
                <a:cubicBezTo>
                  <a:pt x="28310" y="41804"/>
                  <a:pt x="56621" y="83608"/>
                  <a:pt x="101600" y="111125"/>
                </a:cubicBezTo>
                <a:cubicBezTo>
                  <a:pt x="146579" y="138642"/>
                  <a:pt x="230717" y="143404"/>
                  <a:pt x="269875" y="165100"/>
                </a:cubicBezTo>
                <a:cubicBezTo>
                  <a:pt x="309033" y="186796"/>
                  <a:pt x="327025" y="206904"/>
                  <a:pt x="336550" y="241300"/>
                </a:cubicBezTo>
                <a:cubicBezTo>
                  <a:pt x="346075" y="275696"/>
                  <a:pt x="337608" y="333375"/>
                  <a:pt x="327025" y="371475"/>
                </a:cubicBezTo>
                <a:cubicBezTo>
                  <a:pt x="316442" y="409575"/>
                  <a:pt x="286279" y="445029"/>
                  <a:pt x="273050" y="469900"/>
                </a:cubicBezTo>
                <a:cubicBezTo>
                  <a:pt x="259821" y="494771"/>
                  <a:pt x="292629" y="454554"/>
                  <a:pt x="247650" y="520700"/>
                </a:cubicBezTo>
                <a:cubicBezTo>
                  <a:pt x="202671" y="586846"/>
                  <a:pt x="119592" y="806450"/>
                  <a:pt x="3175" y="866775"/>
                </a:cubicBezTo>
              </a:path>
            </a:pathLst>
          </a:custGeom>
          <a:noFill/>
          <a:ln w="2286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D7136CE1-C90A-4B69-8DB9-4344DEDA1226}"/>
              </a:ext>
            </a:extLst>
          </p:cNvPr>
          <p:cNvSpPr/>
          <p:nvPr/>
        </p:nvSpPr>
        <p:spPr>
          <a:xfrm>
            <a:off x="6685899" y="350084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6ED2B5AF-AE19-4B3E-BA70-E26A6AA12EB0}"/>
              </a:ext>
            </a:extLst>
          </p:cNvPr>
          <p:cNvSpPr/>
          <p:nvPr/>
        </p:nvSpPr>
        <p:spPr>
          <a:xfrm>
            <a:off x="5595503" y="325193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Овал 30">
            <a:extLst>
              <a:ext uri="{FF2B5EF4-FFF2-40B4-BE49-F238E27FC236}">
                <a16:creationId xmlns:a16="http://schemas.microsoft.com/office/drawing/2014/main" id="{DA8AB068-1F69-4133-BC38-8AC5896B0EDC}"/>
              </a:ext>
            </a:extLst>
          </p:cNvPr>
          <p:cNvSpPr/>
          <p:nvPr/>
        </p:nvSpPr>
        <p:spPr>
          <a:xfrm>
            <a:off x="5333116" y="317046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396ECE14-1A73-49B1-8B4C-AE6FEB35DDA8}"/>
              </a:ext>
            </a:extLst>
          </p:cNvPr>
          <p:cNvSpPr/>
          <p:nvPr/>
        </p:nvSpPr>
        <p:spPr>
          <a:xfrm>
            <a:off x="4743924" y="3022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57DCBBDA-6E32-418B-B467-23044B2E3EEB}"/>
              </a:ext>
            </a:extLst>
          </p:cNvPr>
          <p:cNvSpPr/>
          <p:nvPr/>
        </p:nvSpPr>
        <p:spPr>
          <a:xfrm>
            <a:off x="4790273" y="316910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FEAF0F2E-3746-430F-A832-B5256256E7FA}"/>
              </a:ext>
            </a:extLst>
          </p:cNvPr>
          <p:cNvSpPr/>
          <p:nvPr/>
        </p:nvSpPr>
        <p:spPr>
          <a:xfrm>
            <a:off x="7004238" y="291288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3E9B0C6B-8F98-4CE3-AFCA-C8B03849B929}"/>
              </a:ext>
            </a:extLst>
          </p:cNvPr>
          <p:cNvSpPr/>
          <p:nvPr/>
        </p:nvSpPr>
        <p:spPr>
          <a:xfrm>
            <a:off x="7217917" y="300812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3C973854-A932-4EF6-8342-8517CDDDD620}"/>
              </a:ext>
            </a:extLst>
          </p:cNvPr>
          <p:cNvSpPr/>
          <p:nvPr/>
        </p:nvSpPr>
        <p:spPr>
          <a:xfrm>
            <a:off x="7646240" y="28150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99636B73-A70D-4E6B-BE98-3A0E5CFA434D}"/>
              </a:ext>
            </a:extLst>
          </p:cNvPr>
          <p:cNvSpPr/>
          <p:nvPr/>
        </p:nvSpPr>
        <p:spPr>
          <a:xfrm>
            <a:off x="9938585" y="361130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F2A72742-01CF-433A-99A5-6F150CF72670}"/>
              </a:ext>
            </a:extLst>
          </p:cNvPr>
          <p:cNvSpPr/>
          <p:nvPr/>
        </p:nvSpPr>
        <p:spPr>
          <a:xfrm>
            <a:off x="10805876" y="393281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Овал 46">
            <a:extLst>
              <a:ext uri="{FF2B5EF4-FFF2-40B4-BE49-F238E27FC236}">
                <a16:creationId xmlns:a16="http://schemas.microsoft.com/office/drawing/2014/main" id="{5BC88C4B-0257-47CC-8DA9-706D62311CB4}"/>
              </a:ext>
            </a:extLst>
          </p:cNvPr>
          <p:cNvSpPr/>
          <p:nvPr/>
        </p:nvSpPr>
        <p:spPr>
          <a:xfrm>
            <a:off x="10640902" y="427896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79419D85-473F-48E5-A4F3-5463A039AEAF}"/>
              </a:ext>
            </a:extLst>
          </p:cNvPr>
          <p:cNvSpPr/>
          <p:nvPr/>
        </p:nvSpPr>
        <p:spPr>
          <a:xfrm>
            <a:off x="10197829" y="454070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Овал 48">
            <a:extLst>
              <a:ext uri="{FF2B5EF4-FFF2-40B4-BE49-F238E27FC236}">
                <a16:creationId xmlns:a16="http://schemas.microsoft.com/office/drawing/2014/main" id="{82B27B7E-66E4-4311-BD63-02BA4C754B19}"/>
              </a:ext>
            </a:extLst>
          </p:cNvPr>
          <p:cNvSpPr/>
          <p:nvPr/>
        </p:nvSpPr>
        <p:spPr>
          <a:xfrm>
            <a:off x="9441195" y="593204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4CDE5DD9-AC29-4825-92EE-703874433A29}"/>
              </a:ext>
            </a:extLst>
          </p:cNvPr>
          <p:cNvSpPr/>
          <p:nvPr/>
        </p:nvSpPr>
        <p:spPr>
          <a:xfrm>
            <a:off x="2380737" y="287912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Овал 50">
            <a:extLst>
              <a:ext uri="{FF2B5EF4-FFF2-40B4-BE49-F238E27FC236}">
                <a16:creationId xmlns:a16="http://schemas.microsoft.com/office/drawing/2014/main" id="{D958D532-90A2-4C49-85C9-7DFBEF160AD4}"/>
              </a:ext>
            </a:extLst>
          </p:cNvPr>
          <p:cNvSpPr/>
          <p:nvPr/>
        </p:nvSpPr>
        <p:spPr>
          <a:xfrm>
            <a:off x="1899955" y="20755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Овал 51">
            <a:extLst>
              <a:ext uri="{FF2B5EF4-FFF2-40B4-BE49-F238E27FC236}">
                <a16:creationId xmlns:a16="http://schemas.microsoft.com/office/drawing/2014/main" id="{6EBE5AC3-3A41-4174-9FEA-F2526BAE02E7}"/>
              </a:ext>
            </a:extLst>
          </p:cNvPr>
          <p:cNvSpPr/>
          <p:nvPr/>
        </p:nvSpPr>
        <p:spPr>
          <a:xfrm>
            <a:off x="1805686" y="305735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1F8D65D1-22DA-4BBD-BA49-6DC9B6144FB5}"/>
              </a:ext>
            </a:extLst>
          </p:cNvPr>
          <p:cNvSpPr/>
          <p:nvPr/>
        </p:nvSpPr>
        <p:spPr>
          <a:xfrm>
            <a:off x="867693" y="330778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Овал 53">
            <a:extLst>
              <a:ext uri="{FF2B5EF4-FFF2-40B4-BE49-F238E27FC236}">
                <a16:creationId xmlns:a16="http://schemas.microsoft.com/office/drawing/2014/main" id="{B8FCC3BE-76B9-4AD7-84EB-34035102D074}"/>
              </a:ext>
            </a:extLst>
          </p:cNvPr>
          <p:cNvSpPr/>
          <p:nvPr/>
        </p:nvSpPr>
        <p:spPr>
          <a:xfrm>
            <a:off x="6682757" y="437341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Полилиния: фигура 58">
            <a:extLst>
              <a:ext uri="{FF2B5EF4-FFF2-40B4-BE49-F238E27FC236}">
                <a16:creationId xmlns:a16="http://schemas.microsoft.com/office/drawing/2014/main" id="{B2CA0BF7-F868-46E5-9E07-ECE722E868FE}"/>
              </a:ext>
            </a:extLst>
          </p:cNvPr>
          <p:cNvSpPr/>
          <p:nvPr/>
        </p:nvSpPr>
        <p:spPr>
          <a:xfrm>
            <a:off x="5769117" y="3759638"/>
            <a:ext cx="208326" cy="528067"/>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a:extLst>
              <a:ext uri="{FF2B5EF4-FFF2-40B4-BE49-F238E27FC236}">
                <a16:creationId xmlns:a16="http://schemas.microsoft.com/office/drawing/2014/main" id="{EBDBEA2A-5587-4636-B127-DB1AEBBCD5CA}"/>
              </a:ext>
            </a:extLst>
          </p:cNvPr>
          <p:cNvSpPr/>
          <p:nvPr/>
        </p:nvSpPr>
        <p:spPr>
          <a:xfrm>
            <a:off x="5717268" y="42332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F6894CB9-28E0-4CCA-BB0D-3E245000D666}"/>
              </a:ext>
            </a:extLst>
          </p:cNvPr>
          <p:cNvSpPr txBox="1"/>
          <p:nvPr/>
        </p:nvSpPr>
        <p:spPr>
          <a:xfrm>
            <a:off x="6631149" y="3444720"/>
            <a:ext cx="567184"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Mazar-</a:t>
            </a: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i</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-Sharif</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5796FDA-94AC-4A56-A53D-C739093C8C55}"/>
              </a:ext>
            </a:extLst>
          </p:cNvPr>
          <p:cNvSpPr txBox="1"/>
          <p:nvPr/>
        </p:nvSpPr>
        <p:spPr>
          <a:xfrm>
            <a:off x="6285589" y="3717828"/>
            <a:ext cx="683326"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Afghanistan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7597990-56AE-4DEC-90E3-A441A9F02F53}"/>
              </a:ext>
            </a:extLst>
          </p:cNvPr>
          <p:cNvSpPr txBox="1"/>
          <p:nvPr/>
        </p:nvSpPr>
        <p:spPr>
          <a:xfrm>
            <a:off x="7208586" y="3344214"/>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Kashgar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D145A6-D503-4DB6-8CAA-9F0C2E2E8F79}"/>
              </a:ext>
            </a:extLst>
          </p:cNvPr>
          <p:cNvSpPr txBox="1"/>
          <p:nvPr/>
        </p:nvSpPr>
        <p:spPr>
          <a:xfrm>
            <a:off x="6388271" y="4423491"/>
            <a:ext cx="485756"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Karachi</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365F51C-20AB-42FE-9E84-557096AE901D}"/>
              </a:ext>
            </a:extLst>
          </p:cNvPr>
          <p:cNvSpPr txBox="1"/>
          <p:nvPr/>
        </p:nvSpPr>
        <p:spPr>
          <a:xfrm>
            <a:off x="5436200" y="4244500"/>
            <a:ext cx="485756"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Bandar-e-Abbas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1FCBEF5-F7CD-44B4-B96F-E14BEFDFC34C}"/>
              </a:ext>
            </a:extLst>
          </p:cNvPr>
          <p:cNvSpPr txBox="1"/>
          <p:nvPr/>
        </p:nvSpPr>
        <p:spPr>
          <a:xfrm>
            <a:off x="5838703" y="4352460"/>
            <a:ext cx="66397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Chakhbahar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A63FC98-9718-4DED-AC71-2059487087EA}"/>
              </a:ext>
            </a:extLst>
          </p:cNvPr>
          <p:cNvSpPr txBox="1"/>
          <p:nvPr/>
        </p:nvSpPr>
        <p:spPr>
          <a:xfrm>
            <a:off x="5458926" y="3857999"/>
            <a:ext cx="393455"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Iran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DD40B47-0DC1-441D-9F6B-D684E7CDF037}"/>
              </a:ext>
            </a:extLst>
          </p:cNvPr>
          <p:cNvSpPr txBox="1"/>
          <p:nvPr/>
        </p:nvSpPr>
        <p:spPr>
          <a:xfrm>
            <a:off x="4204787" y="1515768"/>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Moscow</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 name="Полилиния: фигура 14">
            <a:extLst>
              <a:ext uri="{FF2B5EF4-FFF2-40B4-BE49-F238E27FC236}">
                <a16:creationId xmlns:a16="http://schemas.microsoft.com/office/drawing/2014/main" id="{DC3D11C5-FBD1-46F5-A39E-AB573138D63A}"/>
              </a:ext>
            </a:extLst>
          </p:cNvPr>
          <p:cNvSpPr/>
          <p:nvPr/>
        </p:nvSpPr>
        <p:spPr>
          <a:xfrm>
            <a:off x="3919055" y="1259355"/>
            <a:ext cx="403006" cy="427045"/>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Полилиния: фигура 78">
            <a:extLst>
              <a:ext uri="{FF2B5EF4-FFF2-40B4-BE49-F238E27FC236}">
                <a16:creationId xmlns:a16="http://schemas.microsoft.com/office/drawing/2014/main" id="{6219DB6C-38F9-4B70-B759-74AC91DFA661}"/>
              </a:ext>
            </a:extLst>
          </p:cNvPr>
          <p:cNvSpPr/>
          <p:nvPr/>
        </p:nvSpPr>
        <p:spPr>
          <a:xfrm rot="20128028">
            <a:off x="3597216" y="1178401"/>
            <a:ext cx="604849" cy="660127"/>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Овал 80">
            <a:extLst>
              <a:ext uri="{FF2B5EF4-FFF2-40B4-BE49-F238E27FC236}">
                <a16:creationId xmlns:a16="http://schemas.microsoft.com/office/drawing/2014/main" id="{F410DAD5-7187-49B7-85F0-091628D72A72}"/>
              </a:ext>
            </a:extLst>
          </p:cNvPr>
          <p:cNvSpPr/>
          <p:nvPr/>
        </p:nvSpPr>
        <p:spPr>
          <a:xfrm>
            <a:off x="3861709" y="120412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a:extLst>
              <a:ext uri="{FF2B5EF4-FFF2-40B4-BE49-F238E27FC236}">
                <a16:creationId xmlns:a16="http://schemas.microsoft.com/office/drawing/2014/main" id="{E78E02F2-ADC9-4898-BC54-A3439163B91E}"/>
              </a:ext>
            </a:extLst>
          </p:cNvPr>
          <p:cNvSpPr/>
          <p:nvPr/>
        </p:nvSpPr>
        <p:spPr>
          <a:xfrm>
            <a:off x="3506146" y="1579669"/>
            <a:ext cx="225464" cy="62392"/>
          </a:xfrm>
          <a:prstGeom prst="rect">
            <a:avLst/>
          </a:prstGeom>
          <a:solidFill>
            <a:srgbClr val="BD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Полилиния: фигура 79">
            <a:extLst>
              <a:ext uri="{FF2B5EF4-FFF2-40B4-BE49-F238E27FC236}">
                <a16:creationId xmlns:a16="http://schemas.microsoft.com/office/drawing/2014/main" id="{5550064C-4A10-4338-BE1A-031E8E1790F3}"/>
              </a:ext>
            </a:extLst>
          </p:cNvPr>
          <p:cNvSpPr/>
          <p:nvPr/>
        </p:nvSpPr>
        <p:spPr>
          <a:xfrm rot="20128028">
            <a:off x="3533201" y="1434920"/>
            <a:ext cx="732879" cy="421741"/>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7A11FE-AADF-49CB-BD1D-E4AB48FA68B7}"/>
              </a:ext>
            </a:extLst>
          </p:cNvPr>
          <p:cNvSpPr txBox="1"/>
          <p:nvPr/>
        </p:nvSpPr>
        <p:spPr>
          <a:xfrm>
            <a:off x="3406346" y="1449915"/>
            <a:ext cx="389015" cy="192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Latvia</a:t>
            </a:r>
            <a:endParaRPr kumimoji="0" lang="ru-RU"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Овал 57">
            <a:extLst>
              <a:ext uri="{FF2B5EF4-FFF2-40B4-BE49-F238E27FC236}">
                <a16:creationId xmlns:a16="http://schemas.microsoft.com/office/drawing/2014/main" id="{BC75F73F-819E-49EC-A0BD-CBE0724BA160}"/>
              </a:ext>
            </a:extLst>
          </p:cNvPr>
          <p:cNvSpPr/>
          <p:nvPr/>
        </p:nvSpPr>
        <p:spPr>
          <a:xfrm>
            <a:off x="3394281" y="125793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Овал 81">
            <a:extLst>
              <a:ext uri="{FF2B5EF4-FFF2-40B4-BE49-F238E27FC236}">
                <a16:creationId xmlns:a16="http://schemas.microsoft.com/office/drawing/2014/main" id="{91C7168D-BC2D-49B4-848D-CF6D43D47765}"/>
              </a:ext>
            </a:extLst>
          </p:cNvPr>
          <p:cNvSpPr/>
          <p:nvPr/>
        </p:nvSpPr>
        <p:spPr>
          <a:xfrm>
            <a:off x="3392962" y="15506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Полилиния: фигура 26">
            <a:extLst>
              <a:ext uri="{FF2B5EF4-FFF2-40B4-BE49-F238E27FC236}">
                <a16:creationId xmlns:a16="http://schemas.microsoft.com/office/drawing/2014/main" id="{05F5AF55-E90D-467E-AEA0-9F29F2B5B358}"/>
              </a:ext>
            </a:extLst>
          </p:cNvPr>
          <p:cNvSpPr/>
          <p:nvPr/>
        </p:nvSpPr>
        <p:spPr>
          <a:xfrm>
            <a:off x="3692806" y="1693288"/>
            <a:ext cx="624543" cy="268625"/>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89F47C94-68C4-453B-93CF-250EE3088ACE}"/>
              </a:ext>
            </a:extLst>
          </p:cNvPr>
          <p:cNvSpPr txBox="1"/>
          <p:nvPr/>
        </p:nvSpPr>
        <p:spPr>
          <a:xfrm>
            <a:off x="3618878" y="1907421"/>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Minsk</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84" name="Полилиния: фигура 83">
            <a:extLst>
              <a:ext uri="{FF2B5EF4-FFF2-40B4-BE49-F238E27FC236}">
                <a16:creationId xmlns:a16="http://schemas.microsoft.com/office/drawing/2014/main" id="{F3EB1CB2-56A7-48AD-B8E8-03B6B536A373}"/>
              </a:ext>
            </a:extLst>
          </p:cNvPr>
          <p:cNvSpPr/>
          <p:nvPr/>
        </p:nvSpPr>
        <p:spPr>
          <a:xfrm flipV="1">
            <a:off x="3240307" y="1771814"/>
            <a:ext cx="461532" cy="196459"/>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Овал 84">
            <a:extLst>
              <a:ext uri="{FF2B5EF4-FFF2-40B4-BE49-F238E27FC236}">
                <a16:creationId xmlns:a16="http://schemas.microsoft.com/office/drawing/2014/main" id="{A9BE5CF4-7F62-4FD8-A694-E5A3EE11BC43}"/>
              </a:ext>
            </a:extLst>
          </p:cNvPr>
          <p:cNvSpPr/>
          <p:nvPr/>
        </p:nvSpPr>
        <p:spPr>
          <a:xfrm>
            <a:off x="3179494" y="171777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Полилиния: фигура 64">
            <a:extLst>
              <a:ext uri="{FF2B5EF4-FFF2-40B4-BE49-F238E27FC236}">
                <a16:creationId xmlns:a16="http://schemas.microsoft.com/office/drawing/2014/main" id="{32E315E4-12A3-4614-99DB-143018F47D52}"/>
              </a:ext>
            </a:extLst>
          </p:cNvPr>
          <p:cNvSpPr/>
          <p:nvPr/>
        </p:nvSpPr>
        <p:spPr>
          <a:xfrm rot="20644103">
            <a:off x="4372656" y="1609683"/>
            <a:ext cx="330437" cy="663875"/>
          </a:xfrm>
          <a:custGeom>
            <a:avLst/>
            <a:gdLst>
              <a:gd name="connsiteX0" fmla="*/ 0 w 447675"/>
              <a:gd name="connsiteY0" fmla="*/ 0 h 573882"/>
              <a:gd name="connsiteX1" fmla="*/ 342900 w 447675"/>
              <a:gd name="connsiteY1" fmla="*/ 314325 h 573882"/>
              <a:gd name="connsiteX2" fmla="*/ 338138 w 447675"/>
              <a:gd name="connsiteY2" fmla="*/ 476250 h 573882"/>
              <a:gd name="connsiteX3" fmla="*/ 447675 w 447675"/>
              <a:gd name="connsiteY3" fmla="*/ 573882 h 573882"/>
            </a:gdLst>
            <a:ahLst/>
            <a:cxnLst>
              <a:cxn ang="0">
                <a:pos x="connsiteX0" y="connsiteY0"/>
              </a:cxn>
              <a:cxn ang="0">
                <a:pos x="connsiteX1" y="connsiteY1"/>
              </a:cxn>
              <a:cxn ang="0">
                <a:pos x="connsiteX2" y="connsiteY2"/>
              </a:cxn>
              <a:cxn ang="0">
                <a:pos x="connsiteX3" y="connsiteY3"/>
              </a:cxn>
            </a:cxnLst>
            <a:rect l="l" t="t" r="r" b="b"/>
            <a:pathLst>
              <a:path w="447675" h="573882">
                <a:moveTo>
                  <a:pt x="0" y="0"/>
                </a:moveTo>
                <a:cubicBezTo>
                  <a:pt x="143272" y="117475"/>
                  <a:pt x="286544" y="234950"/>
                  <a:pt x="342900" y="314325"/>
                </a:cubicBezTo>
                <a:cubicBezTo>
                  <a:pt x="399256" y="393700"/>
                  <a:pt x="320676" y="432991"/>
                  <a:pt x="338138" y="476250"/>
                </a:cubicBezTo>
                <a:cubicBezTo>
                  <a:pt x="355600" y="519509"/>
                  <a:pt x="401637" y="546695"/>
                  <a:pt x="447675" y="573882"/>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олилиния: фигура 86">
            <a:extLst>
              <a:ext uri="{FF2B5EF4-FFF2-40B4-BE49-F238E27FC236}">
                <a16:creationId xmlns:a16="http://schemas.microsoft.com/office/drawing/2014/main" id="{E02F0023-A37C-481F-8FA7-58EDCEF9ACC6}"/>
              </a:ext>
            </a:extLst>
          </p:cNvPr>
          <p:cNvSpPr/>
          <p:nvPr/>
        </p:nvSpPr>
        <p:spPr>
          <a:xfrm>
            <a:off x="3956764" y="2223350"/>
            <a:ext cx="864933" cy="164112"/>
          </a:xfrm>
          <a:custGeom>
            <a:avLst/>
            <a:gdLst>
              <a:gd name="connsiteX0" fmla="*/ 873918 w 873918"/>
              <a:gd name="connsiteY0" fmla="*/ 9838 h 170210"/>
              <a:gd name="connsiteX1" fmla="*/ 600075 w 873918"/>
              <a:gd name="connsiteY1" fmla="*/ 16981 h 170210"/>
              <a:gd name="connsiteX2" fmla="*/ 421481 w 873918"/>
              <a:gd name="connsiteY2" fmla="*/ 167000 h 170210"/>
              <a:gd name="connsiteX3" fmla="*/ 0 w 873918"/>
              <a:gd name="connsiteY3" fmla="*/ 105088 h 170210"/>
            </a:gdLst>
            <a:ahLst/>
            <a:cxnLst>
              <a:cxn ang="0">
                <a:pos x="connsiteX0" y="connsiteY0"/>
              </a:cxn>
              <a:cxn ang="0">
                <a:pos x="connsiteX1" y="connsiteY1"/>
              </a:cxn>
              <a:cxn ang="0">
                <a:pos x="connsiteX2" y="connsiteY2"/>
              </a:cxn>
              <a:cxn ang="0">
                <a:pos x="connsiteX3" y="connsiteY3"/>
              </a:cxn>
            </a:cxnLst>
            <a:rect l="l" t="t" r="r" b="b"/>
            <a:pathLst>
              <a:path w="873918" h="170210">
                <a:moveTo>
                  <a:pt x="873918" y="9838"/>
                </a:moveTo>
                <a:cubicBezTo>
                  <a:pt x="774699" y="312"/>
                  <a:pt x="675481" y="-9213"/>
                  <a:pt x="600075" y="16981"/>
                </a:cubicBezTo>
                <a:cubicBezTo>
                  <a:pt x="524669" y="43175"/>
                  <a:pt x="521493" y="152316"/>
                  <a:pt x="421481" y="167000"/>
                </a:cubicBezTo>
                <a:cubicBezTo>
                  <a:pt x="321469" y="181684"/>
                  <a:pt x="160734" y="143386"/>
                  <a:pt x="0" y="10508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Полилиния: фигура 88">
            <a:extLst>
              <a:ext uri="{FF2B5EF4-FFF2-40B4-BE49-F238E27FC236}">
                <a16:creationId xmlns:a16="http://schemas.microsoft.com/office/drawing/2014/main" id="{70649B1B-09C3-4E81-811D-BFC48A3D2463}"/>
              </a:ext>
            </a:extLst>
          </p:cNvPr>
          <p:cNvSpPr/>
          <p:nvPr/>
        </p:nvSpPr>
        <p:spPr>
          <a:xfrm rot="21412650">
            <a:off x="3325799" y="2226345"/>
            <a:ext cx="628608" cy="117462"/>
          </a:xfrm>
          <a:custGeom>
            <a:avLst/>
            <a:gdLst>
              <a:gd name="connsiteX0" fmla="*/ 678656 w 678656"/>
              <a:gd name="connsiteY0" fmla="*/ 121826 h 121826"/>
              <a:gd name="connsiteX1" fmla="*/ 323850 w 678656"/>
              <a:gd name="connsiteY1" fmla="*/ 2763 h 121826"/>
              <a:gd name="connsiteX2" fmla="*/ 0 w 678656"/>
              <a:gd name="connsiteY2" fmla="*/ 40863 h 121826"/>
            </a:gdLst>
            <a:ahLst/>
            <a:cxnLst>
              <a:cxn ang="0">
                <a:pos x="connsiteX0" y="connsiteY0"/>
              </a:cxn>
              <a:cxn ang="0">
                <a:pos x="connsiteX1" y="connsiteY1"/>
              </a:cxn>
              <a:cxn ang="0">
                <a:pos x="connsiteX2" y="connsiteY2"/>
              </a:cxn>
            </a:cxnLst>
            <a:rect l="l" t="t" r="r" b="b"/>
            <a:pathLst>
              <a:path w="678656" h="121826">
                <a:moveTo>
                  <a:pt x="678656" y="121826"/>
                </a:moveTo>
                <a:cubicBezTo>
                  <a:pt x="557807" y="69041"/>
                  <a:pt x="436959" y="16257"/>
                  <a:pt x="323850" y="2763"/>
                </a:cubicBezTo>
                <a:cubicBezTo>
                  <a:pt x="210741" y="-10731"/>
                  <a:pt x="55562" y="28957"/>
                  <a:pt x="0" y="4086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Овал 87">
            <a:extLst>
              <a:ext uri="{FF2B5EF4-FFF2-40B4-BE49-F238E27FC236}">
                <a16:creationId xmlns:a16="http://schemas.microsoft.com/office/drawing/2014/main" id="{969A794B-2638-4B99-A79E-294135D1A716}"/>
              </a:ext>
            </a:extLst>
          </p:cNvPr>
          <p:cNvSpPr/>
          <p:nvPr/>
        </p:nvSpPr>
        <p:spPr>
          <a:xfrm>
            <a:off x="3900202" y="227736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Полилиния: фигура 89">
            <a:extLst>
              <a:ext uri="{FF2B5EF4-FFF2-40B4-BE49-F238E27FC236}">
                <a16:creationId xmlns:a16="http://schemas.microsoft.com/office/drawing/2014/main" id="{9E51F627-2A9C-40AC-8E88-EAD1330FC940}"/>
              </a:ext>
            </a:extLst>
          </p:cNvPr>
          <p:cNvSpPr/>
          <p:nvPr/>
        </p:nvSpPr>
        <p:spPr>
          <a:xfrm>
            <a:off x="4822483" y="2234366"/>
            <a:ext cx="147691" cy="261134"/>
          </a:xfrm>
          <a:custGeom>
            <a:avLst/>
            <a:gdLst>
              <a:gd name="connsiteX0" fmla="*/ 0 w 247650"/>
              <a:gd name="connsiteY0" fmla="*/ 0 h 314325"/>
              <a:gd name="connsiteX1" fmla="*/ 247650 w 247650"/>
              <a:gd name="connsiteY1" fmla="*/ 314325 h 314325"/>
            </a:gdLst>
            <a:ahLst/>
            <a:cxnLst>
              <a:cxn ang="0">
                <a:pos x="connsiteX0" y="connsiteY0"/>
              </a:cxn>
              <a:cxn ang="0">
                <a:pos x="connsiteX1" y="connsiteY1"/>
              </a:cxn>
            </a:cxnLst>
            <a:rect l="l" t="t" r="r" b="b"/>
            <a:pathLst>
              <a:path w="247650" h="314325">
                <a:moveTo>
                  <a:pt x="0" y="0"/>
                </a:moveTo>
                <a:lnTo>
                  <a:pt x="247650" y="31432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Полилиния: фигура 90">
            <a:extLst>
              <a:ext uri="{FF2B5EF4-FFF2-40B4-BE49-F238E27FC236}">
                <a16:creationId xmlns:a16="http://schemas.microsoft.com/office/drawing/2014/main" id="{AE50944B-5564-47DB-A6BC-B4E58C4D3E9F}"/>
              </a:ext>
            </a:extLst>
          </p:cNvPr>
          <p:cNvSpPr/>
          <p:nvPr/>
        </p:nvSpPr>
        <p:spPr>
          <a:xfrm>
            <a:off x="4974885" y="2495500"/>
            <a:ext cx="222321" cy="202043"/>
          </a:xfrm>
          <a:custGeom>
            <a:avLst/>
            <a:gdLst>
              <a:gd name="connsiteX0" fmla="*/ 0 w 254000"/>
              <a:gd name="connsiteY0" fmla="*/ 0 h 209550"/>
              <a:gd name="connsiteX1" fmla="*/ 101600 w 254000"/>
              <a:gd name="connsiteY1" fmla="*/ 127000 h 209550"/>
              <a:gd name="connsiteX2" fmla="*/ 234950 w 254000"/>
              <a:gd name="connsiteY2" fmla="*/ 171450 h 209550"/>
              <a:gd name="connsiteX3" fmla="*/ 254000 w 25400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54000" h="209550">
                <a:moveTo>
                  <a:pt x="0" y="0"/>
                </a:moveTo>
                <a:cubicBezTo>
                  <a:pt x="31221" y="49212"/>
                  <a:pt x="62442" y="98425"/>
                  <a:pt x="101600" y="127000"/>
                </a:cubicBezTo>
                <a:cubicBezTo>
                  <a:pt x="140758" y="155575"/>
                  <a:pt x="209550" y="157692"/>
                  <a:pt x="234950" y="171450"/>
                </a:cubicBezTo>
                <a:cubicBezTo>
                  <a:pt x="260350" y="185208"/>
                  <a:pt x="251883" y="198967"/>
                  <a:pt x="254000" y="2095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Овал 85">
            <a:extLst>
              <a:ext uri="{FF2B5EF4-FFF2-40B4-BE49-F238E27FC236}">
                <a16:creationId xmlns:a16="http://schemas.microsoft.com/office/drawing/2014/main" id="{A6215B1D-D705-41A4-B4D6-24B65C97EDDF}"/>
              </a:ext>
            </a:extLst>
          </p:cNvPr>
          <p:cNvSpPr/>
          <p:nvPr/>
        </p:nvSpPr>
        <p:spPr>
          <a:xfrm>
            <a:off x="4774560" y="218797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Полилиния: фигура 94">
            <a:extLst>
              <a:ext uri="{FF2B5EF4-FFF2-40B4-BE49-F238E27FC236}">
                <a16:creationId xmlns:a16="http://schemas.microsoft.com/office/drawing/2014/main" id="{DCDB0558-8564-4E3A-B63D-1E1A11FCEF27}"/>
              </a:ext>
            </a:extLst>
          </p:cNvPr>
          <p:cNvSpPr/>
          <p:nvPr/>
        </p:nvSpPr>
        <p:spPr>
          <a:xfrm>
            <a:off x="4899646" y="2671548"/>
            <a:ext cx="276527" cy="439857"/>
          </a:xfrm>
          <a:custGeom>
            <a:avLst/>
            <a:gdLst>
              <a:gd name="connsiteX0" fmla="*/ 279400 w 279400"/>
              <a:gd name="connsiteY0" fmla="*/ 0 h 422275"/>
              <a:gd name="connsiteX1" fmla="*/ 196850 w 279400"/>
              <a:gd name="connsiteY1" fmla="*/ 31750 h 422275"/>
              <a:gd name="connsiteX2" fmla="*/ 149225 w 279400"/>
              <a:gd name="connsiteY2" fmla="*/ 139700 h 422275"/>
              <a:gd name="connsiteX3" fmla="*/ 180975 w 279400"/>
              <a:gd name="connsiteY3" fmla="*/ 215900 h 422275"/>
              <a:gd name="connsiteX4" fmla="*/ 219075 w 279400"/>
              <a:gd name="connsiteY4" fmla="*/ 288925 h 422275"/>
              <a:gd name="connsiteX5" fmla="*/ 187325 w 279400"/>
              <a:gd name="connsiteY5" fmla="*/ 365125 h 422275"/>
              <a:gd name="connsiteX6" fmla="*/ 0 w 2794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422275">
                <a:moveTo>
                  <a:pt x="279400" y="0"/>
                </a:moveTo>
                <a:cubicBezTo>
                  <a:pt x="248973" y="4233"/>
                  <a:pt x="218546" y="8467"/>
                  <a:pt x="196850" y="31750"/>
                </a:cubicBezTo>
                <a:cubicBezTo>
                  <a:pt x="175154" y="55033"/>
                  <a:pt x="151871" y="109008"/>
                  <a:pt x="149225" y="139700"/>
                </a:cubicBezTo>
                <a:cubicBezTo>
                  <a:pt x="146579" y="170392"/>
                  <a:pt x="169333" y="191029"/>
                  <a:pt x="180975" y="215900"/>
                </a:cubicBezTo>
                <a:cubicBezTo>
                  <a:pt x="192617" y="240771"/>
                  <a:pt x="218017" y="264054"/>
                  <a:pt x="219075" y="288925"/>
                </a:cubicBezTo>
                <a:cubicBezTo>
                  <a:pt x="220133" y="313796"/>
                  <a:pt x="223837" y="342900"/>
                  <a:pt x="187325" y="365125"/>
                </a:cubicBezTo>
                <a:cubicBezTo>
                  <a:pt x="150813" y="387350"/>
                  <a:pt x="75406" y="404812"/>
                  <a:pt x="0" y="4222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Овал 32">
            <a:extLst>
              <a:ext uri="{FF2B5EF4-FFF2-40B4-BE49-F238E27FC236}">
                <a16:creationId xmlns:a16="http://schemas.microsoft.com/office/drawing/2014/main" id="{2B4898B8-0EBC-4AF0-8EB8-E958A08CA5C9}"/>
              </a:ext>
            </a:extLst>
          </p:cNvPr>
          <p:cNvSpPr/>
          <p:nvPr/>
        </p:nvSpPr>
        <p:spPr>
          <a:xfrm>
            <a:off x="4889258" y="304999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Полилиния: фигура 96">
            <a:extLst>
              <a:ext uri="{FF2B5EF4-FFF2-40B4-BE49-F238E27FC236}">
                <a16:creationId xmlns:a16="http://schemas.microsoft.com/office/drawing/2014/main" id="{CF66B523-3D7D-420B-BF00-44805A872292}"/>
              </a:ext>
            </a:extLst>
          </p:cNvPr>
          <p:cNvSpPr/>
          <p:nvPr/>
        </p:nvSpPr>
        <p:spPr>
          <a:xfrm>
            <a:off x="5138287" y="241180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Овал 92">
            <a:extLst>
              <a:ext uri="{FF2B5EF4-FFF2-40B4-BE49-F238E27FC236}">
                <a16:creationId xmlns:a16="http://schemas.microsoft.com/office/drawing/2014/main" id="{A1FE4405-A666-4666-BF19-7263C355DE30}"/>
              </a:ext>
            </a:extLst>
          </p:cNvPr>
          <p:cNvSpPr/>
          <p:nvPr/>
        </p:nvSpPr>
        <p:spPr>
          <a:xfrm>
            <a:off x="5172853" y="26344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Полилиния: фигура 106">
            <a:extLst>
              <a:ext uri="{FF2B5EF4-FFF2-40B4-BE49-F238E27FC236}">
                <a16:creationId xmlns:a16="http://schemas.microsoft.com/office/drawing/2014/main" id="{6145B311-27E2-4FD5-894F-4BB4FC274B26}"/>
              </a:ext>
            </a:extLst>
          </p:cNvPr>
          <p:cNvSpPr/>
          <p:nvPr/>
        </p:nvSpPr>
        <p:spPr>
          <a:xfrm>
            <a:off x="4357414" y="1700176"/>
            <a:ext cx="1786430" cy="734702"/>
          </a:xfrm>
          <a:custGeom>
            <a:avLst/>
            <a:gdLst>
              <a:gd name="connsiteX0" fmla="*/ 1804988 w 1804988"/>
              <a:gd name="connsiteY0" fmla="*/ 762000 h 762000"/>
              <a:gd name="connsiteX1" fmla="*/ 1747838 w 1804988"/>
              <a:gd name="connsiteY1" fmla="*/ 623887 h 762000"/>
              <a:gd name="connsiteX2" fmla="*/ 1585913 w 1804988"/>
              <a:gd name="connsiteY2" fmla="*/ 542925 h 762000"/>
              <a:gd name="connsiteX3" fmla="*/ 1457325 w 1804988"/>
              <a:gd name="connsiteY3" fmla="*/ 528637 h 762000"/>
              <a:gd name="connsiteX4" fmla="*/ 1414463 w 1804988"/>
              <a:gd name="connsiteY4" fmla="*/ 461962 h 762000"/>
              <a:gd name="connsiteX5" fmla="*/ 1290638 w 1804988"/>
              <a:gd name="connsiteY5" fmla="*/ 423862 h 762000"/>
              <a:gd name="connsiteX6" fmla="*/ 890588 w 1804988"/>
              <a:gd name="connsiteY6" fmla="*/ 166687 h 762000"/>
              <a:gd name="connsiteX7" fmla="*/ 590550 w 1804988"/>
              <a:gd name="connsiteY7" fmla="*/ 147637 h 762000"/>
              <a:gd name="connsiteX8" fmla="*/ 452438 w 1804988"/>
              <a:gd name="connsiteY8" fmla="*/ 109537 h 762000"/>
              <a:gd name="connsiteX9" fmla="*/ 257175 w 1804988"/>
              <a:gd name="connsiteY9" fmla="*/ 38100 h 762000"/>
              <a:gd name="connsiteX10" fmla="*/ 95250 w 1804988"/>
              <a:gd name="connsiteY10" fmla="*/ 47625 h 762000"/>
              <a:gd name="connsiteX11" fmla="*/ 0 w 1804988"/>
              <a:gd name="connsiteY1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988" h="762000">
                <a:moveTo>
                  <a:pt x="1804988" y="762000"/>
                </a:moveTo>
                <a:cubicBezTo>
                  <a:pt x="1794669" y="711199"/>
                  <a:pt x="1784350" y="660399"/>
                  <a:pt x="1747838" y="623887"/>
                </a:cubicBezTo>
                <a:cubicBezTo>
                  <a:pt x="1711326" y="587375"/>
                  <a:pt x="1634332" y="558800"/>
                  <a:pt x="1585913" y="542925"/>
                </a:cubicBezTo>
                <a:cubicBezTo>
                  <a:pt x="1537494" y="527050"/>
                  <a:pt x="1485900" y="542131"/>
                  <a:pt x="1457325" y="528637"/>
                </a:cubicBezTo>
                <a:cubicBezTo>
                  <a:pt x="1428750" y="515143"/>
                  <a:pt x="1442244" y="479424"/>
                  <a:pt x="1414463" y="461962"/>
                </a:cubicBezTo>
                <a:cubicBezTo>
                  <a:pt x="1386682" y="444500"/>
                  <a:pt x="1377951" y="473075"/>
                  <a:pt x="1290638" y="423862"/>
                </a:cubicBezTo>
                <a:cubicBezTo>
                  <a:pt x="1203325" y="374649"/>
                  <a:pt x="1007269" y="212724"/>
                  <a:pt x="890588" y="166687"/>
                </a:cubicBezTo>
                <a:cubicBezTo>
                  <a:pt x="773907" y="120650"/>
                  <a:pt x="663575" y="157162"/>
                  <a:pt x="590550" y="147637"/>
                </a:cubicBezTo>
                <a:cubicBezTo>
                  <a:pt x="517525" y="138112"/>
                  <a:pt x="508000" y="127793"/>
                  <a:pt x="452438" y="109537"/>
                </a:cubicBezTo>
                <a:cubicBezTo>
                  <a:pt x="396876" y="91281"/>
                  <a:pt x="316706" y="48419"/>
                  <a:pt x="257175" y="38100"/>
                </a:cubicBezTo>
                <a:cubicBezTo>
                  <a:pt x="197644" y="27781"/>
                  <a:pt x="138112" y="53975"/>
                  <a:pt x="95250" y="47625"/>
                </a:cubicBezTo>
                <a:cubicBezTo>
                  <a:pt x="52388" y="41275"/>
                  <a:pt x="26194" y="2063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Овал 75">
            <a:extLst>
              <a:ext uri="{FF2B5EF4-FFF2-40B4-BE49-F238E27FC236}">
                <a16:creationId xmlns:a16="http://schemas.microsoft.com/office/drawing/2014/main" id="{4D5B998C-A60D-49EA-A19D-25D295F2741A}"/>
              </a:ext>
            </a:extLst>
          </p:cNvPr>
          <p:cNvSpPr/>
          <p:nvPr/>
        </p:nvSpPr>
        <p:spPr>
          <a:xfrm>
            <a:off x="4271000" y="164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Полилиния: фигура 107">
            <a:extLst>
              <a:ext uri="{FF2B5EF4-FFF2-40B4-BE49-F238E27FC236}">
                <a16:creationId xmlns:a16="http://schemas.microsoft.com/office/drawing/2014/main" id="{F2EC1B63-AF8D-48D2-954D-DD6A89ED9886}"/>
              </a:ext>
            </a:extLst>
          </p:cNvPr>
          <p:cNvSpPr/>
          <p:nvPr/>
        </p:nvSpPr>
        <p:spPr>
          <a:xfrm>
            <a:off x="3179031" y="2373482"/>
            <a:ext cx="1800570" cy="231296"/>
          </a:xfrm>
          <a:custGeom>
            <a:avLst/>
            <a:gdLst>
              <a:gd name="connsiteX0" fmla="*/ 1819275 w 1819275"/>
              <a:gd name="connsiteY0" fmla="*/ 135115 h 239890"/>
              <a:gd name="connsiteX1" fmla="*/ 1428750 w 1819275"/>
              <a:gd name="connsiteY1" fmla="*/ 197028 h 239890"/>
              <a:gd name="connsiteX2" fmla="*/ 1319213 w 1819275"/>
              <a:gd name="connsiteY2" fmla="*/ 158928 h 239890"/>
              <a:gd name="connsiteX3" fmla="*/ 1233488 w 1819275"/>
              <a:gd name="connsiteY3" fmla="*/ 201790 h 239890"/>
              <a:gd name="connsiteX4" fmla="*/ 1138238 w 1819275"/>
              <a:gd name="connsiteY4" fmla="*/ 201790 h 239890"/>
              <a:gd name="connsiteX5" fmla="*/ 838200 w 1819275"/>
              <a:gd name="connsiteY5" fmla="*/ 201790 h 239890"/>
              <a:gd name="connsiteX6" fmla="*/ 671513 w 1819275"/>
              <a:gd name="connsiteY6" fmla="*/ 97015 h 239890"/>
              <a:gd name="connsiteX7" fmla="*/ 557213 w 1819275"/>
              <a:gd name="connsiteY7" fmla="*/ 87490 h 239890"/>
              <a:gd name="connsiteX8" fmla="*/ 433388 w 1819275"/>
              <a:gd name="connsiteY8" fmla="*/ 106540 h 239890"/>
              <a:gd name="connsiteX9" fmla="*/ 342900 w 1819275"/>
              <a:gd name="connsiteY9" fmla="*/ 6528 h 239890"/>
              <a:gd name="connsiteX10" fmla="*/ 200025 w 1819275"/>
              <a:gd name="connsiteY10" fmla="*/ 35103 h 239890"/>
              <a:gd name="connsiteX11" fmla="*/ 0 w 1819275"/>
              <a:gd name="connsiteY11" fmla="*/ 239890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5" h="239890">
                <a:moveTo>
                  <a:pt x="1819275" y="135115"/>
                </a:moveTo>
                <a:cubicBezTo>
                  <a:pt x="1665684" y="164087"/>
                  <a:pt x="1512094" y="193059"/>
                  <a:pt x="1428750" y="197028"/>
                </a:cubicBezTo>
                <a:cubicBezTo>
                  <a:pt x="1345406" y="200997"/>
                  <a:pt x="1351757" y="158134"/>
                  <a:pt x="1319213" y="158928"/>
                </a:cubicBezTo>
                <a:cubicBezTo>
                  <a:pt x="1286669" y="159722"/>
                  <a:pt x="1263650" y="194646"/>
                  <a:pt x="1233488" y="201790"/>
                </a:cubicBezTo>
                <a:cubicBezTo>
                  <a:pt x="1203326" y="208934"/>
                  <a:pt x="1138238" y="201790"/>
                  <a:pt x="1138238" y="201790"/>
                </a:cubicBezTo>
                <a:cubicBezTo>
                  <a:pt x="1072357" y="201790"/>
                  <a:pt x="915987" y="219252"/>
                  <a:pt x="838200" y="201790"/>
                </a:cubicBezTo>
                <a:cubicBezTo>
                  <a:pt x="760413" y="184328"/>
                  <a:pt x="718344" y="116065"/>
                  <a:pt x="671513" y="97015"/>
                </a:cubicBezTo>
                <a:cubicBezTo>
                  <a:pt x="624682" y="77965"/>
                  <a:pt x="596900" y="85903"/>
                  <a:pt x="557213" y="87490"/>
                </a:cubicBezTo>
                <a:cubicBezTo>
                  <a:pt x="517526" y="89077"/>
                  <a:pt x="469107" y="120034"/>
                  <a:pt x="433388" y="106540"/>
                </a:cubicBezTo>
                <a:cubicBezTo>
                  <a:pt x="397669" y="93046"/>
                  <a:pt x="381794" y="18434"/>
                  <a:pt x="342900" y="6528"/>
                </a:cubicBezTo>
                <a:cubicBezTo>
                  <a:pt x="304006" y="-5378"/>
                  <a:pt x="257175" y="-3791"/>
                  <a:pt x="200025" y="35103"/>
                </a:cubicBezTo>
                <a:cubicBezTo>
                  <a:pt x="142875" y="73997"/>
                  <a:pt x="71437" y="156943"/>
                  <a:pt x="0" y="23989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Овал 108">
            <a:extLst>
              <a:ext uri="{FF2B5EF4-FFF2-40B4-BE49-F238E27FC236}">
                <a16:creationId xmlns:a16="http://schemas.microsoft.com/office/drawing/2014/main" id="{457A809D-7FE3-48B8-ACA2-A68B780F1F04}"/>
              </a:ext>
            </a:extLst>
          </p:cNvPr>
          <p:cNvSpPr/>
          <p:nvPr/>
        </p:nvSpPr>
        <p:spPr>
          <a:xfrm>
            <a:off x="3231342" y="246108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Овал 109">
            <a:extLst>
              <a:ext uri="{FF2B5EF4-FFF2-40B4-BE49-F238E27FC236}">
                <a16:creationId xmlns:a16="http://schemas.microsoft.com/office/drawing/2014/main" id="{31079967-6A88-43B9-99F3-C35A680EA4FC}"/>
              </a:ext>
            </a:extLst>
          </p:cNvPr>
          <p:cNvSpPr/>
          <p:nvPr/>
        </p:nvSpPr>
        <p:spPr>
          <a:xfrm>
            <a:off x="3384873" y="234801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Овал 91">
            <a:extLst>
              <a:ext uri="{FF2B5EF4-FFF2-40B4-BE49-F238E27FC236}">
                <a16:creationId xmlns:a16="http://schemas.microsoft.com/office/drawing/2014/main" id="{997F1B66-F296-44AF-9793-9FD8723D9E32}"/>
              </a:ext>
            </a:extLst>
          </p:cNvPr>
          <p:cNvSpPr/>
          <p:nvPr/>
        </p:nvSpPr>
        <p:spPr>
          <a:xfrm>
            <a:off x="4928536" y="245593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Полилиния: фигура 112">
            <a:extLst>
              <a:ext uri="{FF2B5EF4-FFF2-40B4-BE49-F238E27FC236}">
                <a16:creationId xmlns:a16="http://schemas.microsoft.com/office/drawing/2014/main" id="{8EF566AA-1289-4ADB-B006-D406572E7910}"/>
              </a:ext>
            </a:extLst>
          </p:cNvPr>
          <p:cNvSpPr/>
          <p:nvPr/>
        </p:nvSpPr>
        <p:spPr>
          <a:xfrm>
            <a:off x="2493211" y="2363704"/>
            <a:ext cx="1381066" cy="805876"/>
          </a:xfrm>
          <a:custGeom>
            <a:avLst/>
            <a:gdLst>
              <a:gd name="connsiteX0" fmla="*/ 1395413 w 1395413"/>
              <a:gd name="connsiteY0" fmla="*/ 835819 h 835819"/>
              <a:gd name="connsiteX1" fmla="*/ 1147763 w 1395413"/>
              <a:gd name="connsiteY1" fmla="*/ 809625 h 835819"/>
              <a:gd name="connsiteX2" fmla="*/ 1026319 w 1395413"/>
              <a:gd name="connsiteY2" fmla="*/ 764381 h 835819"/>
              <a:gd name="connsiteX3" fmla="*/ 766763 w 1395413"/>
              <a:gd name="connsiteY3" fmla="*/ 576262 h 835819"/>
              <a:gd name="connsiteX4" fmla="*/ 0 w 1395413"/>
              <a:gd name="connsiteY4" fmla="*/ 0 h 8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835819">
                <a:moveTo>
                  <a:pt x="1395413" y="835819"/>
                </a:moveTo>
                <a:cubicBezTo>
                  <a:pt x="1302346" y="828675"/>
                  <a:pt x="1209279" y="821531"/>
                  <a:pt x="1147763" y="809625"/>
                </a:cubicBezTo>
                <a:cubicBezTo>
                  <a:pt x="1086247" y="797719"/>
                  <a:pt x="1089819" y="803275"/>
                  <a:pt x="1026319" y="764381"/>
                </a:cubicBezTo>
                <a:cubicBezTo>
                  <a:pt x="962819" y="725487"/>
                  <a:pt x="766763" y="576262"/>
                  <a:pt x="766763" y="576262"/>
                </a:cubicBez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220569F3-66B7-435A-AE81-B0FAA447FD0F}"/>
              </a:ext>
            </a:extLst>
          </p:cNvPr>
          <p:cNvSpPr/>
          <p:nvPr/>
        </p:nvSpPr>
        <p:spPr>
          <a:xfrm>
            <a:off x="3812217" y="312107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Полилиния: фигура 114">
            <a:extLst>
              <a:ext uri="{FF2B5EF4-FFF2-40B4-BE49-F238E27FC236}">
                <a16:creationId xmlns:a16="http://schemas.microsoft.com/office/drawing/2014/main" id="{3E26021B-C290-43CE-B36D-B73C7038FD26}"/>
              </a:ext>
            </a:extLst>
          </p:cNvPr>
          <p:cNvSpPr/>
          <p:nvPr/>
        </p:nvSpPr>
        <p:spPr>
          <a:xfrm>
            <a:off x="4194011" y="3357627"/>
            <a:ext cx="1996965" cy="293125"/>
          </a:xfrm>
          <a:custGeom>
            <a:avLst/>
            <a:gdLst>
              <a:gd name="connsiteX0" fmla="*/ 1946275 w 1946275"/>
              <a:gd name="connsiteY0" fmla="*/ 184379 h 304016"/>
              <a:gd name="connsiteX1" fmla="*/ 1784350 w 1946275"/>
              <a:gd name="connsiteY1" fmla="*/ 285979 h 304016"/>
              <a:gd name="connsiteX2" fmla="*/ 1638300 w 1946275"/>
              <a:gd name="connsiteY2" fmla="*/ 235179 h 304016"/>
              <a:gd name="connsiteX3" fmla="*/ 1498600 w 1946275"/>
              <a:gd name="connsiteY3" fmla="*/ 212954 h 304016"/>
              <a:gd name="connsiteX4" fmla="*/ 1387475 w 1946275"/>
              <a:gd name="connsiteY4" fmla="*/ 241529 h 304016"/>
              <a:gd name="connsiteX5" fmla="*/ 1282700 w 1946275"/>
              <a:gd name="connsiteY5" fmla="*/ 298679 h 304016"/>
              <a:gd name="connsiteX6" fmla="*/ 1254125 w 1946275"/>
              <a:gd name="connsiteY6" fmla="*/ 298679 h 304016"/>
              <a:gd name="connsiteX7" fmla="*/ 1184275 w 1946275"/>
              <a:gd name="connsiteY7" fmla="*/ 273279 h 304016"/>
              <a:gd name="connsiteX8" fmla="*/ 914400 w 1946275"/>
              <a:gd name="connsiteY8" fmla="*/ 95479 h 304016"/>
              <a:gd name="connsiteX9" fmla="*/ 749300 w 1946275"/>
              <a:gd name="connsiteY9" fmla="*/ 28804 h 304016"/>
              <a:gd name="connsiteX10" fmla="*/ 555625 w 1946275"/>
              <a:gd name="connsiteY10" fmla="*/ 3404 h 304016"/>
              <a:gd name="connsiteX11" fmla="*/ 285750 w 1946275"/>
              <a:gd name="connsiteY11" fmla="*/ 12929 h 304016"/>
              <a:gd name="connsiteX12" fmla="*/ 171450 w 1946275"/>
              <a:gd name="connsiteY12" fmla="*/ 117704 h 304016"/>
              <a:gd name="connsiteX13" fmla="*/ 0 w 1946275"/>
              <a:gd name="connsiteY13" fmla="*/ 171679 h 3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275" h="304016">
                <a:moveTo>
                  <a:pt x="1946275" y="184379"/>
                </a:moveTo>
                <a:cubicBezTo>
                  <a:pt x="1890977" y="230945"/>
                  <a:pt x="1835679" y="277512"/>
                  <a:pt x="1784350" y="285979"/>
                </a:cubicBezTo>
                <a:cubicBezTo>
                  <a:pt x="1733021" y="294446"/>
                  <a:pt x="1685925" y="247350"/>
                  <a:pt x="1638300" y="235179"/>
                </a:cubicBezTo>
                <a:cubicBezTo>
                  <a:pt x="1590675" y="223008"/>
                  <a:pt x="1540404" y="211896"/>
                  <a:pt x="1498600" y="212954"/>
                </a:cubicBezTo>
                <a:cubicBezTo>
                  <a:pt x="1456796" y="214012"/>
                  <a:pt x="1423458" y="227242"/>
                  <a:pt x="1387475" y="241529"/>
                </a:cubicBezTo>
                <a:cubicBezTo>
                  <a:pt x="1351492" y="255816"/>
                  <a:pt x="1304925" y="289154"/>
                  <a:pt x="1282700" y="298679"/>
                </a:cubicBezTo>
                <a:cubicBezTo>
                  <a:pt x="1260475" y="308204"/>
                  <a:pt x="1270529" y="302912"/>
                  <a:pt x="1254125" y="298679"/>
                </a:cubicBezTo>
                <a:cubicBezTo>
                  <a:pt x="1237721" y="294446"/>
                  <a:pt x="1240896" y="307146"/>
                  <a:pt x="1184275" y="273279"/>
                </a:cubicBezTo>
                <a:cubicBezTo>
                  <a:pt x="1127654" y="239412"/>
                  <a:pt x="986896" y="136225"/>
                  <a:pt x="914400" y="95479"/>
                </a:cubicBezTo>
                <a:cubicBezTo>
                  <a:pt x="841904" y="54733"/>
                  <a:pt x="809096" y="44150"/>
                  <a:pt x="749300" y="28804"/>
                </a:cubicBezTo>
                <a:cubicBezTo>
                  <a:pt x="689504" y="13458"/>
                  <a:pt x="632883" y="6050"/>
                  <a:pt x="555625" y="3404"/>
                </a:cubicBezTo>
                <a:cubicBezTo>
                  <a:pt x="478367" y="758"/>
                  <a:pt x="349779" y="-6121"/>
                  <a:pt x="285750" y="12929"/>
                </a:cubicBezTo>
                <a:cubicBezTo>
                  <a:pt x="221721" y="31979"/>
                  <a:pt x="219075" y="91246"/>
                  <a:pt x="171450" y="117704"/>
                </a:cubicBezTo>
                <a:cubicBezTo>
                  <a:pt x="123825" y="144162"/>
                  <a:pt x="61912" y="157920"/>
                  <a:pt x="0" y="17167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олилиния: фигура 115">
            <a:extLst>
              <a:ext uri="{FF2B5EF4-FFF2-40B4-BE49-F238E27FC236}">
                <a16:creationId xmlns:a16="http://schemas.microsoft.com/office/drawing/2014/main" id="{0DC5896E-CCD3-4C19-A991-A53FA1FE9176}"/>
              </a:ext>
            </a:extLst>
          </p:cNvPr>
          <p:cNvSpPr/>
          <p:nvPr/>
        </p:nvSpPr>
        <p:spPr>
          <a:xfrm flipH="1">
            <a:off x="5986409" y="3633209"/>
            <a:ext cx="45249" cy="126429"/>
          </a:xfrm>
          <a:custGeom>
            <a:avLst/>
            <a:gdLst>
              <a:gd name="connsiteX0" fmla="*/ 31750 w 31750"/>
              <a:gd name="connsiteY0" fmla="*/ 114300 h 114300"/>
              <a:gd name="connsiteX1" fmla="*/ 0 w 31750"/>
              <a:gd name="connsiteY1" fmla="*/ 0 h 114300"/>
            </a:gdLst>
            <a:ahLst/>
            <a:cxnLst>
              <a:cxn ang="0">
                <a:pos x="connsiteX0" y="connsiteY0"/>
              </a:cxn>
              <a:cxn ang="0">
                <a:pos x="connsiteX1" y="connsiteY1"/>
              </a:cxn>
            </a:cxnLst>
            <a:rect l="l" t="t" r="r" b="b"/>
            <a:pathLst>
              <a:path w="31750" h="114300">
                <a:moveTo>
                  <a:pt x="31750" y="114300"/>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Полилиния: фигура 116">
            <a:extLst>
              <a:ext uri="{FF2B5EF4-FFF2-40B4-BE49-F238E27FC236}">
                <a16:creationId xmlns:a16="http://schemas.microsoft.com/office/drawing/2014/main" id="{11AF4A49-6A17-4A8E-B9F4-186EBEF5F28D}"/>
              </a:ext>
            </a:extLst>
          </p:cNvPr>
          <p:cNvSpPr/>
          <p:nvPr/>
        </p:nvSpPr>
        <p:spPr>
          <a:xfrm>
            <a:off x="6079425" y="3275193"/>
            <a:ext cx="581336" cy="186619"/>
          </a:xfrm>
          <a:custGeom>
            <a:avLst/>
            <a:gdLst>
              <a:gd name="connsiteX0" fmla="*/ 0 w 587375"/>
              <a:gd name="connsiteY0" fmla="*/ 114300 h 193553"/>
              <a:gd name="connsiteX1" fmla="*/ 63500 w 587375"/>
              <a:gd name="connsiteY1" fmla="*/ 187325 h 193553"/>
              <a:gd name="connsiteX2" fmla="*/ 187325 w 587375"/>
              <a:gd name="connsiteY2" fmla="*/ 180975 h 193553"/>
              <a:gd name="connsiteX3" fmla="*/ 387350 w 587375"/>
              <a:gd name="connsiteY3" fmla="*/ 111125 h 193553"/>
              <a:gd name="connsiteX4" fmla="*/ 434975 w 587375"/>
              <a:gd name="connsiteY4" fmla="*/ 22225 h 193553"/>
              <a:gd name="connsiteX5" fmla="*/ 587375 w 587375"/>
              <a:gd name="connsiteY5" fmla="*/ 0 h 19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5" h="193553">
                <a:moveTo>
                  <a:pt x="0" y="114300"/>
                </a:moveTo>
                <a:cubicBezTo>
                  <a:pt x="16139" y="145256"/>
                  <a:pt x="32279" y="176213"/>
                  <a:pt x="63500" y="187325"/>
                </a:cubicBezTo>
                <a:cubicBezTo>
                  <a:pt x="94721" y="198437"/>
                  <a:pt x="133350" y="193675"/>
                  <a:pt x="187325" y="180975"/>
                </a:cubicBezTo>
                <a:cubicBezTo>
                  <a:pt x="241300" y="168275"/>
                  <a:pt x="346075" y="137583"/>
                  <a:pt x="387350" y="111125"/>
                </a:cubicBezTo>
                <a:cubicBezTo>
                  <a:pt x="428625" y="84667"/>
                  <a:pt x="401638" y="40746"/>
                  <a:pt x="434975" y="22225"/>
                </a:cubicBezTo>
                <a:cubicBezTo>
                  <a:pt x="468313" y="3704"/>
                  <a:pt x="527844" y="1852"/>
                  <a:pt x="58737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Овал 29">
            <a:extLst>
              <a:ext uri="{FF2B5EF4-FFF2-40B4-BE49-F238E27FC236}">
                <a16:creationId xmlns:a16="http://schemas.microsoft.com/office/drawing/2014/main" id="{ABCC8C2E-0577-4724-AFD2-24382EDA6276}"/>
              </a:ext>
            </a:extLst>
          </p:cNvPr>
          <p:cNvSpPr/>
          <p:nvPr/>
        </p:nvSpPr>
        <p:spPr>
          <a:xfrm>
            <a:off x="6032289" y="333893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2993587-1EFC-44D6-8CA4-2DB83FB909AD}"/>
              </a:ext>
            </a:extLst>
          </p:cNvPr>
          <p:cNvSpPr/>
          <p:nvPr/>
        </p:nvSpPr>
        <p:spPr>
          <a:xfrm>
            <a:off x="6626979" y="32438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Полилиния: фигура 117">
            <a:extLst>
              <a:ext uri="{FF2B5EF4-FFF2-40B4-BE49-F238E27FC236}">
                <a16:creationId xmlns:a16="http://schemas.microsoft.com/office/drawing/2014/main" id="{4E3646D9-BE3C-41A5-8691-88DA58D3A59D}"/>
              </a:ext>
            </a:extLst>
          </p:cNvPr>
          <p:cNvSpPr/>
          <p:nvPr/>
        </p:nvSpPr>
        <p:spPr>
          <a:xfrm>
            <a:off x="6188481" y="3458869"/>
            <a:ext cx="71057" cy="88776"/>
          </a:xfrm>
          <a:custGeom>
            <a:avLst/>
            <a:gdLst>
              <a:gd name="connsiteX0" fmla="*/ 35861 w 71795"/>
              <a:gd name="connsiteY0" fmla="*/ 0 h 92075"/>
              <a:gd name="connsiteX1" fmla="*/ 70786 w 71795"/>
              <a:gd name="connsiteY1" fmla="*/ 57150 h 92075"/>
              <a:gd name="connsiteX2" fmla="*/ 936 w 71795"/>
              <a:gd name="connsiteY2" fmla="*/ 92075 h 92075"/>
            </a:gdLst>
            <a:ahLst/>
            <a:cxnLst>
              <a:cxn ang="0">
                <a:pos x="connsiteX0" y="connsiteY0"/>
              </a:cxn>
              <a:cxn ang="0">
                <a:pos x="connsiteX1" y="connsiteY1"/>
              </a:cxn>
              <a:cxn ang="0">
                <a:pos x="connsiteX2" y="connsiteY2"/>
              </a:cxn>
            </a:cxnLst>
            <a:rect l="l" t="t" r="r" b="b"/>
            <a:pathLst>
              <a:path w="71795" h="92075">
                <a:moveTo>
                  <a:pt x="35861" y="0"/>
                </a:moveTo>
                <a:cubicBezTo>
                  <a:pt x="56234" y="20902"/>
                  <a:pt x="76607" y="41804"/>
                  <a:pt x="70786" y="57150"/>
                </a:cubicBezTo>
                <a:cubicBezTo>
                  <a:pt x="64965" y="72496"/>
                  <a:pt x="-9118" y="77788"/>
                  <a:pt x="936" y="920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a:extLst>
              <a:ext uri="{FF2B5EF4-FFF2-40B4-BE49-F238E27FC236}">
                <a16:creationId xmlns:a16="http://schemas.microsoft.com/office/drawing/2014/main" id="{995F1CA4-A36F-4D05-AB35-EAFC35F9B0FB}"/>
              </a:ext>
            </a:extLst>
          </p:cNvPr>
          <p:cNvSpPr/>
          <p:nvPr/>
        </p:nvSpPr>
        <p:spPr>
          <a:xfrm>
            <a:off x="6129337" y="351001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Полилиния: фигура 120">
            <a:extLst>
              <a:ext uri="{FF2B5EF4-FFF2-40B4-BE49-F238E27FC236}">
                <a16:creationId xmlns:a16="http://schemas.microsoft.com/office/drawing/2014/main" id="{D7E85A3D-749F-42A1-920E-68DD523F0D70}"/>
              </a:ext>
            </a:extLst>
          </p:cNvPr>
          <p:cNvSpPr/>
          <p:nvPr/>
        </p:nvSpPr>
        <p:spPr>
          <a:xfrm>
            <a:off x="5849247" y="2793046"/>
            <a:ext cx="709387" cy="491331"/>
          </a:xfrm>
          <a:custGeom>
            <a:avLst/>
            <a:gdLst>
              <a:gd name="connsiteX0" fmla="*/ 716757 w 716757"/>
              <a:gd name="connsiteY0" fmla="*/ 509587 h 509587"/>
              <a:gd name="connsiteX1" fmla="*/ 550069 w 716757"/>
              <a:gd name="connsiteY1" fmla="*/ 478631 h 509587"/>
              <a:gd name="connsiteX2" fmla="*/ 521494 w 716757"/>
              <a:gd name="connsiteY2" fmla="*/ 385762 h 509587"/>
              <a:gd name="connsiteX3" fmla="*/ 464344 w 716757"/>
              <a:gd name="connsiteY3" fmla="*/ 288131 h 509587"/>
              <a:gd name="connsiteX4" fmla="*/ 285750 w 716757"/>
              <a:gd name="connsiteY4" fmla="*/ 257175 h 509587"/>
              <a:gd name="connsiteX5" fmla="*/ 0 w 716757"/>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57" h="509587">
                <a:moveTo>
                  <a:pt x="716757" y="509587"/>
                </a:moveTo>
                <a:cubicBezTo>
                  <a:pt x="649685" y="504427"/>
                  <a:pt x="582613" y="499268"/>
                  <a:pt x="550069" y="478631"/>
                </a:cubicBezTo>
                <a:cubicBezTo>
                  <a:pt x="517525" y="457994"/>
                  <a:pt x="535781" y="417512"/>
                  <a:pt x="521494" y="385762"/>
                </a:cubicBezTo>
                <a:cubicBezTo>
                  <a:pt x="507206" y="354012"/>
                  <a:pt x="503635" y="309562"/>
                  <a:pt x="464344" y="288131"/>
                </a:cubicBezTo>
                <a:cubicBezTo>
                  <a:pt x="425053" y="266700"/>
                  <a:pt x="363141" y="305197"/>
                  <a:pt x="285750" y="257175"/>
                </a:cubicBezTo>
                <a:cubicBezTo>
                  <a:pt x="208359" y="209153"/>
                  <a:pt x="104179" y="104576"/>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Полилиния: фигура 122">
            <a:extLst>
              <a:ext uri="{FF2B5EF4-FFF2-40B4-BE49-F238E27FC236}">
                <a16:creationId xmlns:a16="http://schemas.microsoft.com/office/drawing/2014/main" id="{DA9BDC3D-EFF0-4A59-936A-C2C25186F117}"/>
              </a:ext>
            </a:extLst>
          </p:cNvPr>
          <p:cNvSpPr/>
          <p:nvPr/>
        </p:nvSpPr>
        <p:spPr>
          <a:xfrm>
            <a:off x="5497656" y="2769730"/>
            <a:ext cx="320780" cy="122941"/>
          </a:xfrm>
          <a:custGeom>
            <a:avLst/>
            <a:gdLst>
              <a:gd name="connsiteX0" fmla="*/ 345281 w 345281"/>
              <a:gd name="connsiteY0" fmla="*/ 0 h 97631"/>
              <a:gd name="connsiteX1" fmla="*/ 173831 w 345281"/>
              <a:gd name="connsiteY1" fmla="*/ 78581 h 97631"/>
              <a:gd name="connsiteX2" fmla="*/ 123825 w 345281"/>
              <a:gd name="connsiteY2" fmla="*/ 50006 h 97631"/>
              <a:gd name="connsiteX3" fmla="*/ 0 w 345281"/>
              <a:gd name="connsiteY3" fmla="*/ 97631 h 97631"/>
            </a:gdLst>
            <a:ahLst/>
            <a:cxnLst>
              <a:cxn ang="0">
                <a:pos x="connsiteX0" y="connsiteY0"/>
              </a:cxn>
              <a:cxn ang="0">
                <a:pos x="connsiteX1" y="connsiteY1"/>
              </a:cxn>
              <a:cxn ang="0">
                <a:pos x="connsiteX2" y="connsiteY2"/>
              </a:cxn>
              <a:cxn ang="0">
                <a:pos x="connsiteX3" y="connsiteY3"/>
              </a:cxn>
            </a:cxnLst>
            <a:rect l="l" t="t" r="r" b="b"/>
            <a:pathLst>
              <a:path w="345281" h="97631">
                <a:moveTo>
                  <a:pt x="345281" y="0"/>
                </a:moveTo>
                <a:cubicBezTo>
                  <a:pt x="278010" y="35123"/>
                  <a:pt x="210740" y="70247"/>
                  <a:pt x="173831" y="78581"/>
                </a:cubicBezTo>
                <a:cubicBezTo>
                  <a:pt x="136922" y="86915"/>
                  <a:pt x="152797" y="46831"/>
                  <a:pt x="123825" y="50006"/>
                </a:cubicBezTo>
                <a:cubicBezTo>
                  <a:pt x="94853" y="53181"/>
                  <a:pt x="0" y="97631"/>
                  <a:pt x="0" y="97631"/>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Овал 31">
            <a:extLst>
              <a:ext uri="{FF2B5EF4-FFF2-40B4-BE49-F238E27FC236}">
                <a16:creationId xmlns:a16="http://schemas.microsoft.com/office/drawing/2014/main" id="{907AE715-0E81-4D02-8C65-47068B99755C}"/>
              </a:ext>
            </a:extLst>
          </p:cNvPr>
          <p:cNvSpPr/>
          <p:nvPr/>
        </p:nvSpPr>
        <p:spPr>
          <a:xfrm>
            <a:off x="5445455" y="283788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Полилиния: фигура 123">
            <a:extLst>
              <a:ext uri="{FF2B5EF4-FFF2-40B4-BE49-F238E27FC236}">
                <a16:creationId xmlns:a16="http://schemas.microsoft.com/office/drawing/2014/main" id="{45948974-BEE2-4406-9A83-8654EA89AD25}"/>
              </a:ext>
            </a:extLst>
          </p:cNvPr>
          <p:cNvSpPr/>
          <p:nvPr/>
        </p:nvSpPr>
        <p:spPr>
          <a:xfrm>
            <a:off x="5743193" y="2609370"/>
            <a:ext cx="75417" cy="151532"/>
          </a:xfrm>
          <a:custGeom>
            <a:avLst/>
            <a:gdLst>
              <a:gd name="connsiteX0" fmla="*/ 76200 w 76200"/>
              <a:gd name="connsiteY0" fmla="*/ 157162 h 157162"/>
              <a:gd name="connsiteX1" fmla="*/ 0 w 76200"/>
              <a:gd name="connsiteY1" fmla="*/ 0 h 157162"/>
            </a:gdLst>
            <a:ahLst/>
            <a:cxnLst>
              <a:cxn ang="0">
                <a:pos x="connsiteX0" y="connsiteY0"/>
              </a:cxn>
              <a:cxn ang="0">
                <a:pos x="connsiteX1" y="connsiteY1"/>
              </a:cxn>
            </a:cxnLst>
            <a:rect l="l" t="t" r="r" b="b"/>
            <a:pathLst>
              <a:path w="76200" h="157162">
                <a:moveTo>
                  <a:pt x="76200" y="157162"/>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олилиния: фигура 126">
            <a:extLst>
              <a:ext uri="{FF2B5EF4-FFF2-40B4-BE49-F238E27FC236}">
                <a16:creationId xmlns:a16="http://schemas.microsoft.com/office/drawing/2014/main" id="{A6492325-00E0-4AEB-A8F1-43EA6334A408}"/>
              </a:ext>
            </a:extLst>
          </p:cNvPr>
          <p:cNvSpPr/>
          <p:nvPr/>
        </p:nvSpPr>
        <p:spPr>
          <a:xfrm>
            <a:off x="6298343" y="2697543"/>
            <a:ext cx="620878" cy="449077"/>
          </a:xfrm>
          <a:custGeom>
            <a:avLst/>
            <a:gdLst>
              <a:gd name="connsiteX0" fmla="*/ 590550 w 614363"/>
              <a:gd name="connsiteY0" fmla="*/ 460800 h 460800"/>
              <a:gd name="connsiteX1" fmla="*/ 614363 w 614363"/>
              <a:gd name="connsiteY1" fmla="*/ 365550 h 460800"/>
              <a:gd name="connsiteX2" fmla="*/ 590550 w 614363"/>
              <a:gd name="connsiteY2" fmla="*/ 289350 h 460800"/>
              <a:gd name="connsiteX3" fmla="*/ 490538 w 614363"/>
              <a:gd name="connsiteY3" fmla="*/ 156000 h 460800"/>
              <a:gd name="connsiteX4" fmla="*/ 297657 w 614363"/>
              <a:gd name="connsiteY4" fmla="*/ 22650 h 460800"/>
              <a:gd name="connsiteX5" fmla="*/ 0 w 614363"/>
              <a:gd name="connsiteY5" fmla="*/ 1219 h 4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63" h="460800">
                <a:moveTo>
                  <a:pt x="590550" y="460800"/>
                </a:moveTo>
                <a:cubicBezTo>
                  <a:pt x="602456" y="427462"/>
                  <a:pt x="614363" y="394125"/>
                  <a:pt x="614363" y="365550"/>
                </a:cubicBezTo>
                <a:cubicBezTo>
                  <a:pt x="614363" y="336975"/>
                  <a:pt x="611188" y="324275"/>
                  <a:pt x="590550" y="289350"/>
                </a:cubicBezTo>
                <a:cubicBezTo>
                  <a:pt x="569912" y="254425"/>
                  <a:pt x="539353" y="200450"/>
                  <a:pt x="490538" y="156000"/>
                </a:cubicBezTo>
                <a:cubicBezTo>
                  <a:pt x="441722" y="111550"/>
                  <a:pt x="379413" y="48447"/>
                  <a:pt x="297657" y="22650"/>
                </a:cubicBezTo>
                <a:cubicBezTo>
                  <a:pt x="215901" y="-3147"/>
                  <a:pt x="107950" y="-964"/>
                  <a:pt x="0" y="121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Полилиния: фигура 128">
            <a:extLst>
              <a:ext uri="{FF2B5EF4-FFF2-40B4-BE49-F238E27FC236}">
                <a16:creationId xmlns:a16="http://schemas.microsoft.com/office/drawing/2014/main" id="{8A632DD4-98D8-4A22-9C73-7EB4C09549D1}"/>
              </a:ext>
            </a:extLst>
          </p:cNvPr>
          <p:cNvSpPr/>
          <p:nvPr/>
        </p:nvSpPr>
        <p:spPr>
          <a:xfrm>
            <a:off x="6143844" y="2441766"/>
            <a:ext cx="164973" cy="259442"/>
          </a:xfrm>
          <a:custGeom>
            <a:avLst/>
            <a:gdLst>
              <a:gd name="connsiteX0" fmla="*/ 166687 w 166687"/>
              <a:gd name="connsiteY0" fmla="*/ 269082 h 269082"/>
              <a:gd name="connsiteX1" fmla="*/ 142875 w 166687"/>
              <a:gd name="connsiteY1" fmla="*/ 214313 h 269082"/>
              <a:gd name="connsiteX2" fmla="*/ 54768 w 166687"/>
              <a:gd name="connsiteY2" fmla="*/ 173832 h 269082"/>
              <a:gd name="connsiteX3" fmla="*/ 21431 w 166687"/>
              <a:gd name="connsiteY3" fmla="*/ 126207 h 269082"/>
              <a:gd name="connsiteX4" fmla="*/ 0 w 166687"/>
              <a:gd name="connsiteY4" fmla="*/ 0 h 2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69082">
                <a:moveTo>
                  <a:pt x="166687" y="269082"/>
                </a:moveTo>
                <a:cubicBezTo>
                  <a:pt x="164107" y="249635"/>
                  <a:pt x="161528" y="230188"/>
                  <a:pt x="142875" y="214313"/>
                </a:cubicBezTo>
                <a:cubicBezTo>
                  <a:pt x="124222" y="198438"/>
                  <a:pt x="75009" y="188516"/>
                  <a:pt x="54768" y="173832"/>
                </a:cubicBezTo>
                <a:cubicBezTo>
                  <a:pt x="34527" y="159148"/>
                  <a:pt x="30559" y="155179"/>
                  <a:pt x="21431" y="126207"/>
                </a:cubicBezTo>
                <a:cubicBezTo>
                  <a:pt x="12303" y="97235"/>
                  <a:pt x="6151" y="4861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олилиния: фигура 129">
            <a:extLst>
              <a:ext uri="{FF2B5EF4-FFF2-40B4-BE49-F238E27FC236}">
                <a16:creationId xmlns:a16="http://schemas.microsoft.com/office/drawing/2014/main" id="{B62B9C74-4075-465F-BC62-3B5F9F306C71}"/>
              </a:ext>
            </a:extLst>
          </p:cNvPr>
          <p:cNvSpPr/>
          <p:nvPr/>
        </p:nvSpPr>
        <p:spPr>
          <a:xfrm>
            <a:off x="5823323" y="2620850"/>
            <a:ext cx="410077" cy="135461"/>
          </a:xfrm>
          <a:custGeom>
            <a:avLst/>
            <a:gdLst>
              <a:gd name="connsiteX0" fmla="*/ 0 w 414337"/>
              <a:gd name="connsiteY0" fmla="*/ 140494 h 140494"/>
              <a:gd name="connsiteX1" fmla="*/ 319087 w 414337"/>
              <a:gd name="connsiteY1" fmla="*/ 69056 h 140494"/>
              <a:gd name="connsiteX2" fmla="*/ 414337 w 414337"/>
              <a:gd name="connsiteY2" fmla="*/ 0 h 140494"/>
            </a:gdLst>
            <a:ahLst/>
            <a:cxnLst>
              <a:cxn ang="0">
                <a:pos x="connsiteX0" y="connsiteY0"/>
              </a:cxn>
              <a:cxn ang="0">
                <a:pos x="connsiteX1" y="connsiteY1"/>
              </a:cxn>
              <a:cxn ang="0">
                <a:pos x="connsiteX2" y="connsiteY2"/>
              </a:cxn>
            </a:cxnLst>
            <a:rect l="l" t="t" r="r" b="b"/>
            <a:pathLst>
              <a:path w="414337" h="140494">
                <a:moveTo>
                  <a:pt x="0" y="140494"/>
                </a:moveTo>
                <a:cubicBezTo>
                  <a:pt x="125015" y="116483"/>
                  <a:pt x="250031" y="92472"/>
                  <a:pt x="319087" y="69056"/>
                </a:cubicBezTo>
                <a:cubicBezTo>
                  <a:pt x="388143" y="45640"/>
                  <a:pt x="401240" y="22820"/>
                  <a:pt x="414337"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Овал 130">
            <a:extLst>
              <a:ext uri="{FF2B5EF4-FFF2-40B4-BE49-F238E27FC236}">
                <a16:creationId xmlns:a16="http://schemas.microsoft.com/office/drawing/2014/main" id="{76D8408D-F4E9-430F-B860-02F058621BD9}"/>
              </a:ext>
            </a:extLst>
          </p:cNvPr>
          <p:cNvSpPr/>
          <p:nvPr/>
        </p:nvSpPr>
        <p:spPr>
          <a:xfrm>
            <a:off x="6207994" y="258016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Овал 121">
            <a:extLst>
              <a:ext uri="{FF2B5EF4-FFF2-40B4-BE49-F238E27FC236}">
                <a16:creationId xmlns:a16="http://schemas.microsoft.com/office/drawing/2014/main" id="{222BAFDC-B52D-45C6-9A0D-54ECD8F2C5A8}"/>
              </a:ext>
            </a:extLst>
          </p:cNvPr>
          <p:cNvSpPr/>
          <p:nvPr/>
        </p:nvSpPr>
        <p:spPr>
          <a:xfrm>
            <a:off x="5768504" y="27149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Овал 131">
            <a:extLst>
              <a:ext uri="{FF2B5EF4-FFF2-40B4-BE49-F238E27FC236}">
                <a16:creationId xmlns:a16="http://schemas.microsoft.com/office/drawing/2014/main" id="{95E6CD12-6498-4C43-9DE5-F16B22211B74}"/>
              </a:ext>
            </a:extLst>
          </p:cNvPr>
          <p:cNvSpPr/>
          <p:nvPr/>
        </p:nvSpPr>
        <p:spPr>
          <a:xfrm>
            <a:off x="7026233" y="374404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Полилиния: фигура 132">
            <a:extLst>
              <a:ext uri="{FF2B5EF4-FFF2-40B4-BE49-F238E27FC236}">
                <a16:creationId xmlns:a16="http://schemas.microsoft.com/office/drawing/2014/main" id="{669C3FE2-F368-40F8-891B-34CA5B191A6B}"/>
              </a:ext>
            </a:extLst>
          </p:cNvPr>
          <p:cNvSpPr/>
          <p:nvPr/>
        </p:nvSpPr>
        <p:spPr>
          <a:xfrm>
            <a:off x="5974153" y="3735911"/>
            <a:ext cx="339374" cy="46482"/>
          </a:xfrm>
          <a:custGeom>
            <a:avLst/>
            <a:gdLst>
              <a:gd name="connsiteX0" fmla="*/ 0 w 342900"/>
              <a:gd name="connsiteY0" fmla="*/ 0 h 48209"/>
              <a:gd name="connsiteX1" fmla="*/ 142875 w 342900"/>
              <a:gd name="connsiteY1" fmla="*/ 47625 h 48209"/>
              <a:gd name="connsiteX2" fmla="*/ 342900 w 342900"/>
              <a:gd name="connsiteY2" fmla="*/ 22225 h 48209"/>
            </a:gdLst>
            <a:ahLst/>
            <a:cxnLst>
              <a:cxn ang="0">
                <a:pos x="connsiteX0" y="connsiteY0"/>
              </a:cxn>
              <a:cxn ang="0">
                <a:pos x="connsiteX1" y="connsiteY1"/>
              </a:cxn>
              <a:cxn ang="0">
                <a:pos x="connsiteX2" y="connsiteY2"/>
              </a:cxn>
            </a:cxnLst>
            <a:rect l="l" t="t" r="r" b="b"/>
            <a:pathLst>
              <a:path w="342900" h="48209">
                <a:moveTo>
                  <a:pt x="0" y="0"/>
                </a:moveTo>
                <a:cubicBezTo>
                  <a:pt x="42862" y="21960"/>
                  <a:pt x="85725" y="43921"/>
                  <a:pt x="142875" y="47625"/>
                </a:cubicBezTo>
                <a:cubicBezTo>
                  <a:pt x="200025" y="51329"/>
                  <a:pt x="271462" y="36777"/>
                  <a:pt x="342900" y="22225"/>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Овал 133">
            <a:extLst>
              <a:ext uri="{FF2B5EF4-FFF2-40B4-BE49-F238E27FC236}">
                <a16:creationId xmlns:a16="http://schemas.microsoft.com/office/drawing/2014/main" id="{FA2038D1-9DC9-43A6-84B9-8A9C61FE63F5}"/>
              </a:ext>
            </a:extLst>
          </p:cNvPr>
          <p:cNvSpPr/>
          <p:nvPr/>
        </p:nvSpPr>
        <p:spPr>
          <a:xfrm>
            <a:off x="6280535" y="370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Полилиния: фигура 134">
            <a:extLst>
              <a:ext uri="{FF2B5EF4-FFF2-40B4-BE49-F238E27FC236}">
                <a16:creationId xmlns:a16="http://schemas.microsoft.com/office/drawing/2014/main" id="{679D941D-9D67-4571-B4A8-215A695B0874}"/>
              </a:ext>
            </a:extLst>
          </p:cNvPr>
          <p:cNvSpPr/>
          <p:nvPr/>
        </p:nvSpPr>
        <p:spPr>
          <a:xfrm>
            <a:off x="4385695" y="3256826"/>
            <a:ext cx="75417" cy="110205"/>
          </a:xfrm>
          <a:custGeom>
            <a:avLst/>
            <a:gdLst>
              <a:gd name="connsiteX0" fmla="*/ 76200 w 76200"/>
              <a:gd name="connsiteY0" fmla="*/ 114300 h 114300"/>
              <a:gd name="connsiteX1" fmla="*/ 0 w 76200"/>
              <a:gd name="connsiteY1" fmla="*/ 0 h 114300"/>
            </a:gdLst>
            <a:ahLst/>
            <a:cxnLst>
              <a:cxn ang="0">
                <a:pos x="connsiteX0" y="connsiteY0"/>
              </a:cxn>
              <a:cxn ang="0">
                <a:pos x="connsiteX1" y="connsiteY1"/>
              </a:cxn>
            </a:cxnLst>
            <a:rect l="l" t="t" r="r" b="b"/>
            <a:pathLst>
              <a:path w="76200" h="114300">
                <a:moveTo>
                  <a:pt x="76200" y="114300"/>
                </a:moveTo>
                <a:cubicBezTo>
                  <a:pt x="50800" y="76200"/>
                  <a:pt x="3175" y="17992"/>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олилиния: фигура 137">
            <a:extLst>
              <a:ext uri="{FF2B5EF4-FFF2-40B4-BE49-F238E27FC236}">
                <a16:creationId xmlns:a16="http://schemas.microsoft.com/office/drawing/2014/main" id="{C9BDF134-1ABB-467E-A0FA-23FE4A920537}"/>
              </a:ext>
            </a:extLst>
          </p:cNvPr>
          <p:cNvSpPr/>
          <p:nvPr/>
        </p:nvSpPr>
        <p:spPr>
          <a:xfrm>
            <a:off x="3419421" y="1961914"/>
            <a:ext cx="292239" cy="211227"/>
          </a:xfrm>
          <a:custGeom>
            <a:avLst/>
            <a:gdLst>
              <a:gd name="connsiteX0" fmla="*/ 295275 w 295275"/>
              <a:gd name="connsiteY0" fmla="*/ 0 h 219075"/>
              <a:gd name="connsiteX1" fmla="*/ 0 w 295275"/>
              <a:gd name="connsiteY1" fmla="*/ 219075 h 219075"/>
            </a:gdLst>
            <a:ahLst/>
            <a:cxnLst>
              <a:cxn ang="0">
                <a:pos x="connsiteX0" y="connsiteY0"/>
              </a:cxn>
              <a:cxn ang="0">
                <a:pos x="connsiteX1" y="connsiteY1"/>
              </a:cxn>
            </a:cxnLst>
            <a:rect l="l" t="t" r="r" b="b"/>
            <a:pathLst>
              <a:path w="295275" h="219075">
                <a:moveTo>
                  <a:pt x="295275" y="0"/>
                </a:moveTo>
                <a:lnTo>
                  <a:pt x="0" y="21907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олилиния: фигура 138">
            <a:extLst>
              <a:ext uri="{FF2B5EF4-FFF2-40B4-BE49-F238E27FC236}">
                <a16:creationId xmlns:a16="http://schemas.microsoft.com/office/drawing/2014/main" id="{4B3F5A4C-29F4-4A1B-A907-F712CA00A0F6}"/>
              </a:ext>
            </a:extLst>
          </p:cNvPr>
          <p:cNvSpPr/>
          <p:nvPr/>
        </p:nvSpPr>
        <p:spPr>
          <a:xfrm>
            <a:off x="2622834" y="2150181"/>
            <a:ext cx="791874" cy="32143"/>
          </a:xfrm>
          <a:custGeom>
            <a:avLst/>
            <a:gdLst>
              <a:gd name="connsiteX0" fmla="*/ 800100 w 800100"/>
              <a:gd name="connsiteY0" fmla="*/ 33337 h 33337"/>
              <a:gd name="connsiteX1" fmla="*/ 0 w 800100"/>
              <a:gd name="connsiteY1" fmla="*/ 0 h 33337"/>
            </a:gdLst>
            <a:ahLst/>
            <a:cxnLst>
              <a:cxn ang="0">
                <a:pos x="connsiteX0" y="connsiteY0"/>
              </a:cxn>
              <a:cxn ang="0">
                <a:pos x="connsiteX1" y="connsiteY1"/>
              </a:cxn>
            </a:cxnLst>
            <a:rect l="l" t="t" r="r" b="b"/>
            <a:pathLst>
              <a:path w="800100" h="33337">
                <a:moveTo>
                  <a:pt x="800100" y="33337"/>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Полилиния: фигура 139">
            <a:extLst>
              <a:ext uri="{FF2B5EF4-FFF2-40B4-BE49-F238E27FC236}">
                <a16:creationId xmlns:a16="http://schemas.microsoft.com/office/drawing/2014/main" id="{71B6DFCA-3695-46C0-A950-D5CDDE1692FC}"/>
              </a:ext>
            </a:extLst>
          </p:cNvPr>
          <p:cNvSpPr/>
          <p:nvPr/>
        </p:nvSpPr>
        <p:spPr>
          <a:xfrm>
            <a:off x="2288173" y="1989465"/>
            <a:ext cx="329947" cy="156124"/>
          </a:xfrm>
          <a:custGeom>
            <a:avLst/>
            <a:gdLst>
              <a:gd name="connsiteX0" fmla="*/ 333375 w 333375"/>
              <a:gd name="connsiteY0" fmla="*/ 161925 h 161925"/>
              <a:gd name="connsiteX1" fmla="*/ 0 w 333375"/>
              <a:gd name="connsiteY1" fmla="*/ 0 h 161925"/>
            </a:gdLst>
            <a:ahLst/>
            <a:cxnLst>
              <a:cxn ang="0">
                <a:pos x="connsiteX0" y="connsiteY0"/>
              </a:cxn>
              <a:cxn ang="0">
                <a:pos x="connsiteX1" y="connsiteY1"/>
              </a:cxn>
            </a:cxnLst>
            <a:rect l="l" t="t" r="r" b="b"/>
            <a:pathLst>
              <a:path w="333375" h="161925">
                <a:moveTo>
                  <a:pt x="333375" y="161925"/>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Полилиния: фигура 140">
            <a:extLst>
              <a:ext uri="{FF2B5EF4-FFF2-40B4-BE49-F238E27FC236}">
                <a16:creationId xmlns:a16="http://schemas.microsoft.com/office/drawing/2014/main" id="{FDE97F88-3596-499B-94F9-29C01D63F46E}"/>
              </a:ext>
            </a:extLst>
          </p:cNvPr>
          <p:cNvSpPr/>
          <p:nvPr/>
        </p:nvSpPr>
        <p:spPr>
          <a:xfrm>
            <a:off x="1772689" y="2044568"/>
            <a:ext cx="628609" cy="411363"/>
          </a:xfrm>
          <a:custGeom>
            <a:avLst/>
            <a:gdLst>
              <a:gd name="connsiteX0" fmla="*/ 742950 w 742950"/>
              <a:gd name="connsiteY0" fmla="*/ 0 h 490538"/>
              <a:gd name="connsiteX1" fmla="*/ 466725 w 742950"/>
              <a:gd name="connsiteY1" fmla="*/ 200025 h 490538"/>
              <a:gd name="connsiteX2" fmla="*/ 0 w 742950"/>
              <a:gd name="connsiteY2" fmla="*/ 490538 h 490538"/>
            </a:gdLst>
            <a:ahLst/>
            <a:cxnLst>
              <a:cxn ang="0">
                <a:pos x="connsiteX0" y="connsiteY0"/>
              </a:cxn>
              <a:cxn ang="0">
                <a:pos x="connsiteX1" y="connsiteY1"/>
              </a:cxn>
              <a:cxn ang="0">
                <a:pos x="connsiteX2" y="connsiteY2"/>
              </a:cxn>
            </a:cxnLst>
            <a:rect l="l" t="t" r="r" b="b"/>
            <a:pathLst>
              <a:path w="742950" h="490538">
                <a:moveTo>
                  <a:pt x="742950" y="0"/>
                </a:moveTo>
                <a:cubicBezTo>
                  <a:pt x="666750" y="59134"/>
                  <a:pt x="590550" y="118269"/>
                  <a:pt x="466725" y="200025"/>
                </a:cubicBezTo>
                <a:cubicBezTo>
                  <a:pt x="342900" y="281781"/>
                  <a:pt x="171450" y="386159"/>
                  <a:pt x="0" y="49053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Овал 141">
            <a:extLst>
              <a:ext uri="{FF2B5EF4-FFF2-40B4-BE49-F238E27FC236}">
                <a16:creationId xmlns:a16="http://schemas.microsoft.com/office/drawing/2014/main" id="{362BE8F8-CEEB-466C-B28A-1C16CB0EA404}"/>
              </a:ext>
            </a:extLst>
          </p:cNvPr>
          <p:cNvSpPr/>
          <p:nvPr/>
        </p:nvSpPr>
        <p:spPr>
          <a:xfrm>
            <a:off x="3358934" y="21313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Овал 142">
            <a:extLst>
              <a:ext uri="{FF2B5EF4-FFF2-40B4-BE49-F238E27FC236}">
                <a16:creationId xmlns:a16="http://schemas.microsoft.com/office/drawing/2014/main" id="{7A49C6E2-2843-484F-98F1-00D4112183AF}"/>
              </a:ext>
            </a:extLst>
          </p:cNvPr>
          <p:cNvSpPr/>
          <p:nvPr/>
        </p:nvSpPr>
        <p:spPr>
          <a:xfrm>
            <a:off x="2573990" y="20998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Овал 143">
            <a:extLst>
              <a:ext uri="{FF2B5EF4-FFF2-40B4-BE49-F238E27FC236}">
                <a16:creationId xmlns:a16="http://schemas.microsoft.com/office/drawing/2014/main" id="{430A6CB1-1010-4DED-AEE7-DD47B9666072}"/>
              </a:ext>
            </a:extLst>
          </p:cNvPr>
          <p:cNvSpPr/>
          <p:nvPr/>
        </p:nvSpPr>
        <p:spPr>
          <a:xfrm>
            <a:off x="2268731" y="195619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Овал 144">
            <a:extLst>
              <a:ext uri="{FF2B5EF4-FFF2-40B4-BE49-F238E27FC236}">
                <a16:creationId xmlns:a16="http://schemas.microsoft.com/office/drawing/2014/main" id="{FE7B2DF9-0189-4BD4-802B-E5080C647229}"/>
              </a:ext>
            </a:extLst>
          </p:cNvPr>
          <p:cNvSpPr/>
          <p:nvPr/>
        </p:nvSpPr>
        <p:spPr>
          <a:xfrm>
            <a:off x="2081272" y="21865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Овал 145">
            <a:extLst>
              <a:ext uri="{FF2B5EF4-FFF2-40B4-BE49-F238E27FC236}">
                <a16:creationId xmlns:a16="http://schemas.microsoft.com/office/drawing/2014/main" id="{FECBD714-7093-47CB-9533-140B56F2B807}"/>
              </a:ext>
            </a:extLst>
          </p:cNvPr>
          <p:cNvSpPr/>
          <p:nvPr/>
        </p:nvSpPr>
        <p:spPr>
          <a:xfrm>
            <a:off x="1730271" y="24053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Овал 98">
            <a:extLst>
              <a:ext uri="{FF2B5EF4-FFF2-40B4-BE49-F238E27FC236}">
                <a16:creationId xmlns:a16="http://schemas.microsoft.com/office/drawing/2014/main" id="{0BA7BCAA-7888-4B9C-849F-13366E82E51D}"/>
              </a:ext>
            </a:extLst>
          </p:cNvPr>
          <p:cNvSpPr/>
          <p:nvPr/>
        </p:nvSpPr>
        <p:spPr>
          <a:xfrm>
            <a:off x="6087279" y="238120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DA42E41E-D87F-42DF-B3FE-06F4A1EB47D6}"/>
              </a:ext>
            </a:extLst>
          </p:cNvPr>
          <p:cNvSpPr/>
          <p:nvPr/>
        </p:nvSpPr>
        <p:spPr>
          <a:xfrm>
            <a:off x="3644100" y="19155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62486CE7-EA9F-4D00-8593-C8290D5305E3}"/>
              </a:ext>
            </a:extLst>
          </p:cNvPr>
          <p:cNvSpPr txBox="1"/>
          <p:nvPr/>
        </p:nvSpPr>
        <p:spPr>
          <a:xfrm>
            <a:off x="3831884" y="1172942"/>
            <a:ext cx="77987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Sankt-Peterburg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D382666-CEEA-46FB-B22B-36D11504A030}"/>
              </a:ext>
            </a:extLst>
          </p:cNvPr>
          <p:cNvSpPr txBox="1"/>
          <p:nvPr/>
        </p:nvSpPr>
        <p:spPr>
          <a:xfrm>
            <a:off x="3151139" y="1504267"/>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Riga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68CBF7D-970F-4FB3-8F07-9AD7933505FF}"/>
              </a:ext>
            </a:extLst>
          </p:cNvPr>
          <p:cNvSpPr txBox="1"/>
          <p:nvPr/>
        </p:nvSpPr>
        <p:spPr>
          <a:xfrm>
            <a:off x="2802346" y="167190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Klaipeda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3C5F146-8D41-4F05-A977-7C6B4D4617F4}"/>
              </a:ext>
            </a:extLst>
          </p:cNvPr>
          <p:cNvSpPr txBox="1"/>
          <p:nvPr/>
        </p:nvSpPr>
        <p:spPr>
          <a:xfrm>
            <a:off x="3049974" y="202546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Brest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897CBE91-11BE-435C-876B-E08BF1B21F11}"/>
              </a:ext>
            </a:extLst>
          </p:cNvPr>
          <p:cNvSpPr txBox="1"/>
          <p:nvPr/>
        </p:nvSpPr>
        <p:spPr>
          <a:xfrm>
            <a:off x="3795948" y="217132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Kyiv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22E3194A-5773-4503-B402-D69CCE598C68}"/>
              </a:ext>
            </a:extLst>
          </p:cNvPr>
          <p:cNvSpPr txBox="1"/>
          <p:nvPr/>
        </p:nvSpPr>
        <p:spPr>
          <a:xfrm>
            <a:off x="3312248" y="2249042"/>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Lviv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A0863B45-5611-4AFA-A749-24F09657E276}"/>
              </a:ext>
            </a:extLst>
          </p:cNvPr>
          <p:cNvSpPr txBox="1"/>
          <p:nvPr/>
        </p:nvSpPr>
        <p:spPr>
          <a:xfrm>
            <a:off x="3186238" y="240565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Chop</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6" name="Овал 155">
            <a:extLst>
              <a:ext uri="{FF2B5EF4-FFF2-40B4-BE49-F238E27FC236}">
                <a16:creationId xmlns:a16="http://schemas.microsoft.com/office/drawing/2014/main" id="{0BFE9148-2F5D-40AA-8CFD-6C67E631AF30}"/>
              </a:ext>
            </a:extLst>
          </p:cNvPr>
          <p:cNvSpPr/>
          <p:nvPr/>
        </p:nvSpPr>
        <p:spPr>
          <a:xfrm>
            <a:off x="4418690" y="33310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A77BFA8-9715-4754-AE50-01419ABD2A1C}"/>
              </a:ext>
            </a:extLst>
          </p:cNvPr>
          <p:cNvSpPr txBox="1"/>
          <p:nvPr/>
        </p:nvSpPr>
        <p:spPr>
          <a:xfrm>
            <a:off x="3925548" y="3384137"/>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Mersin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8" name="TextBox 157">
            <a:extLst>
              <a:ext uri="{FF2B5EF4-FFF2-40B4-BE49-F238E27FC236}">
                <a16:creationId xmlns:a16="http://schemas.microsoft.com/office/drawing/2014/main" id="{ECD9E83B-BD3E-413A-92CC-D630F357ABA8}"/>
              </a:ext>
            </a:extLst>
          </p:cNvPr>
          <p:cNvSpPr txBox="1"/>
          <p:nvPr/>
        </p:nvSpPr>
        <p:spPr>
          <a:xfrm>
            <a:off x="5798826" y="345204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Saraxa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76634067-E31A-42E5-9522-F83C37ABC701}"/>
              </a:ext>
            </a:extLst>
          </p:cNvPr>
          <p:cNvSpPr txBox="1"/>
          <p:nvPr/>
        </p:nvSpPr>
        <p:spPr>
          <a:xfrm>
            <a:off x="6100121" y="3588711"/>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Xirat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7367A5C8-3D81-4805-BC5D-01C8DE4AE02C}"/>
              </a:ext>
            </a:extLst>
          </p:cNvPr>
          <p:cNvSpPr txBox="1"/>
          <p:nvPr/>
        </p:nvSpPr>
        <p:spPr>
          <a:xfrm>
            <a:off x="6963057" y="3761848"/>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Peshavar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6A2681F7-DE20-425D-A120-26B60311591B}"/>
              </a:ext>
            </a:extLst>
          </p:cNvPr>
          <p:cNvSpPr txBox="1"/>
          <p:nvPr/>
        </p:nvSpPr>
        <p:spPr>
          <a:xfrm>
            <a:off x="6213322" y="2532119"/>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Saksaulskaya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1C4D90BF-C591-461A-ABD2-6DBCD9CA1349}"/>
              </a:ext>
            </a:extLst>
          </p:cNvPr>
          <p:cNvSpPr txBox="1"/>
          <p:nvPr/>
        </p:nvSpPr>
        <p:spPr>
          <a:xfrm>
            <a:off x="6065710" y="2350604"/>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Kandiagash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9233E5-8508-4ADD-9689-486AF84D17EC}"/>
              </a:ext>
            </a:extLst>
          </p:cNvPr>
          <p:cNvSpPr txBox="1"/>
          <p:nvPr/>
        </p:nvSpPr>
        <p:spPr>
          <a:xfrm>
            <a:off x="5614072" y="25992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Beyney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8F601063-0A80-4574-96D5-1C0A57A91411}"/>
              </a:ext>
            </a:extLst>
          </p:cNvPr>
          <p:cNvSpPr txBox="1"/>
          <p:nvPr/>
        </p:nvSpPr>
        <p:spPr>
          <a:xfrm>
            <a:off x="4641963" y="2596522"/>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Astraxan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140F78A-7381-42B7-8B9D-59A802B65D44}"/>
              </a:ext>
            </a:extLst>
          </p:cNvPr>
          <p:cNvSpPr txBox="1"/>
          <p:nvPr/>
        </p:nvSpPr>
        <p:spPr>
          <a:xfrm>
            <a:off x="4491473" y="2378087"/>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Volgograd</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2B7B3B71-3FD8-46DE-B660-23FA520C35E0}"/>
              </a:ext>
            </a:extLst>
          </p:cNvPr>
          <p:cNvSpPr txBox="1"/>
          <p:nvPr/>
        </p:nvSpPr>
        <p:spPr>
          <a:xfrm>
            <a:off x="4646986" y="206961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Povorina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2" name="Полилиния: фигура 1">
            <a:extLst>
              <a:ext uri="{FF2B5EF4-FFF2-40B4-BE49-F238E27FC236}">
                <a16:creationId xmlns:a16="http://schemas.microsoft.com/office/drawing/2014/main" id="{655629C5-5DBE-4F1C-B53E-69C0617B48D9}"/>
              </a:ext>
            </a:extLst>
          </p:cNvPr>
          <p:cNvSpPr/>
          <p:nvPr/>
        </p:nvSpPr>
        <p:spPr>
          <a:xfrm>
            <a:off x="8227225" y="2875700"/>
            <a:ext cx="1762861" cy="800101"/>
          </a:xfrm>
          <a:custGeom>
            <a:avLst/>
            <a:gdLst>
              <a:gd name="connsiteX0" fmla="*/ 0 w 1781175"/>
              <a:gd name="connsiteY0" fmla="*/ 0 h 829829"/>
              <a:gd name="connsiteX1" fmla="*/ 142875 w 1781175"/>
              <a:gd name="connsiteY1" fmla="*/ 204787 h 829829"/>
              <a:gd name="connsiteX2" fmla="*/ 523875 w 1781175"/>
              <a:gd name="connsiteY2" fmla="*/ 266700 h 829829"/>
              <a:gd name="connsiteX3" fmla="*/ 723900 w 1781175"/>
              <a:gd name="connsiteY3" fmla="*/ 328612 h 829829"/>
              <a:gd name="connsiteX4" fmla="*/ 1028700 w 1781175"/>
              <a:gd name="connsiteY4" fmla="*/ 657225 h 829829"/>
              <a:gd name="connsiteX5" fmla="*/ 1333500 w 1781175"/>
              <a:gd name="connsiteY5" fmla="*/ 723900 h 829829"/>
              <a:gd name="connsiteX6" fmla="*/ 1509712 w 1781175"/>
              <a:gd name="connsiteY6" fmla="*/ 823912 h 829829"/>
              <a:gd name="connsiteX7" fmla="*/ 1781175 w 1781175"/>
              <a:gd name="connsiteY7" fmla="*/ 809625 h 8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175" h="829829">
                <a:moveTo>
                  <a:pt x="0" y="0"/>
                </a:moveTo>
                <a:cubicBezTo>
                  <a:pt x="27781" y="80168"/>
                  <a:pt x="55563" y="160337"/>
                  <a:pt x="142875" y="204787"/>
                </a:cubicBezTo>
                <a:cubicBezTo>
                  <a:pt x="230187" y="249237"/>
                  <a:pt x="427038" y="246063"/>
                  <a:pt x="523875" y="266700"/>
                </a:cubicBezTo>
                <a:cubicBezTo>
                  <a:pt x="620712" y="287337"/>
                  <a:pt x="639763" y="263525"/>
                  <a:pt x="723900" y="328612"/>
                </a:cubicBezTo>
                <a:cubicBezTo>
                  <a:pt x="808038" y="393700"/>
                  <a:pt x="927100" y="591344"/>
                  <a:pt x="1028700" y="657225"/>
                </a:cubicBezTo>
                <a:cubicBezTo>
                  <a:pt x="1130300" y="723106"/>
                  <a:pt x="1253332" y="696119"/>
                  <a:pt x="1333500" y="723900"/>
                </a:cubicBezTo>
                <a:cubicBezTo>
                  <a:pt x="1413668" y="751681"/>
                  <a:pt x="1435100" y="809625"/>
                  <a:pt x="1509712" y="823912"/>
                </a:cubicBezTo>
                <a:cubicBezTo>
                  <a:pt x="1584324" y="838199"/>
                  <a:pt x="1682749" y="823912"/>
                  <a:pt x="1781175" y="8096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олилиния: фигура 2">
            <a:extLst>
              <a:ext uri="{FF2B5EF4-FFF2-40B4-BE49-F238E27FC236}">
                <a16:creationId xmlns:a16="http://schemas.microsoft.com/office/drawing/2014/main" id="{AE228309-032F-4AB6-8372-71F2B32EC001}"/>
              </a:ext>
            </a:extLst>
          </p:cNvPr>
          <p:cNvSpPr/>
          <p:nvPr/>
        </p:nvSpPr>
        <p:spPr>
          <a:xfrm>
            <a:off x="7633320" y="2577226"/>
            <a:ext cx="249817" cy="188268"/>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олилиния: фигура 5">
            <a:extLst>
              <a:ext uri="{FF2B5EF4-FFF2-40B4-BE49-F238E27FC236}">
                <a16:creationId xmlns:a16="http://schemas.microsoft.com/office/drawing/2014/main" id="{B50E1BEA-9EC0-4FE0-A933-8899D22183EF}"/>
              </a:ext>
            </a:extLst>
          </p:cNvPr>
          <p:cNvSpPr/>
          <p:nvPr/>
        </p:nvSpPr>
        <p:spPr>
          <a:xfrm>
            <a:off x="7475258" y="2568043"/>
            <a:ext cx="153348" cy="376535"/>
          </a:xfrm>
          <a:custGeom>
            <a:avLst/>
            <a:gdLst>
              <a:gd name="connsiteX0" fmla="*/ 154941 w 154941"/>
              <a:gd name="connsiteY0" fmla="*/ 0 h 390525"/>
              <a:gd name="connsiteX1" fmla="*/ 16829 w 154941"/>
              <a:gd name="connsiteY1" fmla="*/ 157163 h 390525"/>
              <a:gd name="connsiteX2" fmla="*/ 7304 w 154941"/>
              <a:gd name="connsiteY2" fmla="*/ 390525 h 390525"/>
            </a:gdLst>
            <a:ahLst/>
            <a:cxnLst>
              <a:cxn ang="0">
                <a:pos x="connsiteX0" y="connsiteY0"/>
              </a:cxn>
              <a:cxn ang="0">
                <a:pos x="connsiteX1" y="connsiteY1"/>
              </a:cxn>
              <a:cxn ang="0">
                <a:pos x="connsiteX2" y="connsiteY2"/>
              </a:cxn>
            </a:cxnLst>
            <a:rect l="l" t="t" r="r" b="b"/>
            <a:pathLst>
              <a:path w="154941" h="390525">
                <a:moveTo>
                  <a:pt x="154941" y="0"/>
                </a:moveTo>
                <a:cubicBezTo>
                  <a:pt x="98188" y="46038"/>
                  <a:pt x="41435" y="92076"/>
                  <a:pt x="16829" y="157163"/>
                </a:cubicBezTo>
                <a:cubicBezTo>
                  <a:pt x="-7777" y="222250"/>
                  <a:pt x="-237" y="306387"/>
                  <a:pt x="7304" y="3905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фигура 6">
            <a:extLst>
              <a:ext uri="{FF2B5EF4-FFF2-40B4-BE49-F238E27FC236}">
                <a16:creationId xmlns:a16="http://schemas.microsoft.com/office/drawing/2014/main" id="{F3087B06-A55D-42C0-86D1-9EFCABFD8976}"/>
              </a:ext>
            </a:extLst>
          </p:cNvPr>
          <p:cNvSpPr/>
          <p:nvPr/>
        </p:nvSpPr>
        <p:spPr>
          <a:xfrm rot="21318591">
            <a:off x="7594042" y="1799677"/>
            <a:ext cx="2185915" cy="835744"/>
          </a:xfrm>
          <a:custGeom>
            <a:avLst/>
            <a:gdLst>
              <a:gd name="connsiteX0" fmla="*/ 0 w 2208624"/>
              <a:gd name="connsiteY0" fmla="*/ 941578 h 1065435"/>
              <a:gd name="connsiteX1" fmla="*/ 300037 w 2208624"/>
              <a:gd name="connsiteY1" fmla="*/ 308166 h 1065435"/>
              <a:gd name="connsiteX2" fmla="*/ 790575 w 2208624"/>
              <a:gd name="connsiteY2" fmla="*/ 22416 h 1065435"/>
              <a:gd name="connsiteX3" fmla="*/ 1462087 w 2208624"/>
              <a:gd name="connsiteY3" fmla="*/ 60516 h 1065435"/>
              <a:gd name="connsiteX4" fmla="*/ 1838325 w 2208624"/>
              <a:gd name="connsiteY4" fmla="*/ 393891 h 1065435"/>
              <a:gd name="connsiteX5" fmla="*/ 1847850 w 2208624"/>
              <a:gd name="connsiteY5" fmla="*/ 551053 h 1065435"/>
              <a:gd name="connsiteX6" fmla="*/ 1847850 w 2208624"/>
              <a:gd name="connsiteY6" fmla="*/ 579628 h 1065435"/>
              <a:gd name="connsiteX7" fmla="*/ 1895475 w 2208624"/>
              <a:gd name="connsiteY7" fmla="*/ 603441 h 1065435"/>
              <a:gd name="connsiteX8" fmla="*/ 2147887 w 2208624"/>
              <a:gd name="connsiteY8" fmla="*/ 551053 h 1065435"/>
              <a:gd name="connsiteX9" fmla="*/ 2166937 w 2208624"/>
              <a:gd name="connsiteY9" fmla="*/ 584391 h 1065435"/>
              <a:gd name="connsiteX10" fmla="*/ 2133600 w 2208624"/>
              <a:gd name="connsiteY10" fmla="*/ 908241 h 1065435"/>
              <a:gd name="connsiteX11" fmla="*/ 2200275 w 2208624"/>
              <a:gd name="connsiteY11" fmla="*/ 984441 h 1065435"/>
              <a:gd name="connsiteX12" fmla="*/ 2205037 w 2208624"/>
              <a:gd name="connsiteY12" fmla="*/ 1065403 h 10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624" h="1065435">
                <a:moveTo>
                  <a:pt x="0" y="941578"/>
                </a:moveTo>
                <a:cubicBezTo>
                  <a:pt x="84137" y="701469"/>
                  <a:pt x="168275" y="461360"/>
                  <a:pt x="300037" y="308166"/>
                </a:cubicBezTo>
                <a:cubicBezTo>
                  <a:pt x="431800" y="154972"/>
                  <a:pt x="596900" y="63691"/>
                  <a:pt x="790575" y="22416"/>
                </a:cubicBezTo>
                <a:cubicBezTo>
                  <a:pt x="984250" y="-18859"/>
                  <a:pt x="1287462" y="-1397"/>
                  <a:pt x="1462087" y="60516"/>
                </a:cubicBezTo>
                <a:cubicBezTo>
                  <a:pt x="1636712" y="122429"/>
                  <a:pt x="1774031" y="312135"/>
                  <a:pt x="1838325" y="393891"/>
                </a:cubicBezTo>
                <a:cubicBezTo>
                  <a:pt x="1902619" y="475647"/>
                  <a:pt x="1846263" y="520097"/>
                  <a:pt x="1847850" y="551053"/>
                </a:cubicBezTo>
                <a:cubicBezTo>
                  <a:pt x="1849437" y="582009"/>
                  <a:pt x="1839913" y="570897"/>
                  <a:pt x="1847850" y="579628"/>
                </a:cubicBezTo>
                <a:cubicBezTo>
                  <a:pt x="1855787" y="588359"/>
                  <a:pt x="1845469" y="608203"/>
                  <a:pt x="1895475" y="603441"/>
                </a:cubicBezTo>
                <a:cubicBezTo>
                  <a:pt x="1945481" y="598678"/>
                  <a:pt x="2102643" y="554228"/>
                  <a:pt x="2147887" y="551053"/>
                </a:cubicBezTo>
                <a:cubicBezTo>
                  <a:pt x="2193131" y="547878"/>
                  <a:pt x="2169318" y="524860"/>
                  <a:pt x="2166937" y="584391"/>
                </a:cubicBezTo>
                <a:cubicBezTo>
                  <a:pt x="2164556" y="643922"/>
                  <a:pt x="2128044" y="841566"/>
                  <a:pt x="2133600" y="908241"/>
                </a:cubicBezTo>
                <a:cubicBezTo>
                  <a:pt x="2139156" y="974916"/>
                  <a:pt x="2188369" y="958247"/>
                  <a:pt x="2200275" y="984441"/>
                </a:cubicBezTo>
                <a:cubicBezTo>
                  <a:pt x="2212181" y="1010635"/>
                  <a:pt x="2209006" y="1066991"/>
                  <a:pt x="2205037" y="106540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Овал 146">
            <a:extLst>
              <a:ext uri="{FF2B5EF4-FFF2-40B4-BE49-F238E27FC236}">
                <a16:creationId xmlns:a16="http://schemas.microsoft.com/office/drawing/2014/main" id="{D66F8CED-25DE-4787-811F-033883D0989F}"/>
              </a:ext>
            </a:extLst>
          </p:cNvPr>
          <p:cNvSpPr/>
          <p:nvPr/>
        </p:nvSpPr>
        <p:spPr>
          <a:xfrm>
            <a:off x="7576495" y="25468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Овал 160">
            <a:extLst>
              <a:ext uri="{FF2B5EF4-FFF2-40B4-BE49-F238E27FC236}">
                <a16:creationId xmlns:a16="http://schemas.microsoft.com/office/drawing/2014/main" id="{7AC6BC55-03A6-4580-AE94-4677016EA3F7}"/>
              </a:ext>
            </a:extLst>
          </p:cNvPr>
          <p:cNvSpPr/>
          <p:nvPr/>
        </p:nvSpPr>
        <p:spPr>
          <a:xfrm>
            <a:off x="9759522" y="25260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903990CD-B158-486F-B62B-78B230941267}"/>
              </a:ext>
            </a:extLst>
          </p:cNvPr>
          <p:cNvSpPr/>
          <p:nvPr/>
        </p:nvSpPr>
        <p:spPr>
          <a:xfrm>
            <a:off x="7822208" y="271815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EA70A2B1-869E-4F71-973C-FB4B2336E658}"/>
              </a:ext>
            </a:extLst>
          </p:cNvPr>
          <p:cNvSpPr txBox="1"/>
          <p:nvPr/>
        </p:nvSpPr>
        <p:spPr>
          <a:xfrm>
            <a:off x="7138893" y="2477205"/>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Aktogay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BF6EF63A-7BD5-4013-AEB8-CAC6FEACD366}"/>
              </a:ext>
            </a:extLst>
          </p:cNvPr>
          <p:cNvSpPr txBox="1"/>
          <p:nvPr/>
        </p:nvSpPr>
        <p:spPr>
          <a:xfrm>
            <a:off x="9734942" y="24945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Ulan-Bator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6" name="Овал 165">
            <a:extLst>
              <a:ext uri="{FF2B5EF4-FFF2-40B4-BE49-F238E27FC236}">
                <a16:creationId xmlns:a16="http://schemas.microsoft.com/office/drawing/2014/main" id="{DF274A3B-D027-46EC-8120-D35A7B647DF4}"/>
              </a:ext>
            </a:extLst>
          </p:cNvPr>
          <p:cNvSpPr/>
          <p:nvPr/>
        </p:nvSpPr>
        <p:spPr>
          <a:xfrm>
            <a:off x="9935186" y="36052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EC2A04DA-6AAC-44C8-BD9C-5349E828FE0A}"/>
              </a:ext>
            </a:extLst>
          </p:cNvPr>
          <p:cNvSpPr txBox="1"/>
          <p:nvPr/>
        </p:nvSpPr>
        <p:spPr>
          <a:xfrm>
            <a:off x="3136410" y="1213596"/>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Tallin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8B69A01B-BD3E-4153-A632-C299F2D55CCA}"/>
              </a:ext>
            </a:extLst>
          </p:cNvPr>
          <p:cNvSpPr txBox="1"/>
          <p:nvPr/>
        </p:nvSpPr>
        <p:spPr>
          <a:xfrm>
            <a:off x="2384790" y="197725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Berlin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F1B91CA-C065-4E09-9A5F-D985C1BB8C96}"/>
              </a:ext>
            </a:extLst>
          </p:cNvPr>
          <p:cNvSpPr txBox="1"/>
          <p:nvPr/>
        </p:nvSpPr>
        <p:spPr>
          <a:xfrm>
            <a:off x="1905747" y="182210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Hamburg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69D603F8-3891-4618-9367-6D996C2BA052}"/>
              </a:ext>
            </a:extLst>
          </p:cNvPr>
          <p:cNvSpPr txBox="1"/>
          <p:nvPr/>
        </p:nvSpPr>
        <p:spPr>
          <a:xfrm>
            <a:off x="1981355" y="222684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Essen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9A9A9F09-64FE-4AF7-9D05-2A3E4D089351}"/>
              </a:ext>
            </a:extLst>
          </p:cNvPr>
          <p:cNvSpPr txBox="1"/>
          <p:nvPr/>
        </p:nvSpPr>
        <p:spPr>
          <a:xfrm>
            <a:off x="1686866" y="237432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Paris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9FD2C38C-B6CE-46F7-B9AA-560C5B991177}"/>
              </a:ext>
            </a:extLst>
          </p:cNvPr>
          <p:cNvSpPr txBox="1"/>
          <p:nvPr/>
        </p:nvSpPr>
        <p:spPr>
          <a:xfrm>
            <a:off x="4328211" y="3362188"/>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Malatya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 name="Полилиния: фигура 11">
            <a:extLst>
              <a:ext uri="{FF2B5EF4-FFF2-40B4-BE49-F238E27FC236}">
                <a16:creationId xmlns:a16="http://schemas.microsoft.com/office/drawing/2014/main" id="{BF19496D-B7F4-4C03-8437-EE99A0A9F569}"/>
              </a:ext>
            </a:extLst>
          </p:cNvPr>
          <p:cNvSpPr/>
          <p:nvPr/>
        </p:nvSpPr>
        <p:spPr>
          <a:xfrm>
            <a:off x="5997724" y="3761933"/>
            <a:ext cx="278144" cy="629089"/>
          </a:xfrm>
          <a:custGeom>
            <a:avLst/>
            <a:gdLst>
              <a:gd name="connsiteX0" fmla="*/ 0 w 281034"/>
              <a:gd name="connsiteY0" fmla="*/ 0 h 652463"/>
              <a:gd name="connsiteX1" fmla="*/ 76200 w 281034"/>
              <a:gd name="connsiteY1" fmla="*/ 52388 h 652463"/>
              <a:gd name="connsiteX2" fmla="*/ 119063 w 281034"/>
              <a:gd name="connsiteY2" fmla="*/ 157163 h 652463"/>
              <a:gd name="connsiteX3" fmla="*/ 138113 w 281034"/>
              <a:gd name="connsiteY3" fmla="*/ 266700 h 652463"/>
              <a:gd name="connsiteX4" fmla="*/ 190500 w 281034"/>
              <a:gd name="connsiteY4" fmla="*/ 300038 h 652463"/>
              <a:gd name="connsiteX5" fmla="*/ 257175 w 281034"/>
              <a:gd name="connsiteY5" fmla="*/ 371475 h 652463"/>
              <a:gd name="connsiteX6" fmla="*/ 280988 w 281034"/>
              <a:gd name="connsiteY6" fmla="*/ 457200 h 652463"/>
              <a:gd name="connsiteX7" fmla="*/ 252413 w 281034"/>
              <a:gd name="connsiteY7" fmla="*/ 542925 h 652463"/>
              <a:gd name="connsiteX8" fmla="*/ 209550 w 281034"/>
              <a:gd name="connsiteY8" fmla="*/ 65246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34" h="652463">
                <a:moveTo>
                  <a:pt x="0" y="0"/>
                </a:moveTo>
                <a:cubicBezTo>
                  <a:pt x="28178" y="13097"/>
                  <a:pt x="56356" y="26194"/>
                  <a:pt x="76200" y="52388"/>
                </a:cubicBezTo>
                <a:cubicBezTo>
                  <a:pt x="96044" y="78582"/>
                  <a:pt x="108744" y="121444"/>
                  <a:pt x="119063" y="157163"/>
                </a:cubicBezTo>
                <a:cubicBezTo>
                  <a:pt x="129382" y="192882"/>
                  <a:pt x="126207" y="242888"/>
                  <a:pt x="138113" y="266700"/>
                </a:cubicBezTo>
                <a:cubicBezTo>
                  <a:pt x="150019" y="290512"/>
                  <a:pt x="170656" y="282576"/>
                  <a:pt x="190500" y="300038"/>
                </a:cubicBezTo>
                <a:cubicBezTo>
                  <a:pt x="210344" y="317500"/>
                  <a:pt x="242094" y="345281"/>
                  <a:pt x="257175" y="371475"/>
                </a:cubicBezTo>
                <a:cubicBezTo>
                  <a:pt x="272256" y="397669"/>
                  <a:pt x="281782" y="428625"/>
                  <a:pt x="280988" y="457200"/>
                </a:cubicBezTo>
                <a:cubicBezTo>
                  <a:pt x="280194" y="485775"/>
                  <a:pt x="264319" y="510381"/>
                  <a:pt x="252413" y="542925"/>
                </a:cubicBezTo>
                <a:cubicBezTo>
                  <a:pt x="240507" y="575469"/>
                  <a:pt x="221456" y="652463"/>
                  <a:pt x="209550" y="652463"/>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BCA9C96A-44DC-4A25-A020-59A640ABD717}"/>
              </a:ext>
            </a:extLst>
          </p:cNvPr>
          <p:cNvSpPr/>
          <p:nvPr/>
        </p:nvSpPr>
        <p:spPr>
          <a:xfrm>
            <a:off x="5936584" y="3704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Овал 54">
            <a:extLst>
              <a:ext uri="{FF2B5EF4-FFF2-40B4-BE49-F238E27FC236}">
                <a16:creationId xmlns:a16="http://schemas.microsoft.com/office/drawing/2014/main" id="{506F3094-CE23-4DC8-923D-CC9EEC3D1EF8}"/>
              </a:ext>
            </a:extLst>
          </p:cNvPr>
          <p:cNvSpPr/>
          <p:nvPr/>
        </p:nvSpPr>
        <p:spPr>
          <a:xfrm>
            <a:off x="6155840" y="432096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Полилиния: фигура 20">
            <a:extLst>
              <a:ext uri="{FF2B5EF4-FFF2-40B4-BE49-F238E27FC236}">
                <a16:creationId xmlns:a16="http://schemas.microsoft.com/office/drawing/2014/main" id="{640A52A3-4409-46F1-BF0E-C151579F64FD}"/>
              </a:ext>
            </a:extLst>
          </p:cNvPr>
          <p:cNvSpPr/>
          <p:nvPr/>
        </p:nvSpPr>
        <p:spPr>
          <a:xfrm>
            <a:off x="6890152" y="3146620"/>
            <a:ext cx="581336" cy="220411"/>
          </a:xfrm>
          <a:custGeom>
            <a:avLst/>
            <a:gdLst>
              <a:gd name="connsiteX0" fmla="*/ 0 w 587375"/>
              <a:gd name="connsiteY0" fmla="*/ 0 h 228600"/>
              <a:gd name="connsiteX1" fmla="*/ 288925 w 587375"/>
              <a:gd name="connsiteY1" fmla="*/ 50800 h 228600"/>
              <a:gd name="connsiteX2" fmla="*/ 508000 w 587375"/>
              <a:gd name="connsiteY2" fmla="*/ 95250 h 228600"/>
              <a:gd name="connsiteX3" fmla="*/ 587375 w 58737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587375" h="228600">
                <a:moveTo>
                  <a:pt x="0" y="0"/>
                </a:moveTo>
                <a:lnTo>
                  <a:pt x="288925" y="50800"/>
                </a:lnTo>
                <a:cubicBezTo>
                  <a:pt x="373592" y="66675"/>
                  <a:pt x="458258" y="65617"/>
                  <a:pt x="508000" y="95250"/>
                </a:cubicBezTo>
                <a:cubicBezTo>
                  <a:pt x="557742" y="124883"/>
                  <a:pt x="572558" y="176741"/>
                  <a:pt x="587375" y="22860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Полилиния: фигура 21">
            <a:extLst>
              <a:ext uri="{FF2B5EF4-FFF2-40B4-BE49-F238E27FC236}">
                <a16:creationId xmlns:a16="http://schemas.microsoft.com/office/drawing/2014/main" id="{C8A05351-23F9-4180-9E66-691805874A58}"/>
              </a:ext>
            </a:extLst>
          </p:cNvPr>
          <p:cNvSpPr/>
          <p:nvPr/>
        </p:nvSpPr>
        <p:spPr>
          <a:xfrm>
            <a:off x="7156184" y="2898659"/>
            <a:ext cx="1075754" cy="468456"/>
          </a:xfrm>
          <a:custGeom>
            <a:avLst/>
            <a:gdLst>
              <a:gd name="connsiteX0" fmla="*/ 29655 w 1086930"/>
              <a:gd name="connsiteY0" fmla="*/ 311150 h 485862"/>
              <a:gd name="connsiteX1" fmla="*/ 26480 w 1086930"/>
              <a:gd name="connsiteY1" fmla="*/ 422275 h 485862"/>
              <a:gd name="connsiteX2" fmla="*/ 312230 w 1086930"/>
              <a:gd name="connsiteY2" fmla="*/ 485775 h 485862"/>
              <a:gd name="connsiteX3" fmla="*/ 563055 w 1086930"/>
              <a:gd name="connsiteY3" fmla="*/ 409575 h 485862"/>
              <a:gd name="connsiteX4" fmla="*/ 629730 w 1086930"/>
              <a:gd name="connsiteY4" fmla="*/ 349250 h 485862"/>
              <a:gd name="connsiteX5" fmla="*/ 982155 w 1086930"/>
              <a:gd name="connsiteY5" fmla="*/ 263525 h 485862"/>
              <a:gd name="connsiteX6" fmla="*/ 1086930 w 1086930"/>
              <a:gd name="connsiteY6" fmla="*/ 0 h 4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930" h="485862">
                <a:moveTo>
                  <a:pt x="29655" y="311150"/>
                </a:moveTo>
                <a:cubicBezTo>
                  <a:pt x="4519" y="352160"/>
                  <a:pt x="-20616" y="393171"/>
                  <a:pt x="26480" y="422275"/>
                </a:cubicBezTo>
                <a:cubicBezTo>
                  <a:pt x="73576" y="451379"/>
                  <a:pt x="222801" y="487892"/>
                  <a:pt x="312230" y="485775"/>
                </a:cubicBezTo>
                <a:cubicBezTo>
                  <a:pt x="401659" y="483658"/>
                  <a:pt x="510138" y="432329"/>
                  <a:pt x="563055" y="409575"/>
                </a:cubicBezTo>
                <a:cubicBezTo>
                  <a:pt x="615972" y="386821"/>
                  <a:pt x="559880" y="373592"/>
                  <a:pt x="629730" y="349250"/>
                </a:cubicBezTo>
                <a:cubicBezTo>
                  <a:pt x="699580" y="324908"/>
                  <a:pt x="905955" y="321733"/>
                  <a:pt x="982155" y="263525"/>
                </a:cubicBezTo>
                <a:cubicBezTo>
                  <a:pt x="1058355" y="205317"/>
                  <a:pt x="1072642" y="102658"/>
                  <a:pt x="108693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5171BAE0-1544-4377-94C6-A10BE77F5B8E}"/>
              </a:ext>
            </a:extLst>
          </p:cNvPr>
          <p:cNvSpPr/>
          <p:nvPr/>
        </p:nvSpPr>
        <p:spPr>
          <a:xfrm>
            <a:off x="7429417" y="288817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CE1CD9F-E6BB-4475-B624-3216697DED44}"/>
              </a:ext>
            </a:extLst>
          </p:cNvPr>
          <p:cNvSpPr/>
          <p:nvPr/>
        </p:nvSpPr>
        <p:spPr>
          <a:xfrm>
            <a:off x="6843017" y="309922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Овал 172">
            <a:extLst>
              <a:ext uri="{FF2B5EF4-FFF2-40B4-BE49-F238E27FC236}">
                <a16:creationId xmlns:a16="http://schemas.microsoft.com/office/drawing/2014/main" id="{BF23C986-D61C-4445-8D24-C3A827CEEC80}"/>
              </a:ext>
            </a:extLst>
          </p:cNvPr>
          <p:cNvSpPr/>
          <p:nvPr/>
        </p:nvSpPr>
        <p:spPr>
          <a:xfrm>
            <a:off x="7127400" y="31739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Овал 173">
            <a:extLst>
              <a:ext uri="{FF2B5EF4-FFF2-40B4-BE49-F238E27FC236}">
                <a16:creationId xmlns:a16="http://schemas.microsoft.com/office/drawing/2014/main" id="{E554F95C-CE40-43EC-BAB9-C999F54BC9EA}"/>
              </a:ext>
            </a:extLst>
          </p:cNvPr>
          <p:cNvSpPr/>
          <p:nvPr/>
        </p:nvSpPr>
        <p:spPr>
          <a:xfrm>
            <a:off x="7419639" y="331449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5" name="Овал 174">
            <a:extLst>
              <a:ext uri="{FF2B5EF4-FFF2-40B4-BE49-F238E27FC236}">
                <a16:creationId xmlns:a16="http://schemas.microsoft.com/office/drawing/2014/main" id="{3747A841-D561-470B-B468-20E6998B75EA}"/>
              </a:ext>
            </a:extLst>
          </p:cNvPr>
          <p:cNvSpPr/>
          <p:nvPr/>
        </p:nvSpPr>
        <p:spPr>
          <a:xfrm>
            <a:off x="8091668" y="308925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76D4C113-16CD-405A-A6C5-65D2D172DFF5}"/>
              </a:ext>
            </a:extLst>
          </p:cNvPr>
          <p:cNvSpPr txBox="1"/>
          <p:nvPr/>
        </p:nvSpPr>
        <p:spPr>
          <a:xfrm>
            <a:off x="7946082" y="3125250"/>
            <a:ext cx="82634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Bayangal</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-Mangal</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3F499DF3-77B8-4663-BDCA-00066A52FB31}"/>
              </a:ext>
            </a:extLst>
          </p:cNvPr>
          <p:cNvSpPr txBox="1"/>
          <p:nvPr/>
        </p:nvSpPr>
        <p:spPr>
          <a:xfrm>
            <a:off x="6799128" y="3181959"/>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Osh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A748890C-CD62-47F0-B465-9D67283E1771}"/>
              </a:ext>
            </a:extLst>
          </p:cNvPr>
          <p:cNvSpPr/>
          <p:nvPr/>
        </p:nvSpPr>
        <p:spPr>
          <a:xfrm>
            <a:off x="8176078" y="28362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Равнобедренный треугольник 24">
            <a:extLst>
              <a:ext uri="{FF2B5EF4-FFF2-40B4-BE49-F238E27FC236}">
                <a16:creationId xmlns:a16="http://schemas.microsoft.com/office/drawing/2014/main" id="{67F3C972-75AC-44FF-9046-E4675F7E8869}"/>
              </a:ext>
            </a:extLst>
          </p:cNvPr>
          <p:cNvSpPr/>
          <p:nvPr/>
        </p:nvSpPr>
        <p:spPr>
          <a:xfrm rot="15251566">
            <a:off x="4163116" y="3498741"/>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Равнобедренный треугольник 177">
            <a:extLst>
              <a:ext uri="{FF2B5EF4-FFF2-40B4-BE49-F238E27FC236}">
                <a16:creationId xmlns:a16="http://schemas.microsoft.com/office/drawing/2014/main" id="{BF8BFE83-0D3E-49A2-BF8B-74267C77C66B}"/>
              </a:ext>
            </a:extLst>
          </p:cNvPr>
          <p:cNvSpPr/>
          <p:nvPr/>
        </p:nvSpPr>
        <p:spPr>
          <a:xfrm rot="18261608">
            <a:off x="2448451" y="2327456"/>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Равнобедренный треугольник 178">
            <a:extLst>
              <a:ext uri="{FF2B5EF4-FFF2-40B4-BE49-F238E27FC236}">
                <a16:creationId xmlns:a16="http://schemas.microsoft.com/office/drawing/2014/main" id="{47D49CD9-140B-4A5A-8C3A-57E7B7A6D899}"/>
              </a:ext>
            </a:extLst>
          </p:cNvPr>
          <p:cNvSpPr/>
          <p:nvPr/>
        </p:nvSpPr>
        <p:spPr>
          <a:xfrm rot="14954501">
            <a:off x="3287430" y="2262399"/>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Равнобедренный треугольник 179">
            <a:extLst>
              <a:ext uri="{FF2B5EF4-FFF2-40B4-BE49-F238E27FC236}">
                <a16:creationId xmlns:a16="http://schemas.microsoft.com/office/drawing/2014/main" id="{EA4301A7-AF6F-45D7-B6EF-0124A6F820EB}"/>
              </a:ext>
            </a:extLst>
          </p:cNvPr>
          <p:cNvSpPr/>
          <p:nvPr/>
        </p:nvSpPr>
        <p:spPr>
          <a:xfrm rot="13685965">
            <a:off x="3144947" y="2582832"/>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03CC28B2-E162-4033-87D5-C1C9B58AA1CB}"/>
              </a:ext>
            </a:extLst>
          </p:cNvPr>
          <p:cNvSpPr txBox="1"/>
          <p:nvPr/>
        </p:nvSpPr>
        <p:spPr>
          <a:xfrm>
            <a:off x="6473823" y="4057141"/>
            <a:ext cx="567183"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Pakistan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205" name="Полилиния: фигура 204">
            <a:extLst>
              <a:ext uri="{FF2B5EF4-FFF2-40B4-BE49-F238E27FC236}">
                <a16:creationId xmlns:a16="http://schemas.microsoft.com/office/drawing/2014/main" id="{C7513EBF-FB4E-4D71-A22F-71B7E02B6252}"/>
              </a:ext>
            </a:extLst>
          </p:cNvPr>
          <p:cNvSpPr/>
          <p:nvPr/>
        </p:nvSpPr>
        <p:spPr>
          <a:xfrm>
            <a:off x="8967180" y="370292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 name="Полилиния: фигура 206">
            <a:extLst>
              <a:ext uri="{FF2B5EF4-FFF2-40B4-BE49-F238E27FC236}">
                <a16:creationId xmlns:a16="http://schemas.microsoft.com/office/drawing/2014/main" id="{65CC4B90-7449-42DC-869F-C3012FDAC6E5}"/>
              </a:ext>
            </a:extLst>
          </p:cNvPr>
          <p:cNvSpPr/>
          <p:nvPr/>
        </p:nvSpPr>
        <p:spPr>
          <a:xfrm flipH="1">
            <a:off x="10015331" y="3702691"/>
            <a:ext cx="216710" cy="794048"/>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Полилиния: фигура 210">
            <a:extLst>
              <a:ext uri="{FF2B5EF4-FFF2-40B4-BE49-F238E27FC236}">
                <a16:creationId xmlns:a16="http://schemas.microsoft.com/office/drawing/2014/main" id="{90CB940A-F1D5-46FA-A24E-F6AB95A8A930}"/>
              </a:ext>
            </a:extLst>
          </p:cNvPr>
          <p:cNvSpPr/>
          <p:nvPr/>
        </p:nvSpPr>
        <p:spPr>
          <a:xfrm>
            <a:off x="10027185" y="3672466"/>
            <a:ext cx="610844" cy="606502"/>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Полилиния: фигура 211">
            <a:extLst>
              <a:ext uri="{FF2B5EF4-FFF2-40B4-BE49-F238E27FC236}">
                <a16:creationId xmlns:a16="http://schemas.microsoft.com/office/drawing/2014/main" id="{7590A161-20D6-4BA1-809A-211B3A2DAAC5}"/>
              </a:ext>
            </a:extLst>
          </p:cNvPr>
          <p:cNvSpPr/>
          <p:nvPr/>
        </p:nvSpPr>
        <p:spPr>
          <a:xfrm>
            <a:off x="10047546" y="3645289"/>
            <a:ext cx="752840" cy="319137"/>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Рисунок 163">
            <a:extLst>
              <a:ext uri="{FF2B5EF4-FFF2-40B4-BE49-F238E27FC236}">
                <a16:creationId xmlns:a16="http://schemas.microsoft.com/office/drawing/2014/main" id="{DE31E76D-4F31-40D1-9D21-21E54A938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Tree>
    <p:extLst>
      <p:ext uri="{BB962C8B-B14F-4D97-AF65-F5344CB8AC3E}">
        <p14:creationId xmlns:p14="http://schemas.microsoft.com/office/powerpoint/2010/main" val="276578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4543A3-A871-44B0-9BA4-4FD784D7E9E8}"/>
              </a:ext>
            </a:extLst>
          </p:cNvPr>
          <p:cNvSpPr/>
          <p:nvPr/>
        </p:nvSpPr>
        <p:spPr>
          <a:xfrm>
            <a:off x="-14514" y="-9525"/>
            <a:ext cx="12221029"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3" name="Рисунок 2">
            <a:extLst>
              <a:ext uri="{FF2B5EF4-FFF2-40B4-BE49-F238E27FC236}">
                <a16:creationId xmlns:a16="http://schemas.microsoft.com/office/drawing/2014/main" id="{1000FF98-ACF4-326A-49D2-F3D1CCF13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072" y="1840893"/>
            <a:ext cx="5188225" cy="3157164"/>
          </a:xfrm>
          <a:prstGeom prst="rect">
            <a:avLst/>
          </a:prstGeom>
        </p:spPr>
      </p:pic>
      <p:grpSp>
        <p:nvGrpSpPr>
          <p:cNvPr id="2" name="Группа 1">
            <a:extLst>
              <a:ext uri="{FF2B5EF4-FFF2-40B4-BE49-F238E27FC236}">
                <a16:creationId xmlns:a16="http://schemas.microsoft.com/office/drawing/2014/main" id="{C58B28FE-9932-3BE4-9E4B-6028C700CAB6}"/>
              </a:ext>
            </a:extLst>
          </p:cNvPr>
          <p:cNvGrpSpPr/>
          <p:nvPr/>
        </p:nvGrpSpPr>
        <p:grpSpPr>
          <a:xfrm>
            <a:off x="1986643" y="2655928"/>
            <a:ext cx="7843157" cy="1323439"/>
            <a:chOff x="2026095" y="3985389"/>
            <a:chExt cx="7090229" cy="965298"/>
          </a:xfrm>
        </p:grpSpPr>
        <p:sp>
          <p:nvSpPr>
            <p:cNvPr id="54" name="TextBox 53">
              <a:extLst>
                <a:ext uri="{FF2B5EF4-FFF2-40B4-BE49-F238E27FC236}">
                  <a16:creationId xmlns:a16="http://schemas.microsoft.com/office/drawing/2014/main" id="{44A23744-D77C-42C9-9123-02987EB3A91C}"/>
                </a:ext>
              </a:extLst>
            </p:cNvPr>
            <p:cNvSpPr txBox="1"/>
            <p:nvPr/>
          </p:nvSpPr>
          <p:spPr>
            <a:xfrm>
              <a:off x="2026095" y="3985389"/>
              <a:ext cx="7090229" cy="9652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300" normalizeH="0" baseline="0" noProof="0" dirty="0">
                  <a:ln>
                    <a:noFill/>
                  </a:ln>
                  <a:solidFill>
                    <a:schemeClr val="bg1"/>
                  </a:solidFill>
                  <a:effectLst/>
                  <a:uLnTx/>
                  <a:uFillTx/>
                  <a:latin typeface="Montserrat"/>
                  <a:ea typeface="+mn-ea"/>
                  <a:cs typeface="Arial" panose="020B0604020202020204" pitchFamily="34" charset="0"/>
                </a:rPr>
                <a:t>New Investment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300" normalizeH="0" baseline="0" noProof="0" dirty="0">
                  <a:ln>
                    <a:noFill/>
                  </a:ln>
                  <a:solidFill>
                    <a:schemeClr val="bg1"/>
                  </a:solidFill>
                  <a:effectLst/>
                  <a:uLnTx/>
                  <a:uFillTx/>
                  <a:latin typeface="Montserrat"/>
                  <a:ea typeface="+mn-ea"/>
                  <a:cs typeface="Arial" panose="020B0604020202020204" pitchFamily="34" charset="0"/>
                </a:rPr>
                <a:t>Project Proposals</a:t>
              </a:r>
              <a:endParaRPr kumimoji="0" lang="ru" sz="3900" b="1" i="0" u="none" strike="noStrike" kern="1200" cap="none" spc="300" normalizeH="0" baseline="0" noProof="0" dirty="0">
                <a:ln>
                  <a:noFill/>
                </a:ln>
                <a:solidFill>
                  <a:schemeClr val="bg1"/>
                </a:solidFill>
                <a:effectLst/>
                <a:uLnTx/>
                <a:uFillTx/>
                <a:latin typeface="Montserrat"/>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D3D017D1-9B42-4963-8502-47952533B93E}"/>
                </a:ext>
              </a:extLst>
            </p:cNvPr>
            <p:cNvCxnSpPr/>
            <p:nvPr/>
          </p:nvCxnSpPr>
          <p:spPr>
            <a:xfrm>
              <a:off x="3970425" y="3985389"/>
              <a:ext cx="42511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Freeform 9">
            <a:extLst>
              <a:ext uri="{FF2B5EF4-FFF2-40B4-BE49-F238E27FC236}">
                <a16:creationId xmlns:a16="http://schemas.microsoft.com/office/drawing/2014/main" id="{774CFFF1-0D07-4ED1-B59A-071B59A1FFEA}"/>
              </a:ext>
            </a:extLst>
          </p:cNvPr>
          <p:cNvSpPr>
            <a:spLocks/>
          </p:cNvSpPr>
          <p:nvPr/>
        </p:nvSpPr>
        <p:spPr bwMode="auto">
          <a:xfrm>
            <a:off x="5211098" y="19880"/>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solidFill>
            <a:schemeClr val="accent5">
              <a:lumMod val="40000"/>
              <a:lumOff val="60000"/>
            </a:schemeClr>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62" name="Freeform 9">
            <a:extLst>
              <a:ext uri="{FF2B5EF4-FFF2-40B4-BE49-F238E27FC236}">
                <a16:creationId xmlns:a16="http://schemas.microsoft.com/office/drawing/2014/main" id="{A58753A7-50CE-43FD-8337-9B132EAD17C5}"/>
              </a:ext>
            </a:extLst>
          </p:cNvPr>
          <p:cNvSpPr>
            <a:spLocks/>
          </p:cNvSpPr>
          <p:nvPr/>
        </p:nvSpPr>
        <p:spPr bwMode="auto">
          <a:xfrm rot="10800000">
            <a:off x="1" y="3317648"/>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solidFill>
            <a:schemeClr val="accent5">
              <a:lumMod val="40000"/>
              <a:lumOff val="60000"/>
            </a:schemeClr>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Segoe UI Light"/>
            </a:endParaRPr>
          </a:p>
        </p:txBody>
      </p:sp>
    </p:spTree>
    <p:extLst>
      <p:ext uri="{BB962C8B-B14F-4D97-AF65-F5344CB8AC3E}">
        <p14:creationId xmlns:p14="http://schemas.microsoft.com/office/powerpoint/2010/main" val="120776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5FC6349-2BD5-4F2A-ACDC-68036F8E5F1F}"/>
              </a:ext>
            </a:extLst>
          </p:cNvPr>
          <p:cNvPicPr>
            <a:picLocks noChangeAspect="1"/>
          </p:cNvPicPr>
          <p:nvPr/>
        </p:nvPicPr>
        <p:blipFill>
          <a:blip r:embed="rId2"/>
          <a:stretch>
            <a:fillRect/>
          </a:stretch>
        </p:blipFill>
        <p:spPr>
          <a:xfrm>
            <a:off x="192947" y="0"/>
            <a:ext cx="11895589" cy="6858000"/>
          </a:xfrm>
          <a:prstGeom prst="rect">
            <a:avLst/>
          </a:prstGeom>
        </p:spPr>
      </p:pic>
    </p:spTree>
    <p:extLst>
      <p:ext uri="{BB962C8B-B14F-4D97-AF65-F5344CB8AC3E}">
        <p14:creationId xmlns:p14="http://schemas.microsoft.com/office/powerpoint/2010/main" val="359270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0614" y="163963"/>
            <a:ext cx="3702746" cy="346464"/>
          </a:xfrm>
          <a:prstGeom prst="rect">
            <a:avLst/>
          </a:prstGeom>
        </p:spPr>
        <p:txBody>
          <a:bodyPr vert="horz" wrap="square" lIns="0" tIns="11516" rIns="0" bIns="0" rtlCol="0">
            <a:spAutoFit/>
          </a:bodyPr>
          <a:lstStyle/>
          <a:p>
            <a:pPr marL="11516">
              <a:spcBef>
                <a:spcPts val="91"/>
              </a:spcBef>
            </a:pPr>
            <a:r>
              <a:rPr spc="109" dirty="0"/>
              <a:t>INVESTMANT</a:t>
            </a:r>
            <a:r>
              <a:rPr spc="240" dirty="0"/>
              <a:t> </a:t>
            </a:r>
            <a:r>
              <a:rPr spc="77" dirty="0"/>
              <a:t>OFFER</a:t>
            </a:r>
          </a:p>
        </p:txBody>
      </p:sp>
      <p:pic>
        <p:nvPicPr>
          <p:cNvPr id="3" name="object 3"/>
          <p:cNvPicPr/>
          <p:nvPr/>
        </p:nvPicPr>
        <p:blipFill>
          <a:blip r:embed="rId2" cstate="print"/>
          <a:stretch>
            <a:fillRect/>
          </a:stretch>
        </p:blipFill>
        <p:spPr>
          <a:xfrm>
            <a:off x="1806966" y="934869"/>
            <a:ext cx="599822" cy="567697"/>
          </a:xfrm>
          <a:prstGeom prst="rect">
            <a:avLst/>
          </a:prstGeom>
        </p:spPr>
      </p:pic>
      <p:pic>
        <p:nvPicPr>
          <p:cNvPr id="4" name="object 4"/>
          <p:cNvPicPr/>
          <p:nvPr/>
        </p:nvPicPr>
        <p:blipFill>
          <a:blip r:embed="rId3" cstate="print"/>
          <a:stretch>
            <a:fillRect/>
          </a:stretch>
        </p:blipFill>
        <p:spPr>
          <a:xfrm>
            <a:off x="1825205" y="1607825"/>
            <a:ext cx="581128" cy="568898"/>
          </a:xfrm>
          <a:prstGeom prst="rect">
            <a:avLst/>
          </a:prstGeom>
        </p:spPr>
      </p:pic>
      <p:pic>
        <p:nvPicPr>
          <p:cNvPr id="5" name="object 5"/>
          <p:cNvPicPr/>
          <p:nvPr/>
        </p:nvPicPr>
        <p:blipFill>
          <a:blip r:embed="rId4" cstate="print"/>
          <a:stretch>
            <a:fillRect/>
          </a:stretch>
        </p:blipFill>
        <p:spPr>
          <a:xfrm>
            <a:off x="1834184" y="2282638"/>
            <a:ext cx="567302" cy="569822"/>
          </a:xfrm>
          <a:prstGeom prst="rect">
            <a:avLst/>
          </a:prstGeom>
        </p:spPr>
      </p:pic>
      <p:pic>
        <p:nvPicPr>
          <p:cNvPr id="6" name="object 6"/>
          <p:cNvPicPr/>
          <p:nvPr/>
        </p:nvPicPr>
        <p:blipFill>
          <a:blip r:embed="rId5" cstate="print"/>
          <a:stretch>
            <a:fillRect/>
          </a:stretch>
        </p:blipFill>
        <p:spPr>
          <a:xfrm>
            <a:off x="1826331" y="2959523"/>
            <a:ext cx="597693" cy="555573"/>
          </a:xfrm>
          <a:prstGeom prst="rect">
            <a:avLst/>
          </a:prstGeom>
        </p:spPr>
      </p:pic>
      <p:pic>
        <p:nvPicPr>
          <p:cNvPr id="7" name="object 7"/>
          <p:cNvPicPr/>
          <p:nvPr/>
        </p:nvPicPr>
        <p:blipFill>
          <a:blip r:embed="rId6" cstate="print"/>
          <a:stretch>
            <a:fillRect/>
          </a:stretch>
        </p:blipFill>
        <p:spPr>
          <a:xfrm>
            <a:off x="1800105" y="3634938"/>
            <a:ext cx="598323" cy="556708"/>
          </a:xfrm>
          <a:prstGeom prst="rect">
            <a:avLst/>
          </a:prstGeom>
        </p:spPr>
      </p:pic>
      <p:pic>
        <p:nvPicPr>
          <p:cNvPr id="8" name="object 8"/>
          <p:cNvPicPr/>
          <p:nvPr/>
        </p:nvPicPr>
        <p:blipFill>
          <a:blip r:embed="rId7" cstate="print"/>
          <a:stretch>
            <a:fillRect/>
          </a:stretch>
        </p:blipFill>
        <p:spPr>
          <a:xfrm>
            <a:off x="1836563" y="4307930"/>
            <a:ext cx="565185" cy="533697"/>
          </a:xfrm>
          <a:prstGeom prst="rect">
            <a:avLst/>
          </a:prstGeom>
        </p:spPr>
      </p:pic>
      <p:pic>
        <p:nvPicPr>
          <p:cNvPr id="9" name="object 9"/>
          <p:cNvPicPr/>
          <p:nvPr/>
        </p:nvPicPr>
        <p:blipFill>
          <a:blip r:embed="rId8" cstate="print"/>
          <a:stretch>
            <a:fillRect/>
          </a:stretch>
        </p:blipFill>
        <p:spPr>
          <a:xfrm>
            <a:off x="1828657" y="5008406"/>
            <a:ext cx="562638" cy="548201"/>
          </a:xfrm>
          <a:prstGeom prst="rect">
            <a:avLst/>
          </a:prstGeom>
        </p:spPr>
      </p:pic>
      <p:pic>
        <p:nvPicPr>
          <p:cNvPr id="10" name="object 10"/>
          <p:cNvPicPr/>
          <p:nvPr/>
        </p:nvPicPr>
        <p:blipFill>
          <a:blip r:embed="rId9" cstate="print"/>
          <a:stretch>
            <a:fillRect/>
          </a:stretch>
        </p:blipFill>
        <p:spPr>
          <a:xfrm>
            <a:off x="1828296" y="5690512"/>
            <a:ext cx="564067" cy="532288"/>
          </a:xfrm>
          <a:prstGeom prst="rect">
            <a:avLst/>
          </a:prstGeom>
        </p:spPr>
      </p:pic>
      <p:sp>
        <p:nvSpPr>
          <p:cNvPr id="11" name="object 11"/>
          <p:cNvSpPr txBox="1"/>
          <p:nvPr/>
        </p:nvSpPr>
        <p:spPr>
          <a:xfrm>
            <a:off x="2442791" y="1635660"/>
            <a:ext cx="1232828" cy="412270"/>
          </a:xfrm>
          <a:prstGeom prst="rect">
            <a:avLst/>
          </a:prstGeom>
        </p:spPr>
        <p:txBody>
          <a:bodyPr vert="horz" wrap="square" lIns="0" tIns="22457" rIns="0" bIns="0" rtlCol="0">
            <a:spAutoFit/>
          </a:bodyPr>
          <a:lstStyle/>
          <a:p>
            <a:pPr marL="11516" defTabSz="829178">
              <a:spcBef>
                <a:spcPts val="177"/>
              </a:spcBef>
            </a:pPr>
            <a:r>
              <a:rPr sz="1224" b="1" kern="0" dirty="0">
                <a:solidFill>
                  <a:srgbClr val="231F20"/>
                </a:solidFill>
                <a:latin typeface="Arial"/>
                <a:cs typeface="Arial"/>
              </a:rPr>
              <a:t>Project </a:t>
            </a:r>
            <a:r>
              <a:rPr sz="1224" b="1" kern="0" spc="-9" dirty="0">
                <a:solidFill>
                  <a:srgbClr val="231F20"/>
                </a:solidFill>
                <a:latin typeface="Arial"/>
                <a:cs typeface="Arial"/>
              </a:rPr>
              <a:t>cost:</a:t>
            </a:r>
            <a:endParaRPr sz="1224" kern="0">
              <a:solidFill>
                <a:sysClr val="windowText" lastClr="000000"/>
              </a:solidFill>
              <a:latin typeface="Arial"/>
              <a:cs typeface="Arial"/>
            </a:endParaRPr>
          </a:p>
          <a:p>
            <a:pPr marL="11516" defTabSz="829178">
              <a:spcBef>
                <a:spcPts val="91"/>
              </a:spcBef>
            </a:pPr>
            <a:r>
              <a:rPr sz="1224" kern="0" dirty="0">
                <a:solidFill>
                  <a:srgbClr val="231F20"/>
                </a:solidFill>
                <a:latin typeface="Microsoft Sans Serif"/>
                <a:cs typeface="Microsoft Sans Serif"/>
              </a:rPr>
              <a:t>15.0</a:t>
            </a:r>
            <a:r>
              <a:rPr sz="1224" kern="0" spc="-23" dirty="0">
                <a:solidFill>
                  <a:srgbClr val="231F20"/>
                </a:solidFill>
                <a:latin typeface="Microsoft Sans Serif"/>
                <a:cs typeface="Microsoft Sans Serif"/>
              </a:rPr>
              <a:t> </a:t>
            </a:r>
            <a:r>
              <a:rPr sz="1224" kern="0" dirty="0">
                <a:solidFill>
                  <a:srgbClr val="231F20"/>
                </a:solidFill>
                <a:latin typeface="Microsoft Sans Serif"/>
                <a:cs typeface="Microsoft Sans Serif"/>
              </a:rPr>
              <a:t>million</a:t>
            </a:r>
            <a:r>
              <a:rPr sz="1224" kern="0" spc="-23" dirty="0">
                <a:solidFill>
                  <a:srgbClr val="231F20"/>
                </a:solidFill>
                <a:latin typeface="Microsoft Sans Serif"/>
                <a:cs typeface="Microsoft Sans Serif"/>
              </a:rPr>
              <a:t> </a:t>
            </a:r>
            <a:r>
              <a:rPr sz="1224" kern="0" spc="-9" dirty="0">
                <a:solidFill>
                  <a:srgbClr val="231F20"/>
                </a:solidFill>
                <a:latin typeface="Microsoft Sans Serif"/>
                <a:cs typeface="Microsoft Sans Serif"/>
              </a:rPr>
              <a:t>dollar</a:t>
            </a:r>
            <a:endParaRPr sz="1224" kern="0">
              <a:solidFill>
                <a:sysClr val="windowText" lastClr="000000"/>
              </a:solidFill>
              <a:latin typeface="Microsoft Sans Serif"/>
              <a:cs typeface="Microsoft Sans Serif"/>
            </a:endParaRPr>
          </a:p>
        </p:txBody>
      </p:sp>
      <p:sp>
        <p:nvSpPr>
          <p:cNvPr id="12" name="object 12"/>
          <p:cNvSpPr txBox="1"/>
          <p:nvPr/>
        </p:nvSpPr>
        <p:spPr>
          <a:xfrm>
            <a:off x="2419758" y="2301247"/>
            <a:ext cx="2359129" cy="410525"/>
          </a:xfrm>
          <a:prstGeom prst="rect">
            <a:avLst/>
          </a:prstGeom>
        </p:spPr>
        <p:txBody>
          <a:bodyPr vert="horz" wrap="square" lIns="0" tIns="20729" rIns="0" bIns="0" rtlCol="0">
            <a:spAutoFit/>
          </a:bodyPr>
          <a:lstStyle/>
          <a:p>
            <a:pPr marL="34549" defTabSz="829178">
              <a:spcBef>
                <a:spcPts val="163"/>
              </a:spcBef>
            </a:pPr>
            <a:r>
              <a:rPr sz="1224" b="1" kern="0" dirty="0">
                <a:solidFill>
                  <a:srgbClr val="231F20"/>
                </a:solidFill>
                <a:latin typeface="Arial"/>
                <a:cs typeface="Arial"/>
              </a:rPr>
              <a:t>Production capacity (per </a:t>
            </a:r>
            <a:r>
              <a:rPr sz="1224" b="1" kern="0" spc="-9" dirty="0">
                <a:solidFill>
                  <a:srgbClr val="231F20"/>
                </a:solidFill>
                <a:latin typeface="Arial"/>
                <a:cs typeface="Arial"/>
              </a:rPr>
              <a:t>year):</a:t>
            </a:r>
            <a:endParaRPr sz="1224" kern="0">
              <a:solidFill>
                <a:sysClr val="windowText" lastClr="000000"/>
              </a:solidFill>
              <a:latin typeface="Arial"/>
              <a:cs typeface="Arial"/>
            </a:endParaRPr>
          </a:p>
          <a:p>
            <a:pPr marL="34549" defTabSz="829178">
              <a:spcBef>
                <a:spcPts val="77"/>
              </a:spcBef>
            </a:pPr>
            <a:r>
              <a:rPr sz="1224" kern="0" dirty="0">
                <a:solidFill>
                  <a:srgbClr val="231F20"/>
                </a:solidFill>
                <a:latin typeface="Microsoft Sans Serif"/>
                <a:cs typeface="Microsoft Sans Serif"/>
              </a:rPr>
              <a:t>900</a:t>
            </a:r>
            <a:r>
              <a:rPr sz="1224" kern="0" spc="14" dirty="0">
                <a:solidFill>
                  <a:srgbClr val="231F20"/>
                </a:solidFill>
                <a:latin typeface="Microsoft Sans Serif"/>
                <a:cs typeface="Microsoft Sans Serif"/>
              </a:rPr>
              <a:t> </a:t>
            </a:r>
            <a:r>
              <a:rPr sz="1224" kern="0" dirty="0">
                <a:solidFill>
                  <a:srgbClr val="231F20"/>
                </a:solidFill>
                <a:latin typeface="Microsoft Sans Serif"/>
                <a:cs typeface="Microsoft Sans Serif"/>
              </a:rPr>
              <a:t>thousand</a:t>
            </a:r>
            <a:r>
              <a:rPr sz="1224" kern="0" spc="14" dirty="0">
                <a:solidFill>
                  <a:srgbClr val="231F20"/>
                </a:solidFill>
                <a:latin typeface="Microsoft Sans Serif"/>
                <a:cs typeface="Microsoft Sans Serif"/>
              </a:rPr>
              <a:t> </a:t>
            </a:r>
            <a:r>
              <a:rPr sz="1224" kern="0" spc="-23" dirty="0">
                <a:solidFill>
                  <a:srgbClr val="231F20"/>
                </a:solidFill>
                <a:latin typeface="Microsoft Sans Serif"/>
                <a:cs typeface="Microsoft Sans Serif"/>
              </a:rPr>
              <a:t>m</a:t>
            </a:r>
            <a:r>
              <a:rPr sz="952" kern="0" spc="-34" baseline="43650" dirty="0">
                <a:solidFill>
                  <a:srgbClr val="231F20"/>
                </a:solidFill>
                <a:latin typeface="Microsoft Sans Serif"/>
                <a:cs typeface="Microsoft Sans Serif"/>
              </a:rPr>
              <a:t>2</a:t>
            </a:r>
            <a:endParaRPr sz="952" kern="0" baseline="43650">
              <a:solidFill>
                <a:sysClr val="windowText" lastClr="000000"/>
              </a:solidFill>
              <a:latin typeface="Microsoft Sans Serif"/>
              <a:cs typeface="Microsoft Sans Serif"/>
            </a:endParaRPr>
          </a:p>
        </p:txBody>
      </p:sp>
      <p:sp>
        <p:nvSpPr>
          <p:cNvPr id="13" name="object 13"/>
          <p:cNvSpPr txBox="1"/>
          <p:nvPr/>
        </p:nvSpPr>
        <p:spPr>
          <a:xfrm>
            <a:off x="2442791" y="959350"/>
            <a:ext cx="3246465" cy="417503"/>
          </a:xfrm>
          <a:prstGeom prst="rect">
            <a:avLst/>
          </a:prstGeom>
        </p:spPr>
        <p:txBody>
          <a:bodyPr vert="horz" wrap="square" lIns="0" tIns="27639" rIns="0" bIns="0" rtlCol="0">
            <a:spAutoFit/>
          </a:bodyPr>
          <a:lstStyle/>
          <a:p>
            <a:pPr marL="11516" defTabSz="829178">
              <a:spcBef>
                <a:spcPts val="218"/>
              </a:spcBef>
            </a:pPr>
            <a:r>
              <a:rPr sz="1224" b="1" kern="0" dirty="0">
                <a:solidFill>
                  <a:srgbClr val="231F20"/>
                </a:solidFill>
                <a:latin typeface="Arial"/>
                <a:cs typeface="Arial"/>
              </a:rPr>
              <a:t>Project </a:t>
            </a:r>
            <a:r>
              <a:rPr sz="1224" b="1" kern="0" spc="-9" dirty="0">
                <a:solidFill>
                  <a:srgbClr val="231F20"/>
                </a:solidFill>
                <a:latin typeface="Arial"/>
                <a:cs typeface="Arial"/>
              </a:rPr>
              <a:t>location:</a:t>
            </a:r>
            <a:endParaRPr sz="1224" kern="0" dirty="0">
              <a:solidFill>
                <a:sysClr val="windowText" lastClr="000000"/>
              </a:solidFill>
              <a:latin typeface="Arial"/>
              <a:cs typeface="Arial"/>
            </a:endParaRPr>
          </a:p>
          <a:p>
            <a:pPr marL="11516" defTabSz="829178">
              <a:spcBef>
                <a:spcPts val="131"/>
              </a:spcBef>
            </a:pPr>
            <a:r>
              <a:rPr lang="uz-Latn-UZ" sz="1224" kern="0" dirty="0">
                <a:solidFill>
                  <a:srgbClr val="231F20"/>
                </a:solidFill>
                <a:latin typeface="Microsoft Sans Serif"/>
                <a:cs typeface="Microsoft Sans Serif"/>
              </a:rPr>
              <a:t>Kukdala</a:t>
            </a:r>
            <a:r>
              <a:rPr sz="1224" kern="0" spc="-27" dirty="0">
                <a:solidFill>
                  <a:srgbClr val="231F20"/>
                </a:solidFill>
                <a:latin typeface="Microsoft Sans Serif"/>
                <a:cs typeface="Microsoft Sans Serif"/>
              </a:rPr>
              <a:t> </a:t>
            </a:r>
            <a:r>
              <a:rPr sz="1224" kern="0" dirty="0">
                <a:solidFill>
                  <a:srgbClr val="231F20"/>
                </a:solidFill>
                <a:latin typeface="Microsoft Sans Serif"/>
                <a:cs typeface="Microsoft Sans Serif"/>
              </a:rPr>
              <a:t>district</a:t>
            </a:r>
            <a:endParaRPr sz="1224" kern="0" dirty="0">
              <a:solidFill>
                <a:sysClr val="windowText" lastClr="000000"/>
              </a:solidFill>
              <a:latin typeface="Microsoft Sans Serif"/>
              <a:cs typeface="Microsoft Sans Serif"/>
            </a:endParaRPr>
          </a:p>
        </p:txBody>
      </p:sp>
      <p:sp>
        <p:nvSpPr>
          <p:cNvPr id="14" name="object 14"/>
          <p:cNvSpPr txBox="1"/>
          <p:nvPr/>
        </p:nvSpPr>
        <p:spPr>
          <a:xfrm>
            <a:off x="2442791" y="2970311"/>
            <a:ext cx="679466" cy="436723"/>
          </a:xfrm>
          <a:prstGeom prst="rect">
            <a:avLst/>
          </a:prstGeom>
        </p:spPr>
        <p:txBody>
          <a:bodyPr vert="horz" wrap="square" lIns="0" tIns="33973" rIns="0" bIns="0" rtlCol="0">
            <a:spAutoFit/>
          </a:bodyPr>
          <a:lstStyle/>
          <a:p>
            <a:pPr marL="11516" defTabSz="829178">
              <a:spcBef>
                <a:spcPts val="268"/>
              </a:spcBef>
            </a:pPr>
            <a:r>
              <a:rPr sz="1224" b="1" kern="0" dirty="0">
                <a:solidFill>
                  <a:srgbClr val="231F20"/>
                </a:solidFill>
                <a:latin typeface="Arial"/>
                <a:cs typeface="Arial"/>
              </a:rPr>
              <a:t>IRR</a:t>
            </a:r>
            <a:r>
              <a:rPr sz="1224" b="1" kern="0" spc="-23" dirty="0">
                <a:solidFill>
                  <a:srgbClr val="231F20"/>
                </a:solidFill>
                <a:latin typeface="Arial"/>
                <a:cs typeface="Arial"/>
              </a:rPr>
              <a:t> </a:t>
            </a:r>
            <a:r>
              <a:rPr sz="1224" b="1" kern="0" spc="-9" dirty="0">
                <a:solidFill>
                  <a:srgbClr val="231F20"/>
                </a:solidFill>
                <a:latin typeface="Arial"/>
                <a:cs typeface="Arial"/>
              </a:rPr>
              <a:t>(fin):</a:t>
            </a:r>
            <a:endParaRPr sz="1224" kern="0">
              <a:solidFill>
                <a:sysClr val="windowText" lastClr="000000"/>
              </a:solidFill>
              <a:latin typeface="Arial"/>
              <a:cs typeface="Arial"/>
            </a:endParaRPr>
          </a:p>
          <a:p>
            <a:pPr marL="11516" defTabSz="829178">
              <a:spcBef>
                <a:spcPts val="172"/>
              </a:spcBef>
            </a:pPr>
            <a:r>
              <a:rPr sz="1224" kern="0" dirty="0">
                <a:solidFill>
                  <a:srgbClr val="231F20"/>
                </a:solidFill>
                <a:latin typeface="Microsoft Sans Serif"/>
                <a:cs typeface="Microsoft Sans Serif"/>
              </a:rPr>
              <a:t>11,0</a:t>
            </a:r>
            <a:r>
              <a:rPr sz="1224" kern="0" spc="-77" dirty="0">
                <a:solidFill>
                  <a:srgbClr val="231F20"/>
                </a:solidFill>
                <a:latin typeface="Microsoft Sans Serif"/>
                <a:cs typeface="Microsoft Sans Serif"/>
              </a:rPr>
              <a:t> </a:t>
            </a:r>
            <a:r>
              <a:rPr sz="1224" kern="0" spc="-45" dirty="0">
                <a:solidFill>
                  <a:srgbClr val="231F20"/>
                </a:solidFill>
                <a:latin typeface="Microsoft Sans Serif"/>
                <a:cs typeface="Microsoft Sans Serif"/>
              </a:rPr>
              <a:t>%</a:t>
            </a:r>
            <a:endParaRPr sz="1224" kern="0">
              <a:solidFill>
                <a:sysClr val="windowText" lastClr="000000"/>
              </a:solidFill>
              <a:latin typeface="Microsoft Sans Serif"/>
              <a:cs typeface="Microsoft Sans Serif"/>
            </a:endParaRPr>
          </a:p>
        </p:txBody>
      </p:sp>
      <p:sp>
        <p:nvSpPr>
          <p:cNvPr id="15" name="object 15"/>
          <p:cNvSpPr txBox="1"/>
          <p:nvPr/>
        </p:nvSpPr>
        <p:spPr>
          <a:xfrm>
            <a:off x="2442791" y="3656018"/>
            <a:ext cx="1138393" cy="416339"/>
          </a:xfrm>
          <a:prstGeom prst="rect">
            <a:avLst/>
          </a:prstGeom>
        </p:spPr>
        <p:txBody>
          <a:bodyPr vert="horz" wrap="square" lIns="0" tIns="26487" rIns="0" bIns="0" rtlCol="0">
            <a:spAutoFit/>
          </a:bodyPr>
          <a:lstStyle/>
          <a:p>
            <a:pPr marL="11516" defTabSz="829178">
              <a:spcBef>
                <a:spcPts val="208"/>
              </a:spcBef>
            </a:pPr>
            <a:r>
              <a:rPr sz="1224" b="1" kern="0" dirty="0">
                <a:solidFill>
                  <a:srgbClr val="231F20"/>
                </a:solidFill>
                <a:latin typeface="Arial"/>
                <a:cs typeface="Arial"/>
              </a:rPr>
              <a:t>NPV </a:t>
            </a:r>
            <a:r>
              <a:rPr sz="1224" b="1" kern="0" spc="-9" dirty="0">
                <a:solidFill>
                  <a:srgbClr val="231F20"/>
                </a:solidFill>
                <a:latin typeface="Arial"/>
                <a:cs typeface="Arial"/>
              </a:rPr>
              <a:t>(fin):</a:t>
            </a:r>
            <a:endParaRPr sz="1224" kern="0">
              <a:solidFill>
                <a:sysClr val="windowText" lastClr="000000"/>
              </a:solidFill>
              <a:latin typeface="Arial"/>
              <a:cs typeface="Arial"/>
            </a:endParaRPr>
          </a:p>
          <a:p>
            <a:pPr marL="11516" defTabSz="829178">
              <a:spcBef>
                <a:spcPts val="118"/>
              </a:spcBef>
            </a:pPr>
            <a:r>
              <a:rPr sz="1224" kern="0" dirty="0">
                <a:solidFill>
                  <a:srgbClr val="231F20"/>
                </a:solidFill>
                <a:latin typeface="Microsoft Sans Serif"/>
                <a:cs typeface="Microsoft Sans Serif"/>
              </a:rPr>
              <a:t>482</a:t>
            </a:r>
            <a:r>
              <a:rPr sz="1224" kern="0" spc="14" dirty="0">
                <a:solidFill>
                  <a:srgbClr val="231F20"/>
                </a:solidFill>
                <a:latin typeface="Microsoft Sans Serif"/>
                <a:cs typeface="Microsoft Sans Serif"/>
              </a:rPr>
              <a:t> </a:t>
            </a:r>
            <a:r>
              <a:rPr sz="1224" kern="0" dirty="0">
                <a:solidFill>
                  <a:srgbClr val="231F20"/>
                </a:solidFill>
                <a:latin typeface="Microsoft Sans Serif"/>
                <a:cs typeface="Microsoft Sans Serif"/>
              </a:rPr>
              <a:t>083,0</a:t>
            </a:r>
            <a:r>
              <a:rPr sz="1224" kern="0" spc="14" dirty="0">
                <a:solidFill>
                  <a:srgbClr val="231F20"/>
                </a:solidFill>
                <a:latin typeface="Microsoft Sans Serif"/>
                <a:cs typeface="Microsoft Sans Serif"/>
              </a:rPr>
              <a:t> </a:t>
            </a:r>
            <a:r>
              <a:rPr sz="1224" kern="0" spc="-9" dirty="0">
                <a:solidFill>
                  <a:srgbClr val="231F20"/>
                </a:solidFill>
                <a:latin typeface="Microsoft Sans Serif"/>
                <a:cs typeface="Microsoft Sans Serif"/>
              </a:rPr>
              <a:t>dollar</a:t>
            </a:r>
            <a:endParaRPr sz="1224" kern="0">
              <a:solidFill>
                <a:sysClr val="windowText" lastClr="000000"/>
              </a:solidFill>
              <a:latin typeface="Microsoft Sans Serif"/>
              <a:cs typeface="Microsoft Sans Serif"/>
            </a:endParaRPr>
          </a:p>
        </p:txBody>
      </p:sp>
      <p:sp>
        <p:nvSpPr>
          <p:cNvPr id="16" name="object 16"/>
          <p:cNvSpPr txBox="1"/>
          <p:nvPr/>
        </p:nvSpPr>
        <p:spPr>
          <a:xfrm>
            <a:off x="2442791" y="4283270"/>
            <a:ext cx="1267377" cy="465826"/>
          </a:xfrm>
          <a:prstGeom prst="rect">
            <a:avLst/>
          </a:prstGeom>
        </p:spPr>
        <p:txBody>
          <a:bodyPr vert="horz" wrap="square" lIns="0" tIns="50095" rIns="0" bIns="0" rtlCol="0">
            <a:spAutoFit/>
          </a:bodyPr>
          <a:lstStyle/>
          <a:p>
            <a:pPr marL="11516" defTabSz="829178">
              <a:spcBef>
                <a:spcPts val="394"/>
              </a:spcBef>
            </a:pPr>
            <a:r>
              <a:rPr sz="1224" b="1" kern="0" dirty="0">
                <a:solidFill>
                  <a:srgbClr val="231F20"/>
                </a:solidFill>
                <a:latin typeface="Arial"/>
                <a:cs typeface="Arial"/>
              </a:rPr>
              <a:t>Project </a:t>
            </a:r>
            <a:r>
              <a:rPr sz="1224" b="1" kern="0" spc="-9" dirty="0">
                <a:solidFill>
                  <a:srgbClr val="231F20"/>
                </a:solidFill>
                <a:latin typeface="Arial"/>
                <a:cs typeface="Arial"/>
              </a:rPr>
              <a:t>payback:</a:t>
            </a:r>
            <a:endParaRPr sz="1224" kern="0">
              <a:solidFill>
                <a:sysClr val="windowText" lastClr="000000"/>
              </a:solidFill>
              <a:latin typeface="Arial"/>
              <a:cs typeface="Arial"/>
            </a:endParaRPr>
          </a:p>
          <a:p>
            <a:pPr marL="11516" defTabSz="829178">
              <a:spcBef>
                <a:spcPts val="304"/>
              </a:spcBef>
            </a:pPr>
            <a:r>
              <a:rPr sz="1224" kern="0" dirty="0">
                <a:solidFill>
                  <a:srgbClr val="231F20"/>
                </a:solidFill>
                <a:latin typeface="Microsoft Sans Serif"/>
                <a:cs typeface="Microsoft Sans Serif"/>
              </a:rPr>
              <a:t>5,0</a:t>
            </a:r>
            <a:r>
              <a:rPr sz="1224" kern="0" spc="14" dirty="0">
                <a:solidFill>
                  <a:srgbClr val="231F20"/>
                </a:solidFill>
                <a:latin typeface="Microsoft Sans Serif"/>
                <a:cs typeface="Microsoft Sans Serif"/>
              </a:rPr>
              <a:t> </a:t>
            </a:r>
            <a:r>
              <a:rPr sz="1224" kern="0" spc="-18" dirty="0">
                <a:solidFill>
                  <a:srgbClr val="231F20"/>
                </a:solidFill>
                <a:latin typeface="Microsoft Sans Serif"/>
                <a:cs typeface="Microsoft Sans Serif"/>
              </a:rPr>
              <a:t>years</a:t>
            </a:r>
            <a:endParaRPr sz="1224" kern="0">
              <a:solidFill>
                <a:sysClr val="windowText" lastClr="000000"/>
              </a:solidFill>
              <a:latin typeface="Microsoft Sans Serif"/>
              <a:cs typeface="Microsoft Sans Serif"/>
            </a:endParaRPr>
          </a:p>
        </p:txBody>
      </p:sp>
      <p:sp>
        <p:nvSpPr>
          <p:cNvPr id="17" name="object 17"/>
          <p:cNvSpPr txBox="1"/>
          <p:nvPr/>
        </p:nvSpPr>
        <p:spPr>
          <a:xfrm>
            <a:off x="2441034" y="4975810"/>
            <a:ext cx="794630" cy="469897"/>
          </a:xfrm>
          <a:prstGeom prst="rect">
            <a:avLst/>
          </a:prstGeom>
        </p:spPr>
        <p:txBody>
          <a:bodyPr vert="horz" wrap="square" lIns="0" tIns="54127" rIns="0" bIns="0" rtlCol="0">
            <a:spAutoFit/>
          </a:bodyPr>
          <a:lstStyle/>
          <a:p>
            <a:pPr marL="11516" defTabSz="829178">
              <a:spcBef>
                <a:spcPts val="426"/>
              </a:spcBef>
            </a:pPr>
            <a:r>
              <a:rPr sz="1224" b="1" kern="0" spc="-9" dirty="0">
                <a:solidFill>
                  <a:srgbClr val="231F20"/>
                </a:solidFill>
                <a:latin typeface="Arial"/>
                <a:cs typeface="Arial"/>
              </a:rPr>
              <a:t>Jobs:</a:t>
            </a:r>
            <a:endParaRPr sz="1224" kern="0">
              <a:solidFill>
                <a:sysClr val="windowText" lastClr="000000"/>
              </a:solidFill>
              <a:latin typeface="Arial"/>
              <a:cs typeface="Arial"/>
            </a:endParaRPr>
          </a:p>
          <a:p>
            <a:pPr marL="13243" defTabSz="829178">
              <a:spcBef>
                <a:spcPts val="336"/>
              </a:spcBef>
            </a:pPr>
            <a:r>
              <a:rPr sz="1224" kern="0" dirty="0">
                <a:solidFill>
                  <a:srgbClr val="231F20"/>
                </a:solidFill>
                <a:latin typeface="Microsoft Sans Serif"/>
                <a:cs typeface="Microsoft Sans Serif"/>
              </a:rPr>
              <a:t>300</a:t>
            </a:r>
            <a:r>
              <a:rPr sz="1224" kern="0" spc="14" dirty="0">
                <a:solidFill>
                  <a:srgbClr val="231F20"/>
                </a:solidFill>
                <a:latin typeface="Microsoft Sans Serif"/>
                <a:cs typeface="Microsoft Sans Serif"/>
              </a:rPr>
              <a:t> </a:t>
            </a:r>
            <a:r>
              <a:rPr sz="1224" kern="0" spc="-9" dirty="0">
                <a:solidFill>
                  <a:srgbClr val="231F20"/>
                </a:solidFill>
                <a:latin typeface="Microsoft Sans Serif"/>
                <a:cs typeface="Microsoft Sans Serif"/>
              </a:rPr>
              <a:t>people</a:t>
            </a:r>
            <a:endParaRPr sz="1224" kern="0">
              <a:solidFill>
                <a:sysClr val="windowText" lastClr="000000"/>
              </a:solidFill>
              <a:latin typeface="Microsoft Sans Serif"/>
              <a:cs typeface="Microsoft Sans Serif"/>
            </a:endParaRPr>
          </a:p>
        </p:txBody>
      </p:sp>
      <p:sp>
        <p:nvSpPr>
          <p:cNvPr id="18" name="object 18"/>
          <p:cNvSpPr txBox="1"/>
          <p:nvPr/>
        </p:nvSpPr>
        <p:spPr>
          <a:xfrm>
            <a:off x="2441035" y="5664415"/>
            <a:ext cx="2313063" cy="465826"/>
          </a:xfrm>
          <a:prstGeom prst="rect">
            <a:avLst/>
          </a:prstGeom>
        </p:spPr>
        <p:txBody>
          <a:bodyPr vert="horz" wrap="square" lIns="0" tIns="50095" rIns="0" bIns="0" rtlCol="0">
            <a:spAutoFit/>
          </a:bodyPr>
          <a:lstStyle/>
          <a:p>
            <a:pPr marL="11516" defTabSz="829178">
              <a:spcBef>
                <a:spcPts val="394"/>
              </a:spcBef>
            </a:pPr>
            <a:r>
              <a:rPr sz="1224" b="1" kern="0" dirty="0">
                <a:solidFill>
                  <a:srgbClr val="231F20"/>
                </a:solidFill>
                <a:latin typeface="Arial"/>
                <a:cs typeface="Arial"/>
              </a:rPr>
              <a:t>Project implementation </a:t>
            </a:r>
            <a:r>
              <a:rPr sz="1224" b="1" kern="0" spc="-9" dirty="0">
                <a:solidFill>
                  <a:srgbClr val="231F20"/>
                </a:solidFill>
                <a:latin typeface="Arial"/>
                <a:cs typeface="Arial"/>
              </a:rPr>
              <a:t>period:</a:t>
            </a:r>
            <a:endParaRPr sz="1224" kern="0">
              <a:solidFill>
                <a:sysClr val="windowText" lastClr="000000"/>
              </a:solidFill>
              <a:latin typeface="Arial"/>
              <a:cs typeface="Arial"/>
            </a:endParaRPr>
          </a:p>
          <a:p>
            <a:pPr marL="13243" defTabSz="829178">
              <a:spcBef>
                <a:spcPts val="304"/>
              </a:spcBef>
            </a:pPr>
            <a:r>
              <a:rPr sz="1224" kern="0" dirty="0">
                <a:solidFill>
                  <a:srgbClr val="231F20"/>
                </a:solidFill>
                <a:latin typeface="Microsoft Sans Serif"/>
                <a:cs typeface="Microsoft Sans Serif"/>
              </a:rPr>
              <a:t>12</a:t>
            </a:r>
            <a:r>
              <a:rPr sz="1224" kern="0" spc="14" dirty="0">
                <a:solidFill>
                  <a:srgbClr val="231F20"/>
                </a:solidFill>
                <a:latin typeface="Microsoft Sans Serif"/>
                <a:cs typeface="Microsoft Sans Serif"/>
              </a:rPr>
              <a:t> </a:t>
            </a:r>
            <a:r>
              <a:rPr sz="1224" kern="0" spc="-18" dirty="0">
                <a:solidFill>
                  <a:srgbClr val="231F20"/>
                </a:solidFill>
                <a:latin typeface="Microsoft Sans Serif"/>
                <a:cs typeface="Microsoft Sans Serif"/>
              </a:rPr>
              <a:t>month</a:t>
            </a:r>
            <a:endParaRPr sz="1224" kern="0">
              <a:solidFill>
                <a:sysClr val="windowText" lastClr="000000"/>
              </a:solidFill>
              <a:latin typeface="Microsoft Sans Serif"/>
              <a:cs typeface="Microsoft Sans Serif"/>
            </a:endParaRPr>
          </a:p>
        </p:txBody>
      </p:sp>
      <p:sp>
        <p:nvSpPr>
          <p:cNvPr id="19" name="object 19"/>
          <p:cNvSpPr txBox="1"/>
          <p:nvPr/>
        </p:nvSpPr>
        <p:spPr>
          <a:xfrm>
            <a:off x="4886028" y="218977"/>
            <a:ext cx="6057036" cy="499837"/>
          </a:xfrm>
          <a:prstGeom prst="rect">
            <a:avLst/>
          </a:prstGeom>
          <a:solidFill>
            <a:srgbClr val="485E88"/>
          </a:solidFill>
        </p:spPr>
        <p:txBody>
          <a:bodyPr vert="horz" wrap="square" lIns="0" tIns="112860" rIns="0" bIns="0" rtlCol="0">
            <a:spAutoFit/>
          </a:bodyPr>
          <a:lstStyle/>
          <a:p>
            <a:pPr marL="1116511" marR="739350" indent="-293091" algn="ctr" defTabSz="829178">
              <a:lnSpc>
                <a:spcPct val="79000"/>
              </a:lnSpc>
              <a:spcBef>
                <a:spcPts val="889"/>
              </a:spcBef>
            </a:pPr>
            <a:r>
              <a:rPr sz="1587" b="1" kern="0" spc="263" dirty="0">
                <a:solidFill>
                  <a:srgbClr val="FFFFFF"/>
                </a:solidFill>
                <a:latin typeface="Arial"/>
                <a:cs typeface="Arial"/>
              </a:rPr>
              <a:t>M</a:t>
            </a:r>
            <a:r>
              <a:rPr sz="1587" b="1" kern="0" spc="-177" dirty="0">
                <a:solidFill>
                  <a:srgbClr val="FFFFFF"/>
                </a:solidFill>
                <a:latin typeface="Arial"/>
                <a:cs typeface="Arial"/>
              </a:rPr>
              <a:t> </a:t>
            </a:r>
            <a:r>
              <a:rPr sz="1587" b="1" kern="0" spc="113" dirty="0">
                <a:solidFill>
                  <a:srgbClr val="FFFFFF"/>
                </a:solidFill>
                <a:latin typeface="Arial"/>
                <a:cs typeface="Arial"/>
              </a:rPr>
              <a:t>a</a:t>
            </a:r>
            <a:r>
              <a:rPr sz="1587" b="1" kern="0" spc="-177" dirty="0">
                <a:solidFill>
                  <a:srgbClr val="FFFFFF"/>
                </a:solidFill>
                <a:latin typeface="Arial"/>
                <a:cs typeface="Arial"/>
              </a:rPr>
              <a:t> </a:t>
            </a:r>
            <a:r>
              <a:rPr sz="1587" b="1" kern="0" dirty="0">
                <a:solidFill>
                  <a:srgbClr val="FFFFFF"/>
                </a:solidFill>
                <a:latin typeface="Arial"/>
                <a:cs typeface="Arial"/>
              </a:rPr>
              <a:t>n</a:t>
            </a:r>
            <a:r>
              <a:rPr sz="1587" b="1" kern="0" spc="-172" dirty="0">
                <a:solidFill>
                  <a:srgbClr val="FFFFFF"/>
                </a:solidFill>
                <a:latin typeface="Arial"/>
                <a:cs typeface="Arial"/>
              </a:rPr>
              <a:t> </a:t>
            </a:r>
            <a:r>
              <a:rPr sz="1587" b="1" kern="0" dirty="0">
                <a:solidFill>
                  <a:srgbClr val="FFFFFF"/>
                </a:solidFill>
                <a:latin typeface="Arial"/>
                <a:cs typeface="Arial"/>
              </a:rPr>
              <a:t>u</a:t>
            </a:r>
            <a:r>
              <a:rPr sz="1587" b="1" kern="0" spc="-177" dirty="0">
                <a:solidFill>
                  <a:srgbClr val="FFFFFF"/>
                </a:solidFill>
                <a:latin typeface="Arial"/>
                <a:cs typeface="Arial"/>
              </a:rPr>
              <a:t> </a:t>
            </a:r>
            <a:r>
              <a:rPr sz="1587" b="1" kern="0" spc="54" dirty="0">
                <a:solidFill>
                  <a:srgbClr val="FFFFFF"/>
                </a:solidFill>
                <a:latin typeface="Arial"/>
                <a:cs typeface="Arial"/>
              </a:rPr>
              <a:t>f</a:t>
            </a:r>
            <a:r>
              <a:rPr sz="1587" b="1" kern="0" spc="-177" dirty="0">
                <a:solidFill>
                  <a:srgbClr val="FFFFFF"/>
                </a:solidFill>
                <a:latin typeface="Arial"/>
                <a:cs typeface="Arial"/>
              </a:rPr>
              <a:t> </a:t>
            </a:r>
            <a:r>
              <a:rPr sz="1587" b="1" kern="0" spc="113" dirty="0">
                <a:solidFill>
                  <a:srgbClr val="FFFFFF"/>
                </a:solidFill>
                <a:latin typeface="Arial"/>
                <a:cs typeface="Arial"/>
              </a:rPr>
              <a:t>a</a:t>
            </a:r>
            <a:r>
              <a:rPr sz="1587" b="1" kern="0" spc="-177" dirty="0">
                <a:solidFill>
                  <a:srgbClr val="FFFFFF"/>
                </a:solidFill>
                <a:latin typeface="Arial"/>
                <a:cs typeface="Arial"/>
              </a:rPr>
              <a:t> </a:t>
            </a:r>
            <a:r>
              <a:rPr sz="1587" b="1" kern="0" spc="59" dirty="0">
                <a:solidFill>
                  <a:srgbClr val="FFFFFF"/>
                </a:solidFill>
                <a:latin typeface="Arial"/>
                <a:cs typeface="Arial"/>
              </a:rPr>
              <a:t>c</a:t>
            </a:r>
            <a:r>
              <a:rPr sz="1587" b="1" kern="0" spc="-172" dirty="0">
                <a:solidFill>
                  <a:srgbClr val="FFFFFF"/>
                </a:solidFill>
                <a:latin typeface="Arial"/>
                <a:cs typeface="Arial"/>
              </a:rPr>
              <a:t> </a:t>
            </a:r>
            <a:r>
              <a:rPr sz="1587" b="1" kern="0" spc="113" dirty="0">
                <a:solidFill>
                  <a:srgbClr val="FFFFFF"/>
                </a:solidFill>
                <a:latin typeface="Arial"/>
                <a:cs typeface="Arial"/>
              </a:rPr>
              <a:t>t</a:t>
            </a:r>
            <a:r>
              <a:rPr sz="1587" b="1" kern="0" spc="-177" dirty="0">
                <a:solidFill>
                  <a:srgbClr val="FFFFFF"/>
                </a:solidFill>
                <a:latin typeface="Arial"/>
                <a:cs typeface="Arial"/>
              </a:rPr>
              <a:t> </a:t>
            </a:r>
            <a:r>
              <a:rPr sz="1587" b="1" kern="0" dirty="0">
                <a:solidFill>
                  <a:srgbClr val="FFFFFF"/>
                </a:solidFill>
                <a:latin typeface="Arial"/>
                <a:cs typeface="Arial"/>
              </a:rPr>
              <a:t>u</a:t>
            </a:r>
            <a:r>
              <a:rPr sz="1587" b="1" kern="0" spc="-177" dirty="0">
                <a:solidFill>
                  <a:srgbClr val="FFFFFF"/>
                </a:solidFill>
                <a:latin typeface="Arial"/>
                <a:cs typeface="Arial"/>
              </a:rPr>
              <a:t> </a:t>
            </a:r>
            <a:r>
              <a:rPr sz="1587" b="1" kern="0" dirty="0">
                <a:solidFill>
                  <a:srgbClr val="FFFFFF"/>
                </a:solidFill>
                <a:latin typeface="Arial"/>
                <a:cs typeface="Arial"/>
              </a:rPr>
              <a:t>r</a:t>
            </a:r>
            <a:r>
              <a:rPr sz="1587" b="1" kern="0" spc="-168" dirty="0">
                <a:solidFill>
                  <a:srgbClr val="FFFFFF"/>
                </a:solidFill>
                <a:latin typeface="Arial"/>
                <a:cs typeface="Arial"/>
              </a:rPr>
              <a:t> </a:t>
            </a:r>
            <a:r>
              <a:rPr sz="1587" b="1" kern="0" spc="95" dirty="0">
                <a:solidFill>
                  <a:srgbClr val="FFFFFF"/>
                </a:solidFill>
                <a:latin typeface="Arial"/>
                <a:cs typeface="Arial"/>
              </a:rPr>
              <a:t>e</a:t>
            </a:r>
            <a:r>
              <a:rPr sz="1587" b="1" kern="0" spc="308" dirty="0">
                <a:solidFill>
                  <a:srgbClr val="FFFFFF"/>
                </a:solidFill>
                <a:latin typeface="Arial"/>
                <a:cs typeface="Arial"/>
              </a:rPr>
              <a:t> </a:t>
            </a:r>
            <a:r>
              <a:rPr sz="1587" b="1" kern="0" dirty="0">
                <a:solidFill>
                  <a:srgbClr val="FFFFFF"/>
                </a:solidFill>
                <a:latin typeface="Arial"/>
                <a:cs typeface="Arial"/>
              </a:rPr>
              <a:t>o</a:t>
            </a:r>
            <a:r>
              <a:rPr sz="1587" b="1" kern="0" spc="-172" dirty="0">
                <a:solidFill>
                  <a:srgbClr val="FFFFFF"/>
                </a:solidFill>
                <a:latin typeface="Arial"/>
                <a:cs typeface="Arial"/>
              </a:rPr>
              <a:t> </a:t>
            </a:r>
            <a:r>
              <a:rPr sz="1587" b="1" kern="0" spc="54" dirty="0">
                <a:solidFill>
                  <a:srgbClr val="FFFFFF"/>
                </a:solidFill>
                <a:latin typeface="Arial"/>
                <a:cs typeface="Arial"/>
              </a:rPr>
              <a:t>f</a:t>
            </a:r>
            <a:r>
              <a:rPr sz="1587" b="1" kern="0" spc="308" dirty="0">
                <a:solidFill>
                  <a:srgbClr val="FFFFFF"/>
                </a:solidFill>
                <a:latin typeface="Arial"/>
                <a:cs typeface="Arial"/>
              </a:rPr>
              <a:t> </a:t>
            </a:r>
            <a:r>
              <a:rPr sz="1587" b="1" kern="0" spc="113" dirty="0">
                <a:solidFill>
                  <a:srgbClr val="FFFFFF"/>
                </a:solidFill>
                <a:latin typeface="Arial"/>
                <a:cs typeface="Arial"/>
              </a:rPr>
              <a:t>t</a:t>
            </a:r>
            <a:r>
              <a:rPr sz="1587" b="1" kern="0" spc="-172" dirty="0">
                <a:solidFill>
                  <a:srgbClr val="FFFFFF"/>
                </a:solidFill>
                <a:latin typeface="Arial"/>
                <a:cs typeface="Arial"/>
              </a:rPr>
              <a:t> </a:t>
            </a:r>
            <a:r>
              <a:rPr sz="1587" b="1" kern="0" dirty="0">
                <a:solidFill>
                  <a:srgbClr val="FFFFFF"/>
                </a:solidFill>
                <a:latin typeface="Arial"/>
                <a:cs typeface="Arial"/>
              </a:rPr>
              <a:t>i</a:t>
            </a:r>
            <a:r>
              <a:rPr sz="1587" b="1" kern="0" spc="-172" dirty="0">
                <a:solidFill>
                  <a:srgbClr val="FFFFFF"/>
                </a:solidFill>
                <a:latin typeface="Arial"/>
                <a:cs typeface="Arial"/>
              </a:rPr>
              <a:t> </a:t>
            </a:r>
            <a:r>
              <a:rPr sz="1587" b="1" kern="0" dirty="0">
                <a:solidFill>
                  <a:srgbClr val="FFFFFF"/>
                </a:solidFill>
                <a:latin typeface="Arial"/>
                <a:cs typeface="Arial"/>
              </a:rPr>
              <a:t>l</a:t>
            </a:r>
            <a:r>
              <a:rPr sz="1587" b="1" kern="0" spc="-168" dirty="0">
                <a:solidFill>
                  <a:srgbClr val="FFFFFF"/>
                </a:solidFill>
                <a:latin typeface="Arial"/>
                <a:cs typeface="Arial"/>
              </a:rPr>
              <a:t> </a:t>
            </a:r>
            <a:r>
              <a:rPr sz="1587" b="1" kern="0" spc="95" dirty="0">
                <a:solidFill>
                  <a:srgbClr val="FFFFFF"/>
                </a:solidFill>
                <a:latin typeface="Arial"/>
                <a:cs typeface="Arial"/>
              </a:rPr>
              <a:t>e</a:t>
            </a:r>
            <a:r>
              <a:rPr sz="1587" b="1" kern="0" spc="-177" dirty="0">
                <a:solidFill>
                  <a:srgbClr val="FFFFFF"/>
                </a:solidFill>
                <a:latin typeface="Arial"/>
                <a:cs typeface="Arial"/>
              </a:rPr>
              <a:t> </a:t>
            </a:r>
            <a:r>
              <a:rPr sz="1587" b="1" kern="0" dirty="0">
                <a:solidFill>
                  <a:srgbClr val="FFFFFF"/>
                </a:solidFill>
                <a:latin typeface="Arial"/>
                <a:cs typeface="Arial"/>
              </a:rPr>
              <a:t>s</a:t>
            </a:r>
            <a:r>
              <a:rPr sz="1587" b="1" kern="0" spc="308" dirty="0">
                <a:solidFill>
                  <a:srgbClr val="FFFFFF"/>
                </a:solidFill>
                <a:latin typeface="Arial"/>
                <a:cs typeface="Arial"/>
              </a:rPr>
              <a:t> </a:t>
            </a:r>
            <a:r>
              <a:rPr sz="1587" b="1" kern="0" spc="113" dirty="0">
                <a:solidFill>
                  <a:srgbClr val="FFFFFF"/>
                </a:solidFill>
                <a:latin typeface="Arial"/>
                <a:cs typeface="Arial"/>
              </a:rPr>
              <a:t>a</a:t>
            </a:r>
            <a:r>
              <a:rPr sz="1587" b="1" kern="0" spc="-177" dirty="0">
                <a:solidFill>
                  <a:srgbClr val="FFFFFF"/>
                </a:solidFill>
                <a:latin typeface="Arial"/>
                <a:cs typeface="Arial"/>
              </a:rPr>
              <a:t> </a:t>
            </a:r>
            <a:r>
              <a:rPr sz="1587" b="1" kern="0" dirty="0">
                <a:solidFill>
                  <a:srgbClr val="FFFFFF"/>
                </a:solidFill>
                <a:latin typeface="Arial"/>
                <a:cs typeface="Arial"/>
              </a:rPr>
              <a:t>n</a:t>
            </a:r>
            <a:r>
              <a:rPr sz="1587" b="1" kern="0" spc="-172" dirty="0">
                <a:solidFill>
                  <a:srgbClr val="FFFFFF"/>
                </a:solidFill>
                <a:latin typeface="Arial"/>
                <a:cs typeface="Arial"/>
              </a:rPr>
              <a:t> </a:t>
            </a:r>
            <a:r>
              <a:rPr sz="1587" b="1" kern="0" dirty="0">
                <a:solidFill>
                  <a:srgbClr val="FFFFFF"/>
                </a:solidFill>
                <a:latin typeface="Arial"/>
                <a:cs typeface="Arial"/>
              </a:rPr>
              <a:t>d</a:t>
            </a:r>
            <a:r>
              <a:rPr sz="1587" b="1" kern="0" spc="308" dirty="0">
                <a:solidFill>
                  <a:srgbClr val="FFFFFF"/>
                </a:solidFill>
                <a:latin typeface="Arial"/>
                <a:cs typeface="Arial"/>
              </a:rPr>
              <a:t> </a:t>
            </a:r>
            <a:r>
              <a:rPr sz="1587" b="1" kern="0" spc="-9" dirty="0">
                <a:solidFill>
                  <a:srgbClr val="FFFFFF"/>
                </a:solidFill>
                <a:latin typeface="Arial"/>
                <a:cs typeface="Arial"/>
              </a:rPr>
              <a:t>s</a:t>
            </a:r>
            <a:r>
              <a:rPr sz="1587" b="1" kern="0" spc="-172" dirty="0">
                <a:solidFill>
                  <a:srgbClr val="FFFFFF"/>
                </a:solidFill>
                <a:latin typeface="Arial"/>
                <a:cs typeface="Arial"/>
              </a:rPr>
              <a:t> </a:t>
            </a:r>
            <a:r>
              <a:rPr sz="1587" b="1" kern="0" spc="113" dirty="0">
                <a:solidFill>
                  <a:srgbClr val="FFFFFF"/>
                </a:solidFill>
                <a:latin typeface="Arial"/>
                <a:cs typeface="Arial"/>
              </a:rPr>
              <a:t>a</a:t>
            </a:r>
            <a:r>
              <a:rPr sz="1587" b="1" kern="0" spc="-177" dirty="0">
                <a:solidFill>
                  <a:srgbClr val="FFFFFF"/>
                </a:solidFill>
                <a:latin typeface="Arial"/>
                <a:cs typeface="Arial"/>
              </a:rPr>
              <a:t> </a:t>
            </a:r>
            <a:r>
              <a:rPr sz="1587" b="1" kern="0" dirty="0">
                <a:solidFill>
                  <a:srgbClr val="FFFFFF"/>
                </a:solidFill>
                <a:latin typeface="Arial"/>
                <a:cs typeface="Arial"/>
              </a:rPr>
              <a:t>n</a:t>
            </a:r>
            <a:r>
              <a:rPr sz="1587" b="1" kern="0" spc="-172" dirty="0">
                <a:solidFill>
                  <a:srgbClr val="FFFFFF"/>
                </a:solidFill>
                <a:latin typeface="Arial"/>
                <a:cs typeface="Arial"/>
              </a:rPr>
              <a:t> </a:t>
            </a:r>
            <a:r>
              <a:rPr sz="1587" b="1" kern="0" dirty="0">
                <a:solidFill>
                  <a:srgbClr val="FFFFFF"/>
                </a:solidFill>
                <a:latin typeface="Arial"/>
                <a:cs typeface="Arial"/>
              </a:rPr>
              <a:t>d</a:t>
            </a:r>
            <a:r>
              <a:rPr sz="1587" b="1" kern="0" spc="-177" dirty="0">
                <a:solidFill>
                  <a:srgbClr val="FFFFFF"/>
                </a:solidFill>
                <a:latin typeface="Arial"/>
                <a:cs typeface="Arial"/>
              </a:rPr>
              <a:t> </a:t>
            </a:r>
            <a:r>
              <a:rPr sz="1587" b="1" kern="0" spc="95" dirty="0">
                <a:solidFill>
                  <a:srgbClr val="FFFFFF"/>
                </a:solidFill>
                <a:latin typeface="Arial"/>
                <a:cs typeface="Arial"/>
              </a:rPr>
              <a:t>w</a:t>
            </a:r>
            <a:r>
              <a:rPr sz="1587" b="1" kern="0" spc="-168" dirty="0">
                <a:solidFill>
                  <a:srgbClr val="FFFFFF"/>
                </a:solidFill>
                <a:latin typeface="Arial"/>
                <a:cs typeface="Arial"/>
              </a:rPr>
              <a:t> </a:t>
            </a:r>
            <a:r>
              <a:rPr sz="1587" b="1" kern="0" dirty="0">
                <a:solidFill>
                  <a:srgbClr val="FFFFFF"/>
                </a:solidFill>
                <a:latin typeface="Arial"/>
                <a:cs typeface="Arial"/>
              </a:rPr>
              <a:t>i</a:t>
            </a:r>
            <a:r>
              <a:rPr sz="1587" b="1" kern="0" spc="-172" dirty="0">
                <a:solidFill>
                  <a:srgbClr val="FFFFFF"/>
                </a:solidFill>
                <a:latin typeface="Arial"/>
                <a:cs typeface="Arial"/>
              </a:rPr>
              <a:t> </a:t>
            </a:r>
            <a:r>
              <a:rPr sz="1587" b="1" kern="0" spc="59" dirty="0">
                <a:solidFill>
                  <a:srgbClr val="FFFFFF"/>
                </a:solidFill>
                <a:latin typeface="Arial"/>
                <a:cs typeface="Arial"/>
              </a:rPr>
              <a:t>c</a:t>
            </a:r>
            <a:r>
              <a:rPr sz="1587" b="1" kern="0" spc="-159" dirty="0">
                <a:solidFill>
                  <a:srgbClr val="FFFFFF"/>
                </a:solidFill>
                <a:latin typeface="Arial"/>
                <a:cs typeface="Arial"/>
              </a:rPr>
              <a:t> </a:t>
            </a:r>
            <a:r>
              <a:rPr sz="1587" b="1" kern="0" spc="-45" dirty="0">
                <a:solidFill>
                  <a:srgbClr val="FFFFFF"/>
                </a:solidFill>
                <a:latin typeface="Arial"/>
                <a:cs typeface="Arial"/>
              </a:rPr>
              <a:t>h </a:t>
            </a:r>
            <a:r>
              <a:rPr sz="1587" b="1" kern="0" dirty="0">
                <a:solidFill>
                  <a:srgbClr val="FFFFFF"/>
                </a:solidFill>
                <a:latin typeface="Arial"/>
                <a:cs typeface="Arial"/>
              </a:rPr>
              <a:t>p</a:t>
            </a:r>
            <a:r>
              <a:rPr sz="1587" b="1" kern="0" spc="-172" dirty="0">
                <a:solidFill>
                  <a:srgbClr val="FFFFFF"/>
                </a:solidFill>
                <a:latin typeface="Arial"/>
                <a:cs typeface="Arial"/>
              </a:rPr>
              <a:t> </a:t>
            </a:r>
            <a:r>
              <a:rPr sz="1587" b="1" kern="0" spc="113" dirty="0">
                <a:solidFill>
                  <a:srgbClr val="FFFFFF"/>
                </a:solidFill>
                <a:latin typeface="Arial"/>
                <a:cs typeface="Arial"/>
              </a:rPr>
              <a:t>a</a:t>
            </a:r>
            <a:r>
              <a:rPr sz="1587" b="1" kern="0" spc="-172" dirty="0">
                <a:solidFill>
                  <a:srgbClr val="FFFFFF"/>
                </a:solidFill>
                <a:latin typeface="Arial"/>
                <a:cs typeface="Arial"/>
              </a:rPr>
              <a:t> </a:t>
            </a:r>
            <a:r>
              <a:rPr sz="1587" b="1" kern="0" dirty="0">
                <a:solidFill>
                  <a:srgbClr val="FFFFFF"/>
                </a:solidFill>
                <a:latin typeface="Arial"/>
                <a:cs typeface="Arial"/>
              </a:rPr>
              <a:t>n</a:t>
            </a:r>
            <a:r>
              <a:rPr sz="1587" b="1" kern="0" spc="-168" dirty="0">
                <a:solidFill>
                  <a:srgbClr val="FFFFFF"/>
                </a:solidFill>
                <a:latin typeface="Arial"/>
                <a:cs typeface="Arial"/>
              </a:rPr>
              <a:t> </a:t>
            </a:r>
            <a:r>
              <a:rPr sz="1587" b="1" kern="0" spc="95" dirty="0">
                <a:solidFill>
                  <a:srgbClr val="FFFFFF"/>
                </a:solidFill>
                <a:latin typeface="Arial"/>
                <a:cs typeface="Arial"/>
              </a:rPr>
              <a:t>e</a:t>
            </a:r>
            <a:r>
              <a:rPr sz="1587" b="1" kern="0" spc="-172" dirty="0">
                <a:solidFill>
                  <a:srgbClr val="FFFFFF"/>
                </a:solidFill>
                <a:latin typeface="Arial"/>
                <a:cs typeface="Arial"/>
              </a:rPr>
              <a:t> </a:t>
            </a:r>
            <a:r>
              <a:rPr sz="1587" b="1" kern="0" dirty="0">
                <a:solidFill>
                  <a:srgbClr val="FFFFFF"/>
                </a:solidFill>
                <a:latin typeface="Arial"/>
                <a:cs typeface="Arial"/>
              </a:rPr>
              <a:t>l</a:t>
            </a:r>
            <a:r>
              <a:rPr sz="1587" b="1" kern="0" spc="-168" dirty="0">
                <a:solidFill>
                  <a:srgbClr val="FFFFFF"/>
                </a:solidFill>
                <a:latin typeface="Arial"/>
                <a:cs typeface="Arial"/>
              </a:rPr>
              <a:t> </a:t>
            </a:r>
            <a:r>
              <a:rPr sz="1587" b="1" kern="0" spc="-9" dirty="0">
                <a:solidFill>
                  <a:srgbClr val="FFFFFF"/>
                </a:solidFill>
                <a:latin typeface="Arial"/>
                <a:cs typeface="Arial"/>
              </a:rPr>
              <a:t>s</a:t>
            </a:r>
            <a:r>
              <a:rPr sz="1587" b="1" kern="0" spc="-163" dirty="0">
                <a:solidFill>
                  <a:srgbClr val="FFFFFF"/>
                </a:solidFill>
                <a:latin typeface="Arial"/>
                <a:cs typeface="Arial"/>
              </a:rPr>
              <a:t> </a:t>
            </a:r>
            <a:endParaRPr sz="1587" kern="0" dirty="0">
              <a:solidFill>
                <a:sysClr val="windowText" lastClr="000000"/>
              </a:solidFill>
              <a:latin typeface="Arial"/>
              <a:cs typeface="Arial"/>
            </a:endParaRPr>
          </a:p>
        </p:txBody>
      </p:sp>
      <p:pic>
        <p:nvPicPr>
          <p:cNvPr id="20" name="object 20"/>
          <p:cNvPicPr/>
          <p:nvPr/>
        </p:nvPicPr>
        <p:blipFill>
          <a:blip r:embed="rId10" cstate="print"/>
          <a:stretch>
            <a:fillRect/>
          </a:stretch>
        </p:blipFill>
        <p:spPr>
          <a:xfrm>
            <a:off x="6628848" y="962451"/>
            <a:ext cx="3205187" cy="1639863"/>
          </a:xfrm>
          <a:prstGeom prst="rect">
            <a:avLst/>
          </a:prstGeom>
        </p:spPr>
      </p:pic>
      <p:pic>
        <p:nvPicPr>
          <p:cNvPr id="21" name="object 21"/>
          <p:cNvPicPr/>
          <p:nvPr/>
        </p:nvPicPr>
        <p:blipFill>
          <a:blip r:embed="rId11" cstate="print"/>
          <a:stretch>
            <a:fillRect/>
          </a:stretch>
        </p:blipFill>
        <p:spPr>
          <a:xfrm>
            <a:off x="6628848" y="4819380"/>
            <a:ext cx="3205187" cy="1783064"/>
          </a:xfrm>
          <a:prstGeom prst="rect">
            <a:avLst/>
          </a:prstGeom>
        </p:spPr>
      </p:pic>
      <p:pic>
        <p:nvPicPr>
          <p:cNvPr id="22" name="object 22"/>
          <p:cNvPicPr/>
          <p:nvPr/>
        </p:nvPicPr>
        <p:blipFill>
          <a:blip r:embed="rId12" cstate="print"/>
          <a:stretch>
            <a:fillRect/>
          </a:stretch>
        </p:blipFill>
        <p:spPr>
          <a:xfrm>
            <a:off x="6628848" y="2647800"/>
            <a:ext cx="3205187" cy="21260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33808" y="2636623"/>
            <a:ext cx="5919893" cy="1000424"/>
          </a:xfrm>
          <a:prstGeom prst="rect">
            <a:avLst/>
          </a:prstGeom>
        </p:spPr>
        <p:txBody>
          <a:bodyPr vert="horz" wrap="square" lIns="0" tIns="8467" rIns="0" bIns="0" rtlCol="0">
            <a:spAutoFit/>
          </a:bodyPr>
          <a:lstStyle/>
          <a:p>
            <a:pPr marL="8467" marR="3387" indent="162568" defTabSz="609630">
              <a:lnSpc>
                <a:spcPct val="127000"/>
              </a:lnSpc>
              <a:spcBef>
                <a:spcPts val="67"/>
              </a:spcBef>
              <a:tabLst>
                <a:tab pos="2208217" algn="l"/>
                <a:tab pos="2287384" algn="l"/>
                <a:tab pos="2931730" algn="l"/>
                <a:tab pos="3119699" algn="l"/>
                <a:tab pos="4650972" algn="l"/>
                <a:tab pos="4817774" algn="l"/>
              </a:tabLst>
            </a:pPr>
            <a:r>
              <a:rPr sz="2667" kern="0" spc="177" dirty="0">
                <a:solidFill>
                  <a:srgbClr val="7A220C"/>
                </a:solidFill>
                <a:latin typeface="Segoe UI Black"/>
                <a:cs typeface="Segoe UI Black"/>
              </a:rPr>
              <a:t>GROWING</a:t>
            </a:r>
            <a:r>
              <a:rPr sz="2667" kern="0" dirty="0">
                <a:solidFill>
                  <a:srgbClr val="7A220C"/>
                </a:solidFill>
                <a:latin typeface="Times New Roman"/>
                <a:cs typeface="Times New Roman"/>
              </a:rPr>
              <a:t>		</a:t>
            </a:r>
            <a:r>
              <a:rPr sz="2667" kern="0" spc="33" dirty="0">
                <a:solidFill>
                  <a:srgbClr val="7A220C"/>
                </a:solidFill>
                <a:latin typeface="Segoe UI Black"/>
                <a:cs typeface="Segoe UI Black"/>
              </a:rPr>
              <a:t>OF</a:t>
            </a:r>
            <a:r>
              <a:rPr sz="2667" kern="0" dirty="0">
                <a:solidFill>
                  <a:srgbClr val="7A220C"/>
                </a:solidFill>
                <a:latin typeface="Times New Roman"/>
                <a:cs typeface="Times New Roman"/>
              </a:rPr>
              <a:t>	</a:t>
            </a:r>
            <a:r>
              <a:rPr sz="2667" kern="0" spc="177" dirty="0">
                <a:solidFill>
                  <a:srgbClr val="7A220C"/>
                </a:solidFill>
                <a:latin typeface="Segoe UI Black"/>
                <a:cs typeface="Segoe UI Black"/>
              </a:rPr>
              <a:t>QUALITY</a:t>
            </a:r>
            <a:r>
              <a:rPr sz="2667" kern="0" dirty="0">
                <a:solidFill>
                  <a:srgbClr val="7A220C"/>
                </a:solidFill>
                <a:latin typeface="Times New Roman"/>
                <a:cs typeface="Times New Roman"/>
              </a:rPr>
              <a:t>		</a:t>
            </a:r>
            <a:r>
              <a:rPr sz="2667" kern="0" spc="123" dirty="0">
                <a:solidFill>
                  <a:srgbClr val="7A220C"/>
                </a:solidFill>
                <a:latin typeface="Segoe UI Black"/>
                <a:cs typeface="Segoe UI Black"/>
              </a:rPr>
              <a:t>SEED</a:t>
            </a:r>
            <a:r>
              <a:rPr sz="2667" kern="0" spc="123" dirty="0">
                <a:solidFill>
                  <a:srgbClr val="7A220C"/>
                </a:solidFill>
                <a:latin typeface="Times New Roman"/>
                <a:cs typeface="Times New Roman"/>
              </a:rPr>
              <a:t> </a:t>
            </a:r>
            <a:r>
              <a:rPr sz="2667" kern="0" spc="227" dirty="0">
                <a:solidFill>
                  <a:srgbClr val="7A220C"/>
                </a:solidFill>
                <a:latin typeface="Segoe UI Black"/>
                <a:cs typeface="Segoe UI Black"/>
              </a:rPr>
              <a:t>VARIETIES</a:t>
            </a:r>
            <a:r>
              <a:rPr sz="2667" kern="0" dirty="0">
                <a:solidFill>
                  <a:srgbClr val="7A220C"/>
                </a:solidFill>
                <a:latin typeface="Times New Roman"/>
                <a:cs typeface="Times New Roman"/>
              </a:rPr>
              <a:t>	</a:t>
            </a:r>
            <a:r>
              <a:rPr sz="2667" kern="0" spc="157" dirty="0">
                <a:solidFill>
                  <a:srgbClr val="7A220C"/>
                </a:solidFill>
                <a:latin typeface="Segoe UI Black"/>
                <a:cs typeface="Segoe UI Black"/>
              </a:rPr>
              <a:t>FOR</a:t>
            </a:r>
            <a:r>
              <a:rPr sz="2667" kern="0" dirty="0">
                <a:solidFill>
                  <a:srgbClr val="7A220C"/>
                </a:solidFill>
                <a:latin typeface="Times New Roman"/>
                <a:cs typeface="Times New Roman"/>
              </a:rPr>
              <a:t>	</a:t>
            </a:r>
            <a:r>
              <a:rPr sz="2667" kern="0" spc="207" dirty="0">
                <a:solidFill>
                  <a:srgbClr val="7A220C"/>
                </a:solidFill>
                <a:latin typeface="Segoe UI Black"/>
                <a:cs typeface="Segoe UI Black"/>
              </a:rPr>
              <a:t>POLICE</a:t>
            </a:r>
            <a:r>
              <a:rPr sz="2667" kern="0" dirty="0">
                <a:solidFill>
                  <a:srgbClr val="7A220C"/>
                </a:solidFill>
                <a:latin typeface="Times New Roman"/>
                <a:cs typeface="Times New Roman"/>
              </a:rPr>
              <a:t>	</a:t>
            </a:r>
            <a:r>
              <a:rPr sz="2667" kern="0" spc="200" dirty="0">
                <a:solidFill>
                  <a:srgbClr val="7A220C"/>
                </a:solidFill>
                <a:latin typeface="Segoe UI Black"/>
                <a:cs typeface="Segoe UI Black"/>
              </a:rPr>
              <a:t>CROPS</a:t>
            </a:r>
            <a:endParaRPr sz="2667" kern="0">
              <a:solidFill>
                <a:sysClr val="windowText" lastClr="000000"/>
              </a:solidFill>
              <a:latin typeface="Segoe UI Black"/>
              <a:cs typeface="Segoe UI Black"/>
            </a:endParaRPr>
          </a:p>
        </p:txBody>
      </p:sp>
      <p:sp>
        <p:nvSpPr>
          <p:cNvPr id="3" name="object 3"/>
          <p:cNvSpPr txBox="1">
            <a:spLocks noGrp="1"/>
          </p:cNvSpPr>
          <p:nvPr>
            <p:ph type="title"/>
          </p:nvPr>
        </p:nvSpPr>
        <p:spPr>
          <a:xfrm>
            <a:off x="618743" y="-43705"/>
            <a:ext cx="3001433" cy="879873"/>
          </a:xfrm>
          <a:prstGeom prst="rect">
            <a:avLst/>
          </a:prstGeom>
        </p:spPr>
        <p:txBody>
          <a:bodyPr vert="horz" wrap="square" lIns="0" tIns="58437" rIns="0" bIns="0" rtlCol="0">
            <a:spAutoFit/>
          </a:bodyPr>
          <a:lstStyle/>
          <a:p>
            <a:pPr marL="719703">
              <a:spcBef>
                <a:spcPts val="63"/>
              </a:spcBef>
            </a:pPr>
            <a:r>
              <a:rPr dirty="0"/>
              <a:t>INVESTMENT</a:t>
            </a:r>
            <a:r>
              <a:rPr spc="-123" dirty="0">
                <a:latin typeface="Times New Roman"/>
                <a:cs typeface="Times New Roman"/>
              </a:rPr>
              <a:t> </a:t>
            </a:r>
            <a:r>
              <a:rPr spc="-7" dirty="0"/>
              <a:t>OFFER</a:t>
            </a:r>
          </a:p>
        </p:txBody>
      </p:sp>
      <p:sp>
        <p:nvSpPr>
          <p:cNvPr id="4" name="object 4"/>
          <p:cNvSpPr txBox="1">
            <a:spLocks noGrp="1"/>
          </p:cNvSpPr>
          <p:nvPr>
            <p:ph sz="half" idx="2"/>
          </p:nvPr>
        </p:nvSpPr>
        <p:spPr>
          <a:xfrm>
            <a:off x="1069284" y="1257809"/>
            <a:ext cx="2853831" cy="4804863"/>
          </a:xfrm>
          <a:prstGeom prst="rect">
            <a:avLst/>
          </a:prstGeom>
        </p:spPr>
        <p:txBody>
          <a:bodyPr vert="horz" wrap="square" lIns="0" tIns="8467" rIns="0" bIns="0" rtlCol="0">
            <a:spAutoFit/>
          </a:bodyPr>
          <a:lstStyle/>
          <a:p>
            <a:pPr marL="8467">
              <a:lnSpc>
                <a:spcPts val="2310"/>
              </a:lnSpc>
              <a:spcBef>
                <a:spcPts val="67"/>
              </a:spcBef>
            </a:pPr>
            <a:r>
              <a:rPr spc="-107" dirty="0"/>
              <a:t>Project</a:t>
            </a:r>
            <a:r>
              <a:rPr b="0" i="0" spc="-123" dirty="0">
                <a:latin typeface="Times New Roman"/>
                <a:cs typeface="Times New Roman"/>
              </a:rPr>
              <a:t> </a:t>
            </a:r>
            <a:r>
              <a:rPr spc="-57" dirty="0"/>
              <a:t>location:</a:t>
            </a:r>
          </a:p>
          <a:p>
            <a:pPr marL="8467">
              <a:lnSpc>
                <a:spcPts val="1870"/>
              </a:lnSpc>
              <a:tabLst>
                <a:tab pos="1060926" algn="l"/>
                <a:tab pos="2372902" algn="l"/>
                <a:tab pos="3801300" algn="l"/>
              </a:tabLst>
            </a:pPr>
            <a:r>
              <a:rPr lang="en-US" sz="1600" b="0" i="0" spc="120" dirty="0">
                <a:solidFill>
                  <a:srgbClr val="211F1F"/>
                </a:solidFill>
                <a:latin typeface="Microsoft Sans Serif"/>
                <a:cs typeface="Microsoft Sans Serif"/>
              </a:rPr>
              <a:t>Kukdala district</a:t>
            </a:r>
            <a:endParaRPr sz="1600" dirty="0">
              <a:latin typeface="Microsoft Sans Serif"/>
              <a:cs typeface="Microsoft Sans Serif"/>
            </a:endParaRPr>
          </a:p>
          <a:p>
            <a:pPr marL="8467">
              <a:lnSpc>
                <a:spcPts val="1880"/>
              </a:lnSpc>
              <a:spcBef>
                <a:spcPts val="517"/>
              </a:spcBef>
            </a:pPr>
            <a:r>
              <a:rPr sz="1667" spc="-90" dirty="0"/>
              <a:t>Project</a:t>
            </a:r>
            <a:r>
              <a:rPr sz="1667" b="0" i="0" spc="-76" dirty="0">
                <a:latin typeface="Times New Roman"/>
                <a:cs typeface="Times New Roman"/>
              </a:rPr>
              <a:t> </a:t>
            </a:r>
            <a:r>
              <a:rPr sz="1667" spc="-7" dirty="0"/>
              <a:t>cost:</a:t>
            </a:r>
            <a:endParaRPr sz="1667" dirty="0">
              <a:latin typeface="Times New Roman"/>
              <a:cs typeface="Times New Roman"/>
            </a:endParaRPr>
          </a:p>
          <a:p>
            <a:pPr marL="8467">
              <a:lnSpc>
                <a:spcPts val="2120"/>
              </a:lnSpc>
              <a:tabLst>
                <a:tab pos="626141" algn="l"/>
                <a:tab pos="1807724" algn="l"/>
              </a:tabLst>
            </a:pPr>
            <a:r>
              <a:rPr sz="1867" b="0" i="0" dirty="0">
                <a:solidFill>
                  <a:srgbClr val="211F1F"/>
                </a:solidFill>
                <a:latin typeface="Microsoft Sans Serif"/>
                <a:cs typeface="Microsoft Sans Serif"/>
              </a:rPr>
              <a:t>50</a:t>
            </a:r>
            <a:r>
              <a:rPr sz="1867" b="0" i="0" spc="-177" dirty="0">
                <a:solidFill>
                  <a:srgbClr val="211F1F"/>
                </a:solidFill>
                <a:latin typeface="Times New Roman"/>
                <a:cs typeface="Times New Roman"/>
              </a:rPr>
              <a:t> </a:t>
            </a:r>
            <a:r>
              <a:rPr sz="1867" b="0" i="0" dirty="0">
                <a:solidFill>
                  <a:srgbClr val="211F1F"/>
                </a:solidFill>
                <a:latin typeface="Microsoft Sans Serif"/>
                <a:cs typeface="Microsoft Sans Serif"/>
              </a:rPr>
              <a:t>,</a:t>
            </a:r>
            <a:r>
              <a:rPr sz="1867" b="0" i="0" spc="-283" dirty="0">
                <a:solidFill>
                  <a:srgbClr val="211F1F"/>
                </a:solidFill>
                <a:latin typeface="Times New Roman"/>
                <a:cs typeface="Times New Roman"/>
              </a:rPr>
              <a:t> </a:t>
            </a:r>
            <a:r>
              <a:rPr sz="1867" b="0" i="0" spc="-33" dirty="0">
                <a:solidFill>
                  <a:srgbClr val="211F1F"/>
                </a:solidFill>
                <a:latin typeface="Microsoft Sans Serif"/>
                <a:cs typeface="Microsoft Sans Serif"/>
              </a:rPr>
              <a:t>0</a:t>
            </a:r>
            <a:r>
              <a:rPr sz="1867" b="0" i="0" dirty="0">
                <a:solidFill>
                  <a:srgbClr val="211F1F"/>
                </a:solidFill>
                <a:latin typeface="Times New Roman"/>
                <a:cs typeface="Times New Roman"/>
              </a:rPr>
              <a:t>	</a:t>
            </a:r>
            <a:r>
              <a:rPr sz="1867" b="0" i="0" spc="97" dirty="0">
                <a:solidFill>
                  <a:srgbClr val="211F1F"/>
                </a:solidFill>
                <a:latin typeface="Microsoft Sans Serif"/>
                <a:cs typeface="Microsoft Sans Serif"/>
              </a:rPr>
              <a:t>MILLION</a:t>
            </a:r>
            <a:r>
              <a:rPr sz="1867" b="0" i="0" dirty="0">
                <a:solidFill>
                  <a:srgbClr val="211F1F"/>
                </a:solidFill>
                <a:latin typeface="Times New Roman"/>
                <a:cs typeface="Times New Roman"/>
              </a:rPr>
              <a:t>	</a:t>
            </a:r>
            <a:r>
              <a:rPr sz="1867" b="0" i="0" spc="97" dirty="0">
                <a:solidFill>
                  <a:srgbClr val="211F1F"/>
                </a:solidFill>
                <a:latin typeface="Microsoft Sans Serif"/>
                <a:cs typeface="Microsoft Sans Serif"/>
              </a:rPr>
              <a:t>DOLLARS</a:t>
            </a:r>
            <a:endParaRPr sz="1867" dirty="0">
              <a:latin typeface="Microsoft Sans Serif"/>
              <a:cs typeface="Microsoft Sans Serif"/>
            </a:endParaRPr>
          </a:p>
          <a:p>
            <a:pPr marL="8467">
              <a:lnSpc>
                <a:spcPts val="2247"/>
              </a:lnSpc>
              <a:spcBef>
                <a:spcPts val="503"/>
              </a:spcBef>
            </a:pPr>
            <a:r>
              <a:rPr spc="-136" dirty="0"/>
              <a:t>Production</a:t>
            </a:r>
            <a:r>
              <a:rPr b="0" i="0" spc="-140" dirty="0">
                <a:latin typeface="Times New Roman"/>
                <a:cs typeface="Times New Roman"/>
              </a:rPr>
              <a:t> </a:t>
            </a:r>
            <a:r>
              <a:rPr spc="-110" dirty="0"/>
              <a:t>capacity</a:t>
            </a:r>
            <a:r>
              <a:rPr b="0" i="0" spc="-177" dirty="0">
                <a:latin typeface="Times New Roman"/>
                <a:cs typeface="Times New Roman"/>
              </a:rPr>
              <a:t> </a:t>
            </a:r>
            <a:r>
              <a:rPr spc="-70" dirty="0"/>
              <a:t>(per</a:t>
            </a:r>
            <a:r>
              <a:rPr b="0" i="0" spc="-110" dirty="0">
                <a:latin typeface="Times New Roman"/>
                <a:cs typeface="Times New Roman"/>
              </a:rPr>
              <a:t> </a:t>
            </a:r>
            <a:r>
              <a:rPr spc="-7" dirty="0"/>
              <a:t>year):</a:t>
            </a:r>
          </a:p>
          <a:p>
            <a:pPr marL="8467">
              <a:lnSpc>
                <a:spcPts val="2127"/>
              </a:lnSpc>
              <a:tabLst>
                <a:tab pos="536814" algn="l"/>
                <a:tab pos="1065160" algn="l"/>
              </a:tabLst>
            </a:pPr>
            <a:r>
              <a:rPr sz="1867" b="0" i="0" spc="63" dirty="0">
                <a:solidFill>
                  <a:srgbClr val="211F1F"/>
                </a:solidFill>
                <a:latin typeface="Microsoft Sans Serif"/>
                <a:cs typeface="Microsoft Sans Serif"/>
              </a:rPr>
              <a:t>300</a:t>
            </a:r>
            <a:r>
              <a:rPr sz="1867" b="0" i="0" dirty="0">
                <a:solidFill>
                  <a:srgbClr val="211F1F"/>
                </a:solidFill>
                <a:latin typeface="Times New Roman"/>
                <a:cs typeface="Times New Roman"/>
              </a:rPr>
              <a:t>	</a:t>
            </a:r>
            <a:r>
              <a:rPr sz="1867" b="0" i="0" spc="63" dirty="0">
                <a:solidFill>
                  <a:srgbClr val="211F1F"/>
                </a:solidFill>
                <a:latin typeface="Microsoft Sans Serif"/>
                <a:cs typeface="Microsoft Sans Serif"/>
              </a:rPr>
              <a:t>000</a:t>
            </a:r>
            <a:r>
              <a:rPr sz="1867" b="0" i="0" dirty="0">
                <a:solidFill>
                  <a:srgbClr val="211F1F"/>
                </a:solidFill>
                <a:latin typeface="Times New Roman"/>
                <a:cs typeface="Times New Roman"/>
              </a:rPr>
              <a:t>	</a:t>
            </a:r>
            <a:r>
              <a:rPr sz="1867" b="0" i="0" spc="40" dirty="0">
                <a:solidFill>
                  <a:srgbClr val="211F1F"/>
                </a:solidFill>
                <a:latin typeface="Microsoft Sans Serif"/>
                <a:cs typeface="Microsoft Sans Serif"/>
              </a:rPr>
              <a:t>KG</a:t>
            </a:r>
            <a:endParaRPr sz="1867" dirty="0">
              <a:latin typeface="Microsoft Sans Serif"/>
              <a:cs typeface="Microsoft Sans Serif"/>
            </a:endParaRPr>
          </a:p>
          <a:p>
            <a:pPr marL="8467">
              <a:lnSpc>
                <a:spcPts val="2160"/>
              </a:lnSpc>
              <a:spcBef>
                <a:spcPts val="280"/>
              </a:spcBef>
            </a:pPr>
            <a:r>
              <a:rPr sz="1867" dirty="0">
                <a:solidFill>
                  <a:srgbClr val="363636"/>
                </a:solidFill>
              </a:rPr>
              <a:t>IRR</a:t>
            </a:r>
            <a:r>
              <a:rPr sz="1867" b="0" i="0" spc="-23" dirty="0">
                <a:solidFill>
                  <a:srgbClr val="363636"/>
                </a:solidFill>
                <a:latin typeface="Times New Roman"/>
                <a:cs typeface="Times New Roman"/>
              </a:rPr>
              <a:t> </a:t>
            </a:r>
            <a:r>
              <a:rPr sz="1867" spc="-7" dirty="0">
                <a:solidFill>
                  <a:srgbClr val="363636"/>
                </a:solidFill>
              </a:rPr>
              <a:t>(FIN):</a:t>
            </a:r>
            <a:endParaRPr sz="1867" dirty="0">
              <a:latin typeface="Times New Roman"/>
              <a:cs typeface="Times New Roman"/>
            </a:endParaRPr>
          </a:p>
          <a:p>
            <a:pPr marL="8467">
              <a:lnSpc>
                <a:spcPts val="2160"/>
              </a:lnSpc>
              <a:tabLst>
                <a:tab pos="653236" algn="l"/>
              </a:tabLst>
            </a:pPr>
            <a:r>
              <a:rPr sz="1867" b="0" i="0" spc="-13" dirty="0">
                <a:solidFill>
                  <a:srgbClr val="211F1F"/>
                </a:solidFill>
                <a:latin typeface="Microsoft Sans Serif"/>
                <a:cs typeface="Microsoft Sans Serif"/>
              </a:rPr>
              <a:t>18,0</a:t>
            </a:r>
            <a:r>
              <a:rPr sz="1867" b="0" i="0" dirty="0">
                <a:solidFill>
                  <a:srgbClr val="211F1F"/>
                </a:solidFill>
                <a:latin typeface="Times New Roman"/>
                <a:cs typeface="Times New Roman"/>
              </a:rPr>
              <a:t>	</a:t>
            </a:r>
            <a:r>
              <a:rPr sz="1867" b="0" i="0" spc="-33" dirty="0">
                <a:solidFill>
                  <a:srgbClr val="211F1F"/>
                </a:solidFill>
                <a:latin typeface="Microsoft Sans Serif"/>
                <a:cs typeface="Microsoft Sans Serif"/>
              </a:rPr>
              <a:t>%</a:t>
            </a:r>
            <a:endParaRPr sz="1867" dirty="0">
              <a:latin typeface="Microsoft Sans Serif"/>
              <a:cs typeface="Microsoft Sans Serif"/>
            </a:endParaRPr>
          </a:p>
          <a:p>
            <a:pPr marL="8467">
              <a:lnSpc>
                <a:spcPts val="2413"/>
              </a:lnSpc>
              <a:spcBef>
                <a:spcPts val="220"/>
              </a:spcBef>
            </a:pPr>
            <a:r>
              <a:rPr sz="2133" dirty="0">
                <a:solidFill>
                  <a:srgbClr val="363636"/>
                </a:solidFill>
              </a:rPr>
              <a:t>NPV</a:t>
            </a:r>
            <a:r>
              <a:rPr sz="2133" b="0" i="0" spc="30" dirty="0">
                <a:solidFill>
                  <a:srgbClr val="363636"/>
                </a:solidFill>
                <a:latin typeface="Times New Roman"/>
                <a:cs typeface="Times New Roman"/>
              </a:rPr>
              <a:t> </a:t>
            </a:r>
            <a:r>
              <a:rPr sz="2133" spc="-7" dirty="0">
                <a:solidFill>
                  <a:srgbClr val="363636"/>
                </a:solidFill>
              </a:rPr>
              <a:t>(FIN):</a:t>
            </a:r>
            <a:endParaRPr sz="2133" dirty="0">
              <a:latin typeface="Times New Roman"/>
              <a:cs typeface="Times New Roman"/>
            </a:endParaRPr>
          </a:p>
          <a:p>
            <a:pPr marL="8467">
              <a:lnSpc>
                <a:spcPts val="2093"/>
              </a:lnSpc>
              <a:tabLst>
                <a:tab pos="536814" algn="l"/>
                <a:tab pos="1148137" algn="l"/>
                <a:tab pos="1380982" algn="l"/>
              </a:tabLst>
            </a:pPr>
            <a:r>
              <a:rPr sz="1867" b="0" i="0" spc="63" dirty="0">
                <a:solidFill>
                  <a:srgbClr val="211F1F"/>
                </a:solidFill>
                <a:latin typeface="Microsoft Sans Serif"/>
                <a:cs typeface="Microsoft Sans Serif"/>
              </a:rPr>
              <a:t>691</a:t>
            </a:r>
            <a:r>
              <a:rPr sz="1867" b="0" i="0" dirty="0">
                <a:solidFill>
                  <a:srgbClr val="211F1F"/>
                </a:solidFill>
                <a:latin typeface="Times New Roman"/>
                <a:cs typeface="Times New Roman"/>
              </a:rPr>
              <a:t>	</a:t>
            </a:r>
            <a:r>
              <a:rPr sz="1867" b="0" i="0" spc="80" dirty="0">
                <a:solidFill>
                  <a:srgbClr val="211F1F"/>
                </a:solidFill>
                <a:latin typeface="Microsoft Sans Serif"/>
                <a:cs typeface="Microsoft Sans Serif"/>
              </a:rPr>
              <a:t>257,</a:t>
            </a:r>
            <a:r>
              <a:rPr sz="1867" b="0" i="0" dirty="0">
                <a:solidFill>
                  <a:srgbClr val="211F1F"/>
                </a:solidFill>
                <a:latin typeface="Times New Roman"/>
                <a:cs typeface="Times New Roman"/>
              </a:rPr>
              <a:t>	</a:t>
            </a:r>
            <a:r>
              <a:rPr sz="1867" b="0" i="0" spc="-33" dirty="0">
                <a:solidFill>
                  <a:srgbClr val="211F1F"/>
                </a:solidFill>
                <a:latin typeface="Microsoft Sans Serif"/>
                <a:cs typeface="Microsoft Sans Serif"/>
              </a:rPr>
              <a:t>0</a:t>
            </a:r>
            <a:r>
              <a:rPr sz="1867" b="0" i="0" dirty="0">
                <a:solidFill>
                  <a:srgbClr val="211F1F"/>
                </a:solidFill>
                <a:latin typeface="Times New Roman"/>
                <a:cs typeface="Times New Roman"/>
              </a:rPr>
              <a:t>	</a:t>
            </a:r>
            <a:r>
              <a:rPr sz="1867" b="0" i="0" spc="97" dirty="0">
                <a:solidFill>
                  <a:srgbClr val="211F1F"/>
                </a:solidFill>
                <a:latin typeface="Microsoft Sans Serif"/>
                <a:cs typeface="Microsoft Sans Serif"/>
              </a:rPr>
              <a:t>DOLLARS</a:t>
            </a:r>
            <a:endParaRPr sz="1867" dirty="0">
              <a:latin typeface="Microsoft Sans Serif"/>
              <a:cs typeface="Microsoft Sans Serif"/>
            </a:endParaRPr>
          </a:p>
          <a:p>
            <a:pPr marL="8467">
              <a:spcBef>
                <a:spcPts val="990"/>
              </a:spcBef>
            </a:pPr>
            <a:r>
              <a:rPr spc="-107" dirty="0"/>
              <a:t>Project</a:t>
            </a:r>
            <a:r>
              <a:rPr b="0" i="0" spc="-127" dirty="0">
                <a:latin typeface="Times New Roman"/>
                <a:cs typeface="Times New Roman"/>
              </a:rPr>
              <a:t> </a:t>
            </a:r>
            <a:r>
              <a:rPr spc="-33" dirty="0"/>
              <a:t>payback</a:t>
            </a:r>
            <a:r>
              <a:rPr sz="1867" b="0" i="0" spc="-33" dirty="0">
                <a:latin typeface="Arial MT"/>
                <a:cs typeface="Arial MT"/>
              </a:rPr>
              <a:t>:</a:t>
            </a:r>
            <a:endParaRPr sz="1867" dirty="0">
              <a:latin typeface="Arial MT"/>
              <a:cs typeface="Arial MT"/>
            </a:endParaRPr>
          </a:p>
          <a:p>
            <a:pPr marL="8467">
              <a:spcBef>
                <a:spcPts val="10"/>
              </a:spcBef>
              <a:tabLst>
                <a:tab pos="248932" algn="l"/>
              </a:tabLst>
            </a:pPr>
            <a:r>
              <a:rPr sz="1867" b="0" i="0" spc="-33" dirty="0">
                <a:solidFill>
                  <a:srgbClr val="211F1F"/>
                </a:solidFill>
                <a:latin typeface="Microsoft Sans Serif"/>
                <a:cs typeface="Microsoft Sans Serif"/>
              </a:rPr>
              <a:t>5</a:t>
            </a:r>
            <a:r>
              <a:rPr sz="1867" b="0" i="0" dirty="0">
                <a:solidFill>
                  <a:srgbClr val="211F1F"/>
                </a:solidFill>
                <a:latin typeface="Times New Roman"/>
                <a:cs typeface="Times New Roman"/>
              </a:rPr>
              <a:t>	</a:t>
            </a:r>
            <a:r>
              <a:rPr sz="1867" b="0" i="0" spc="87" dirty="0">
                <a:solidFill>
                  <a:srgbClr val="211F1F"/>
                </a:solidFill>
                <a:latin typeface="Microsoft Sans Serif"/>
                <a:cs typeface="Microsoft Sans Serif"/>
              </a:rPr>
              <a:t>YEARS</a:t>
            </a:r>
            <a:endParaRPr sz="1867" dirty="0">
              <a:latin typeface="Microsoft Sans Serif"/>
              <a:cs typeface="Microsoft Sans Serif"/>
            </a:endParaRPr>
          </a:p>
          <a:p>
            <a:pPr marL="8467">
              <a:lnSpc>
                <a:spcPts val="2310"/>
              </a:lnSpc>
              <a:spcBef>
                <a:spcPts val="100"/>
              </a:spcBef>
            </a:pPr>
            <a:r>
              <a:rPr spc="-7" dirty="0"/>
              <a:t>Jobs:</a:t>
            </a:r>
          </a:p>
          <a:p>
            <a:pPr marL="8467">
              <a:lnSpc>
                <a:spcPts val="2190"/>
              </a:lnSpc>
              <a:tabLst>
                <a:tab pos="406420" algn="l"/>
              </a:tabLst>
            </a:pPr>
            <a:r>
              <a:rPr sz="1867" b="0" i="0" spc="-17" dirty="0">
                <a:solidFill>
                  <a:srgbClr val="211F1F"/>
                </a:solidFill>
                <a:latin typeface="Microsoft Sans Serif"/>
                <a:cs typeface="Microsoft Sans Serif"/>
              </a:rPr>
              <a:t>20</a:t>
            </a:r>
            <a:r>
              <a:rPr sz="1867" b="0" i="0" dirty="0">
                <a:solidFill>
                  <a:srgbClr val="211F1F"/>
                </a:solidFill>
                <a:latin typeface="Times New Roman"/>
                <a:cs typeface="Times New Roman"/>
              </a:rPr>
              <a:t>	</a:t>
            </a:r>
            <a:r>
              <a:rPr sz="1867" b="0" i="0" spc="90" dirty="0">
                <a:solidFill>
                  <a:srgbClr val="211F1F"/>
                </a:solidFill>
                <a:latin typeface="Microsoft Sans Serif"/>
                <a:cs typeface="Microsoft Sans Serif"/>
              </a:rPr>
              <a:t>PEOPLE</a:t>
            </a:r>
            <a:endParaRPr sz="1867" dirty="0">
              <a:latin typeface="Microsoft Sans Serif"/>
              <a:cs typeface="Microsoft Sans Serif"/>
            </a:endParaRPr>
          </a:p>
        </p:txBody>
      </p:sp>
      <p:pic>
        <p:nvPicPr>
          <p:cNvPr id="5" name="object 5"/>
          <p:cNvPicPr/>
          <p:nvPr/>
        </p:nvPicPr>
        <p:blipFill>
          <a:blip r:embed="rId2" cstate="print"/>
          <a:stretch>
            <a:fillRect/>
          </a:stretch>
        </p:blipFill>
        <p:spPr>
          <a:xfrm>
            <a:off x="363728" y="1257809"/>
            <a:ext cx="496823" cy="459231"/>
          </a:xfrm>
          <a:prstGeom prst="rect">
            <a:avLst/>
          </a:prstGeom>
        </p:spPr>
      </p:pic>
      <p:pic>
        <p:nvPicPr>
          <p:cNvPr id="6" name="object 6"/>
          <p:cNvPicPr/>
          <p:nvPr/>
        </p:nvPicPr>
        <p:blipFill>
          <a:blip r:embed="rId3" cstate="print"/>
          <a:stretch>
            <a:fillRect/>
          </a:stretch>
        </p:blipFill>
        <p:spPr>
          <a:xfrm>
            <a:off x="339345" y="1903985"/>
            <a:ext cx="521207" cy="464311"/>
          </a:xfrm>
          <a:prstGeom prst="rect">
            <a:avLst/>
          </a:prstGeom>
        </p:spPr>
      </p:pic>
      <p:pic>
        <p:nvPicPr>
          <p:cNvPr id="7" name="object 7"/>
          <p:cNvPicPr/>
          <p:nvPr/>
        </p:nvPicPr>
        <p:blipFill>
          <a:blip r:embed="rId4" cstate="print"/>
          <a:stretch>
            <a:fillRect/>
          </a:stretch>
        </p:blipFill>
        <p:spPr>
          <a:xfrm>
            <a:off x="378968" y="2531873"/>
            <a:ext cx="479551" cy="472439"/>
          </a:xfrm>
          <a:prstGeom prst="rect">
            <a:avLst/>
          </a:prstGeom>
        </p:spPr>
      </p:pic>
      <p:pic>
        <p:nvPicPr>
          <p:cNvPr id="8" name="object 8"/>
          <p:cNvPicPr/>
          <p:nvPr/>
        </p:nvPicPr>
        <p:blipFill>
          <a:blip r:embed="rId5" cstate="print"/>
          <a:stretch>
            <a:fillRect/>
          </a:stretch>
        </p:blipFill>
        <p:spPr>
          <a:xfrm>
            <a:off x="370840" y="3144521"/>
            <a:ext cx="458215" cy="474471"/>
          </a:xfrm>
          <a:prstGeom prst="rect">
            <a:avLst/>
          </a:prstGeom>
        </p:spPr>
      </p:pic>
      <p:pic>
        <p:nvPicPr>
          <p:cNvPr id="9" name="object 9"/>
          <p:cNvPicPr/>
          <p:nvPr/>
        </p:nvPicPr>
        <p:blipFill>
          <a:blip r:embed="rId6" cstate="print"/>
          <a:stretch>
            <a:fillRect/>
          </a:stretch>
        </p:blipFill>
        <p:spPr>
          <a:xfrm>
            <a:off x="374904" y="3733801"/>
            <a:ext cx="483615" cy="488695"/>
          </a:xfrm>
          <a:prstGeom prst="rect">
            <a:avLst/>
          </a:prstGeom>
        </p:spPr>
      </p:pic>
      <p:pic>
        <p:nvPicPr>
          <p:cNvPr id="10" name="object 10"/>
          <p:cNvPicPr/>
          <p:nvPr/>
        </p:nvPicPr>
        <p:blipFill>
          <a:blip r:embed="rId7" cstate="print"/>
          <a:stretch>
            <a:fillRect/>
          </a:stretch>
        </p:blipFill>
        <p:spPr>
          <a:xfrm>
            <a:off x="368809" y="4382008"/>
            <a:ext cx="486663" cy="467359"/>
          </a:xfrm>
          <a:prstGeom prst="rect">
            <a:avLst/>
          </a:prstGeom>
        </p:spPr>
      </p:pic>
      <p:pic>
        <p:nvPicPr>
          <p:cNvPr id="11" name="object 11"/>
          <p:cNvPicPr/>
          <p:nvPr/>
        </p:nvPicPr>
        <p:blipFill>
          <a:blip r:embed="rId8" cstate="print"/>
          <a:stretch>
            <a:fillRect/>
          </a:stretch>
        </p:blipFill>
        <p:spPr>
          <a:xfrm>
            <a:off x="372873" y="4957064"/>
            <a:ext cx="478535" cy="486663"/>
          </a:xfrm>
          <a:prstGeom prst="rect">
            <a:avLst/>
          </a:prstGeom>
        </p:spPr>
      </p:pic>
      <p:pic>
        <p:nvPicPr>
          <p:cNvPr id="12" name="object 12"/>
          <p:cNvPicPr/>
          <p:nvPr/>
        </p:nvPicPr>
        <p:blipFill>
          <a:blip r:embed="rId9" cstate="print"/>
          <a:stretch>
            <a:fillRect/>
          </a:stretch>
        </p:blipFill>
        <p:spPr>
          <a:xfrm>
            <a:off x="377952" y="5570729"/>
            <a:ext cx="481583" cy="4511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314" y="46672"/>
            <a:ext cx="2073275" cy="7569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Times New Roman"/>
                <a:cs typeface="Times New Roman"/>
              </a:rPr>
              <a:t>INVESTMENT OFFER</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0" y="1064259"/>
            <a:ext cx="901700" cy="5120641"/>
            <a:chOff x="0" y="1064259"/>
            <a:chExt cx="901700" cy="5120641"/>
          </a:xfrm>
        </p:grpSpPr>
        <p:pic>
          <p:nvPicPr>
            <p:cNvPr id="4" name="object 4"/>
            <p:cNvPicPr/>
            <p:nvPr/>
          </p:nvPicPr>
          <p:blipFill>
            <a:blip r:embed="rId2" cstate="print"/>
            <a:stretch>
              <a:fillRect/>
            </a:stretch>
          </p:blipFill>
          <p:spPr>
            <a:xfrm>
              <a:off x="0" y="1064259"/>
              <a:ext cx="802639" cy="828039"/>
            </a:xfrm>
            <a:prstGeom prst="rect">
              <a:avLst/>
            </a:prstGeom>
          </p:spPr>
        </p:pic>
        <p:pic>
          <p:nvPicPr>
            <p:cNvPr id="5" name="object 5"/>
            <p:cNvPicPr/>
            <p:nvPr/>
          </p:nvPicPr>
          <p:blipFill>
            <a:blip r:embed="rId3" cstate="print"/>
            <a:stretch>
              <a:fillRect/>
            </a:stretch>
          </p:blipFill>
          <p:spPr>
            <a:xfrm>
              <a:off x="0" y="1089659"/>
              <a:ext cx="721359" cy="721359"/>
            </a:xfrm>
            <a:prstGeom prst="rect">
              <a:avLst/>
            </a:prstGeom>
          </p:spPr>
        </p:pic>
        <p:pic>
          <p:nvPicPr>
            <p:cNvPr id="6" name="object 6"/>
            <p:cNvPicPr/>
            <p:nvPr/>
          </p:nvPicPr>
          <p:blipFill>
            <a:blip r:embed="rId4" cstate="print"/>
            <a:stretch>
              <a:fillRect/>
            </a:stretch>
          </p:blipFill>
          <p:spPr>
            <a:xfrm>
              <a:off x="0" y="1737360"/>
              <a:ext cx="817879" cy="828039"/>
            </a:xfrm>
            <a:prstGeom prst="rect">
              <a:avLst/>
            </a:prstGeom>
          </p:spPr>
        </p:pic>
        <p:pic>
          <p:nvPicPr>
            <p:cNvPr id="7" name="object 7"/>
            <p:cNvPicPr/>
            <p:nvPr/>
          </p:nvPicPr>
          <p:blipFill>
            <a:blip r:embed="rId5" cstate="print"/>
            <a:stretch>
              <a:fillRect/>
            </a:stretch>
          </p:blipFill>
          <p:spPr>
            <a:xfrm>
              <a:off x="5080" y="1790700"/>
              <a:ext cx="721360" cy="721360"/>
            </a:xfrm>
            <a:prstGeom prst="rect">
              <a:avLst/>
            </a:prstGeom>
          </p:spPr>
        </p:pic>
        <p:pic>
          <p:nvPicPr>
            <p:cNvPr id="8" name="object 8"/>
            <p:cNvPicPr/>
            <p:nvPr/>
          </p:nvPicPr>
          <p:blipFill>
            <a:blip r:embed="rId6" cstate="print"/>
            <a:stretch>
              <a:fillRect/>
            </a:stretch>
          </p:blipFill>
          <p:spPr>
            <a:xfrm>
              <a:off x="0" y="2476500"/>
              <a:ext cx="812799" cy="828039"/>
            </a:xfrm>
            <a:prstGeom prst="rect">
              <a:avLst/>
            </a:prstGeom>
          </p:spPr>
        </p:pic>
        <p:pic>
          <p:nvPicPr>
            <p:cNvPr id="9" name="object 9"/>
            <p:cNvPicPr/>
            <p:nvPr/>
          </p:nvPicPr>
          <p:blipFill>
            <a:blip r:embed="rId7" cstate="print"/>
            <a:stretch>
              <a:fillRect/>
            </a:stretch>
          </p:blipFill>
          <p:spPr>
            <a:xfrm>
              <a:off x="0" y="2529840"/>
              <a:ext cx="721359" cy="721359"/>
            </a:xfrm>
            <a:prstGeom prst="rect">
              <a:avLst/>
            </a:prstGeom>
          </p:spPr>
        </p:pic>
        <p:pic>
          <p:nvPicPr>
            <p:cNvPr id="10" name="object 10"/>
            <p:cNvPicPr/>
            <p:nvPr/>
          </p:nvPicPr>
          <p:blipFill>
            <a:blip r:embed="rId8" cstate="print"/>
            <a:stretch>
              <a:fillRect/>
            </a:stretch>
          </p:blipFill>
          <p:spPr>
            <a:xfrm>
              <a:off x="322579" y="2428240"/>
              <a:ext cx="467360" cy="467360"/>
            </a:xfrm>
            <a:prstGeom prst="rect">
              <a:avLst/>
            </a:prstGeom>
          </p:spPr>
        </p:pic>
        <p:pic>
          <p:nvPicPr>
            <p:cNvPr id="11" name="object 11"/>
            <p:cNvPicPr/>
            <p:nvPr/>
          </p:nvPicPr>
          <p:blipFill>
            <a:blip r:embed="rId9" cstate="print"/>
            <a:stretch>
              <a:fillRect/>
            </a:stretch>
          </p:blipFill>
          <p:spPr>
            <a:xfrm>
              <a:off x="347979" y="2453652"/>
              <a:ext cx="360680" cy="360667"/>
            </a:xfrm>
            <a:prstGeom prst="rect">
              <a:avLst/>
            </a:prstGeom>
          </p:spPr>
        </p:pic>
        <p:pic>
          <p:nvPicPr>
            <p:cNvPr id="12" name="object 12"/>
            <p:cNvPicPr/>
            <p:nvPr/>
          </p:nvPicPr>
          <p:blipFill>
            <a:blip r:embed="rId10" cstate="print"/>
            <a:stretch>
              <a:fillRect/>
            </a:stretch>
          </p:blipFill>
          <p:spPr>
            <a:xfrm>
              <a:off x="76200" y="5359400"/>
              <a:ext cx="825500" cy="825500"/>
            </a:xfrm>
            <a:prstGeom prst="rect">
              <a:avLst/>
            </a:prstGeom>
          </p:spPr>
        </p:pic>
        <p:pic>
          <p:nvPicPr>
            <p:cNvPr id="13" name="object 13"/>
            <p:cNvPicPr/>
            <p:nvPr/>
          </p:nvPicPr>
          <p:blipFill>
            <a:blip r:embed="rId11" cstate="print"/>
            <a:stretch>
              <a:fillRect/>
            </a:stretch>
          </p:blipFill>
          <p:spPr>
            <a:xfrm>
              <a:off x="91440" y="5412752"/>
              <a:ext cx="718819" cy="718807"/>
            </a:xfrm>
            <a:prstGeom prst="rect">
              <a:avLst/>
            </a:prstGeom>
          </p:spPr>
        </p:pic>
        <p:pic>
          <p:nvPicPr>
            <p:cNvPr id="14" name="object 14"/>
            <p:cNvPicPr/>
            <p:nvPr/>
          </p:nvPicPr>
          <p:blipFill>
            <a:blip r:embed="rId12" cstate="print"/>
            <a:stretch>
              <a:fillRect/>
            </a:stretch>
          </p:blipFill>
          <p:spPr>
            <a:xfrm>
              <a:off x="45720" y="3812540"/>
              <a:ext cx="825499" cy="828039"/>
            </a:xfrm>
            <a:prstGeom prst="rect">
              <a:avLst/>
            </a:prstGeom>
          </p:spPr>
        </p:pic>
        <p:pic>
          <p:nvPicPr>
            <p:cNvPr id="15" name="object 15"/>
            <p:cNvPicPr/>
            <p:nvPr/>
          </p:nvPicPr>
          <p:blipFill>
            <a:blip r:embed="rId13" cstate="print"/>
            <a:stretch>
              <a:fillRect/>
            </a:stretch>
          </p:blipFill>
          <p:spPr>
            <a:xfrm>
              <a:off x="60960" y="3865879"/>
              <a:ext cx="718819" cy="721359"/>
            </a:xfrm>
            <a:prstGeom prst="rect">
              <a:avLst/>
            </a:prstGeom>
          </p:spPr>
        </p:pic>
        <p:pic>
          <p:nvPicPr>
            <p:cNvPr id="16" name="object 16"/>
            <p:cNvPicPr/>
            <p:nvPr/>
          </p:nvPicPr>
          <p:blipFill>
            <a:blip r:embed="rId14" cstate="print"/>
            <a:stretch>
              <a:fillRect/>
            </a:stretch>
          </p:blipFill>
          <p:spPr>
            <a:xfrm>
              <a:off x="55880" y="4572000"/>
              <a:ext cx="825500" cy="825500"/>
            </a:xfrm>
            <a:prstGeom prst="rect">
              <a:avLst/>
            </a:prstGeom>
          </p:spPr>
        </p:pic>
        <p:pic>
          <p:nvPicPr>
            <p:cNvPr id="17" name="object 17"/>
            <p:cNvPicPr/>
            <p:nvPr/>
          </p:nvPicPr>
          <p:blipFill>
            <a:blip r:embed="rId15" cstate="print"/>
            <a:stretch>
              <a:fillRect/>
            </a:stretch>
          </p:blipFill>
          <p:spPr>
            <a:xfrm>
              <a:off x="71119" y="4625340"/>
              <a:ext cx="718819" cy="718819"/>
            </a:xfrm>
            <a:prstGeom prst="rect">
              <a:avLst/>
            </a:prstGeom>
          </p:spPr>
        </p:pic>
        <p:pic>
          <p:nvPicPr>
            <p:cNvPr id="18" name="object 18"/>
            <p:cNvPicPr/>
            <p:nvPr/>
          </p:nvPicPr>
          <p:blipFill>
            <a:blip r:embed="rId8" cstate="print"/>
            <a:stretch>
              <a:fillRect/>
            </a:stretch>
          </p:blipFill>
          <p:spPr>
            <a:xfrm>
              <a:off x="403860" y="5019040"/>
              <a:ext cx="467360" cy="467360"/>
            </a:xfrm>
            <a:prstGeom prst="rect">
              <a:avLst/>
            </a:prstGeom>
          </p:spPr>
        </p:pic>
        <p:pic>
          <p:nvPicPr>
            <p:cNvPr id="19" name="object 19"/>
            <p:cNvPicPr/>
            <p:nvPr/>
          </p:nvPicPr>
          <p:blipFill>
            <a:blip r:embed="rId9" cstate="print"/>
            <a:stretch>
              <a:fillRect/>
            </a:stretch>
          </p:blipFill>
          <p:spPr>
            <a:xfrm>
              <a:off x="429259" y="5044440"/>
              <a:ext cx="360680" cy="360680"/>
            </a:xfrm>
            <a:prstGeom prst="rect">
              <a:avLst/>
            </a:prstGeom>
          </p:spPr>
        </p:pic>
      </p:grpSp>
      <p:sp>
        <p:nvSpPr>
          <p:cNvPr id="25" name="object 25"/>
          <p:cNvSpPr txBox="1"/>
          <p:nvPr/>
        </p:nvSpPr>
        <p:spPr>
          <a:xfrm>
            <a:off x="858202" y="1085215"/>
            <a:ext cx="2969895" cy="980440"/>
          </a:xfrm>
          <a:prstGeom prst="rect">
            <a:avLst/>
          </a:prstGeom>
        </p:spPr>
        <p:txBody>
          <a:bodyPr vert="horz" wrap="square" lIns="0" tIns="12700" rIns="0" bIns="0" rtlCol="0">
            <a:spAutoFit/>
          </a:bodyPr>
          <a:lstStyle/>
          <a:p>
            <a:pPr marL="22225"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cost:</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2222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$6.0</a:t>
            </a:r>
            <a:r>
              <a:rPr kumimoji="0" sz="14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($1.8</a:t>
            </a:r>
            <a:r>
              <a:rPr kumimoji="0" sz="1400" b="0" i="1"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1"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own</a:t>
            </a:r>
            <a:r>
              <a:rPr kumimoji="0" sz="1400" b="0" i="1"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10" normalizeH="0" baseline="0" noProof="0" dirty="0">
                <a:ln>
                  <a:noFill/>
                </a:ln>
                <a:solidFill>
                  <a:sysClr val="windowText" lastClr="000000"/>
                </a:solidFill>
                <a:effectLst/>
                <a:uLnTx/>
                <a:uFillTx/>
                <a:latin typeface="Times New Roman"/>
                <a:cs typeface="Times New Roman"/>
              </a:rPr>
              <a:t>resources,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22225" marR="0" lvl="0" indent="0" defTabSz="914400" eaLnBrk="1" fontAlgn="auto" latinLnBrk="0" hangingPunct="1">
              <a:lnSpc>
                <a:spcPct val="100000"/>
              </a:lnSpc>
              <a:spcBef>
                <a:spcPts val="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Times New Roman"/>
                <a:cs typeface="Times New Roman"/>
              </a:rPr>
              <a:t>$4,2</a:t>
            </a:r>
            <a:r>
              <a:rPr kumimoji="0" sz="1400" b="0" i="1"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1"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bank</a:t>
            </a:r>
            <a:r>
              <a:rPr kumimoji="0" sz="1400" b="0" i="1"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10" normalizeH="0" baseline="0" noProof="0" dirty="0">
                <a:ln>
                  <a:noFill/>
                </a:ln>
                <a:solidFill>
                  <a:sysClr val="windowText" lastClr="000000"/>
                </a:solidFill>
                <a:effectLst/>
                <a:uLnTx/>
                <a:uFillTx/>
                <a:latin typeface="Times New Roman"/>
                <a:cs typeface="Times New Roman"/>
              </a:rPr>
              <a:t>loans)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12700" marR="0" lvl="0" indent="0" defTabSz="914400" eaLnBrk="1" fontAlgn="auto" latinLnBrk="0" hangingPunct="1">
              <a:lnSpc>
                <a:spcPct val="100000"/>
              </a:lnSpc>
              <a:spcBef>
                <a:spcPts val="7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Production</a:t>
            </a:r>
            <a:r>
              <a:rPr kumimoji="0" sz="1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capacity</a:t>
            </a:r>
            <a:r>
              <a:rPr kumimoji="0" sz="1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(per</a:t>
            </a:r>
            <a:r>
              <a:rPr kumimoji="0" sz="1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year):</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26" name="object 26"/>
          <p:cNvSpPr txBox="1">
            <a:spLocks noGrp="1"/>
          </p:cNvSpPr>
          <p:nvPr>
            <p:ph type="title"/>
          </p:nvPr>
        </p:nvSpPr>
        <p:spPr>
          <a:xfrm>
            <a:off x="3307331" y="162719"/>
            <a:ext cx="6947534" cy="756920"/>
          </a:xfrm>
          <a:prstGeom prst="rect">
            <a:avLst/>
          </a:prstGeom>
        </p:spPr>
        <p:txBody>
          <a:bodyPr vert="horz" wrap="square" lIns="0" tIns="12700" rIns="0" bIns="0" rtlCol="0">
            <a:spAutoFit/>
          </a:bodyPr>
          <a:lstStyle/>
          <a:p>
            <a:pPr marL="1343660" marR="5080" indent="-1330960">
              <a:lnSpc>
                <a:spcPct val="100000"/>
              </a:lnSpc>
              <a:spcBef>
                <a:spcPts val="100"/>
              </a:spcBef>
            </a:pPr>
            <a:r>
              <a:rPr sz="2400" dirty="0"/>
              <a:t>Export</a:t>
            </a:r>
            <a:r>
              <a:rPr sz="2400" spc="-55" dirty="0"/>
              <a:t> </a:t>
            </a:r>
            <a:r>
              <a:rPr sz="2400" dirty="0"/>
              <a:t>of</a:t>
            </a:r>
            <a:r>
              <a:rPr sz="2400" spc="-70" dirty="0"/>
              <a:t> </a:t>
            </a:r>
            <a:r>
              <a:rPr sz="2400" dirty="0"/>
              <a:t>products</a:t>
            </a:r>
            <a:r>
              <a:rPr sz="2400" spc="-60" dirty="0"/>
              <a:t> </a:t>
            </a:r>
            <a:r>
              <a:rPr sz="2400" dirty="0"/>
              <a:t>through</a:t>
            </a:r>
            <a:r>
              <a:rPr sz="2400" spc="-80" dirty="0"/>
              <a:t> </a:t>
            </a:r>
            <a:r>
              <a:rPr sz="2400" dirty="0"/>
              <a:t>processing,</a:t>
            </a:r>
            <a:r>
              <a:rPr sz="2400" spc="-65" dirty="0"/>
              <a:t> </a:t>
            </a:r>
            <a:r>
              <a:rPr sz="2400" spc="-25" dirty="0"/>
              <a:t>freeze-</a:t>
            </a:r>
            <a:r>
              <a:rPr sz="2400" spc="-10" dirty="0"/>
              <a:t>drying </a:t>
            </a:r>
            <a:r>
              <a:rPr sz="2400" dirty="0"/>
              <a:t>and</a:t>
            </a:r>
            <a:r>
              <a:rPr sz="2400" spc="-25" dirty="0"/>
              <a:t> </a:t>
            </a:r>
            <a:r>
              <a:rPr sz="2400" dirty="0"/>
              <a:t>packaging</a:t>
            </a:r>
            <a:r>
              <a:rPr sz="2400" spc="-30" dirty="0"/>
              <a:t> </a:t>
            </a:r>
            <a:r>
              <a:rPr sz="2400" dirty="0"/>
              <a:t>of</a:t>
            </a:r>
            <a:r>
              <a:rPr sz="2400" spc="-30" dirty="0"/>
              <a:t> </a:t>
            </a:r>
            <a:r>
              <a:rPr sz="2400" dirty="0"/>
              <a:t>melon</a:t>
            </a:r>
            <a:r>
              <a:rPr sz="2400" spc="-70" dirty="0"/>
              <a:t> </a:t>
            </a:r>
            <a:r>
              <a:rPr sz="2400" spc="-10" dirty="0"/>
              <a:t>products</a:t>
            </a:r>
            <a:endParaRPr sz="2400" dirty="0"/>
          </a:p>
        </p:txBody>
      </p:sp>
      <p:grpSp>
        <p:nvGrpSpPr>
          <p:cNvPr id="27" name="object 27"/>
          <p:cNvGrpSpPr/>
          <p:nvPr/>
        </p:nvGrpSpPr>
        <p:grpSpPr>
          <a:xfrm>
            <a:off x="0" y="3129280"/>
            <a:ext cx="896619" cy="3728720"/>
            <a:chOff x="0" y="3129280"/>
            <a:chExt cx="896619" cy="3728720"/>
          </a:xfrm>
        </p:grpSpPr>
        <p:pic>
          <p:nvPicPr>
            <p:cNvPr id="28" name="object 28"/>
            <p:cNvPicPr/>
            <p:nvPr/>
          </p:nvPicPr>
          <p:blipFill>
            <a:blip r:embed="rId16" cstate="print"/>
            <a:stretch>
              <a:fillRect/>
            </a:stretch>
          </p:blipFill>
          <p:spPr>
            <a:xfrm>
              <a:off x="0" y="3129280"/>
              <a:ext cx="817879" cy="825499"/>
            </a:xfrm>
            <a:prstGeom prst="rect">
              <a:avLst/>
            </a:prstGeom>
          </p:spPr>
        </p:pic>
        <p:pic>
          <p:nvPicPr>
            <p:cNvPr id="29" name="object 29"/>
            <p:cNvPicPr/>
            <p:nvPr/>
          </p:nvPicPr>
          <p:blipFill>
            <a:blip r:embed="rId17" cstate="print"/>
            <a:stretch>
              <a:fillRect/>
            </a:stretch>
          </p:blipFill>
          <p:spPr>
            <a:xfrm>
              <a:off x="5080" y="3182620"/>
              <a:ext cx="721359" cy="718819"/>
            </a:xfrm>
            <a:prstGeom prst="rect">
              <a:avLst/>
            </a:prstGeom>
          </p:spPr>
        </p:pic>
        <p:pic>
          <p:nvPicPr>
            <p:cNvPr id="30" name="object 30"/>
            <p:cNvPicPr/>
            <p:nvPr/>
          </p:nvPicPr>
          <p:blipFill>
            <a:blip r:embed="rId18" cstate="print"/>
            <a:stretch>
              <a:fillRect/>
            </a:stretch>
          </p:blipFill>
          <p:spPr>
            <a:xfrm>
              <a:off x="266700" y="6240779"/>
              <a:ext cx="467359" cy="464819"/>
            </a:xfrm>
            <a:prstGeom prst="rect">
              <a:avLst/>
            </a:prstGeom>
          </p:spPr>
        </p:pic>
        <p:pic>
          <p:nvPicPr>
            <p:cNvPr id="31" name="object 31"/>
            <p:cNvPicPr/>
            <p:nvPr/>
          </p:nvPicPr>
          <p:blipFill>
            <a:blip r:embed="rId19" cstate="print"/>
            <a:stretch>
              <a:fillRect/>
            </a:stretch>
          </p:blipFill>
          <p:spPr>
            <a:xfrm>
              <a:off x="281940" y="6294120"/>
              <a:ext cx="360679" cy="358139"/>
            </a:xfrm>
            <a:prstGeom prst="rect">
              <a:avLst/>
            </a:prstGeom>
          </p:spPr>
        </p:pic>
        <p:pic>
          <p:nvPicPr>
            <p:cNvPr id="32" name="object 32"/>
            <p:cNvPicPr/>
            <p:nvPr/>
          </p:nvPicPr>
          <p:blipFill>
            <a:blip r:embed="rId20" cstate="print"/>
            <a:stretch>
              <a:fillRect/>
            </a:stretch>
          </p:blipFill>
          <p:spPr>
            <a:xfrm>
              <a:off x="71119" y="6060440"/>
              <a:ext cx="825500" cy="797559"/>
            </a:xfrm>
            <a:prstGeom prst="rect">
              <a:avLst/>
            </a:prstGeom>
          </p:spPr>
        </p:pic>
        <p:pic>
          <p:nvPicPr>
            <p:cNvPr id="33" name="object 33"/>
            <p:cNvPicPr/>
            <p:nvPr/>
          </p:nvPicPr>
          <p:blipFill>
            <a:blip r:embed="rId21" cstate="print"/>
            <a:stretch>
              <a:fillRect/>
            </a:stretch>
          </p:blipFill>
          <p:spPr>
            <a:xfrm>
              <a:off x="86360" y="6113779"/>
              <a:ext cx="718807" cy="718819"/>
            </a:xfrm>
            <a:prstGeom prst="rect">
              <a:avLst/>
            </a:prstGeom>
          </p:spPr>
        </p:pic>
      </p:grpSp>
      <p:sp>
        <p:nvSpPr>
          <p:cNvPr id="34" name="object 34"/>
          <p:cNvSpPr txBox="1"/>
          <p:nvPr/>
        </p:nvSpPr>
        <p:spPr>
          <a:xfrm>
            <a:off x="858202" y="2039937"/>
            <a:ext cx="5396230" cy="45567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202124"/>
                </a:solidFill>
                <a:effectLst/>
                <a:uLnTx/>
                <a:uFillTx/>
                <a:latin typeface="Times New Roman"/>
                <a:cs typeface="Times New Roman"/>
              </a:rPr>
              <a:t>Drying of</a:t>
            </a:r>
            <a:r>
              <a:rPr kumimoji="0" sz="1400" b="0" i="0" u="none" strike="noStrike" kern="0" cap="none" spc="-4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agricultural</a:t>
            </a:r>
            <a:r>
              <a:rPr kumimoji="0" sz="1400" b="0" i="0" u="none" strike="noStrike" kern="0" cap="none" spc="15"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products by</a:t>
            </a:r>
            <a:r>
              <a:rPr kumimoji="0" sz="1400" b="0" i="0" u="none" strike="noStrike" kern="0" cap="none" spc="-3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sublimation</a:t>
            </a:r>
            <a:r>
              <a:rPr kumimoji="0" sz="1400" b="0" i="0" u="none" strike="noStrike" kern="0" cap="none" spc="35"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method</a:t>
            </a:r>
            <a:r>
              <a:rPr kumimoji="0" sz="1400" b="0" i="0" u="none" strike="noStrike" kern="0" cap="none" spc="5"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a:t>
            </a:r>
            <a:r>
              <a:rPr kumimoji="0" sz="1400" b="0" i="0" u="none" strike="noStrike" kern="0" cap="none" spc="-35" normalizeH="0" baseline="0" noProof="0" dirty="0">
                <a:ln>
                  <a:noFill/>
                </a:ln>
                <a:solidFill>
                  <a:srgbClr val="202124"/>
                </a:solidFill>
                <a:effectLst/>
                <a:uLnTx/>
                <a:uFillTx/>
                <a:latin typeface="Times New Roman"/>
                <a:cs typeface="Times New Roman"/>
              </a:rPr>
              <a:t> </a:t>
            </a:r>
            <a:r>
              <a:rPr kumimoji="0" sz="1400" b="0" i="0" u="none" strike="noStrike" kern="0" cap="none" spc="-20" normalizeH="0" baseline="0" noProof="0" dirty="0">
                <a:ln>
                  <a:noFill/>
                </a:ln>
                <a:solidFill>
                  <a:srgbClr val="202124"/>
                </a:solidFill>
                <a:effectLst/>
                <a:uLnTx/>
                <a:uFillTx/>
                <a:latin typeface="Times New Roman"/>
                <a:cs typeface="Times New Roman"/>
              </a:rPr>
              <a:t>11000-</a:t>
            </a:r>
            <a:r>
              <a:rPr kumimoji="0" sz="1400" b="0" i="0" u="none" strike="noStrike" kern="0" cap="none" spc="0" normalizeH="0" baseline="0" noProof="0" dirty="0">
                <a:ln>
                  <a:noFill/>
                </a:ln>
                <a:solidFill>
                  <a:srgbClr val="202124"/>
                </a:solidFill>
                <a:effectLst/>
                <a:uLnTx/>
                <a:uFillTx/>
                <a:latin typeface="Times New Roman"/>
                <a:cs typeface="Times New Roman"/>
              </a:rPr>
              <a:t>13000</a:t>
            </a:r>
            <a:r>
              <a:rPr kumimoji="0" sz="1400" b="0" i="0" u="none" strike="noStrike" kern="0" cap="none" spc="-35" normalizeH="0" baseline="0" noProof="0" dirty="0">
                <a:ln>
                  <a:noFill/>
                </a:ln>
                <a:solidFill>
                  <a:srgbClr val="202124"/>
                </a:solidFill>
                <a:effectLst/>
                <a:uLnTx/>
                <a:uFillTx/>
                <a:latin typeface="Times New Roman"/>
                <a:cs typeface="Times New Roman"/>
              </a:rPr>
              <a:t> </a:t>
            </a:r>
            <a:r>
              <a:rPr kumimoji="0" sz="1400" b="0" i="0" u="none" strike="noStrike" kern="0" cap="none" spc="-10" normalizeH="0" baseline="0" noProof="0" dirty="0">
                <a:ln>
                  <a:noFill/>
                </a:ln>
                <a:solidFill>
                  <a:srgbClr val="202124"/>
                </a:solidFill>
                <a:effectLst/>
                <a:uLnTx/>
                <a:uFillTx/>
                <a:latin typeface="Times New Roman"/>
                <a:cs typeface="Times New Roman"/>
              </a:rPr>
              <a:t>tons, </a:t>
            </a:r>
            <a:r>
              <a:rPr kumimoji="0" sz="1400" b="0" i="0" u="none" strike="noStrike" kern="0" cap="none" spc="0" normalizeH="0" baseline="0" noProof="0" dirty="0">
                <a:ln>
                  <a:noFill/>
                </a:ln>
                <a:solidFill>
                  <a:srgbClr val="202124"/>
                </a:solidFill>
                <a:effectLst/>
                <a:uLnTx/>
                <a:uFillTx/>
                <a:latin typeface="Times New Roman"/>
                <a:cs typeface="Times New Roman"/>
              </a:rPr>
              <a:t>packaging</a:t>
            </a:r>
            <a:r>
              <a:rPr kumimoji="0" sz="1400" b="0" i="0" u="none" strike="noStrike" kern="0" cap="none" spc="15"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a:t>
            </a:r>
            <a:r>
              <a:rPr kumimoji="0" sz="1400" b="0" i="0" u="none" strike="noStrike" kern="0" cap="none" spc="-45" normalizeH="0" baseline="0" noProof="0" dirty="0">
                <a:ln>
                  <a:noFill/>
                </a:ln>
                <a:solidFill>
                  <a:srgbClr val="202124"/>
                </a:solidFill>
                <a:effectLst/>
                <a:uLnTx/>
                <a:uFillTx/>
                <a:latin typeface="Times New Roman"/>
                <a:cs typeface="Times New Roman"/>
              </a:rPr>
              <a:t> </a:t>
            </a:r>
            <a:r>
              <a:rPr kumimoji="0" sz="1400" b="0" i="0" u="none" strike="noStrike" kern="0" cap="none" spc="-10" normalizeH="0" baseline="0" noProof="0" dirty="0">
                <a:ln>
                  <a:noFill/>
                </a:ln>
                <a:solidFill>
                  <a:srgbClr val="202124"/>
                </a:solidFill>
                <a:effectLst/>
                <a:uLnTx/>
                <a:uFillTx/>
                <a:latin typeface="Times New Roman"/>
                <a:cs typeface="Times New Roman"/>
              </a:rPr>
              <a:t>2.7-</a:t>
            </a:r>
            <a:r>
              <a:rPr kumimoji="0" sz="1400" b="0" i="0" u="none" strike="noStrike" kern="0" cap="none" spc="0" normalizeH="0" baseline="0" noProof="0" dirty="0">
                <a:ln>
                  <a:noFill/>
                </a:ln>
                <a:solidFill>
                  <a:srgbClr val="202124"/>
                </a:solidFill>
                <a:effectLst/>
                <a:uLnTx/>
                <a:uFillTx/>
                <a:latin typeface="Times New Roman"/>
                <a:cs typeface="Times New Roman"/>
              </a:rPr>
              <a:t>4.8</a:t>
            </a:r>
            <a:r>
              <a:rPr kumimoji="0" sz="1400" b="0" i="0" u="none" strike="noStrike" kern="0" cap="none" spc="-3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thousand</a:t>
            </a:r>
            <a:r>
              <a:rPr kumimoji="0" sz="1400" b="0" i="0" u="none" strike="noStrike" kern="0" cap="none" spc="2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tons,</a:t>
            </a:r>
            <a:r>
              <a:rPr kumimoji="0" sz="1400" b="0" i="0" u="none" strike="noStrike" kern="0" cap="none" spc="-5"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drying</a:t>
            </a:r>
            <a:r>
              <a:rPr kumimoji="0" sz="1400" b="0" i="0" u="none" strike="noStrike" kern="0" cap="none" spc="2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a:t>
            </a:r>
            <a:r>
              <a:rPr kumimoji="0" sz="1400" b="0" i="0" u="none" strike="noStrike" kern="0" cap="none" spc="-20" normalizeH="0" baseline="0" noProof="0" dirty="0">
                <a:ln>
                  <a:noFill/>
                </a:ln>
                <a:solidFill>
                  <a:srgbClr val="202124"/>
                </a:solidFill>
                <a:effectLst/>
                <a:uLnTx/>
                <a:uFillTx/>
                <a:latin typeface="Times New Roman"/>
                <a:cs typeface="Times New Roman"/>
              </a:rPr>
              <a:t> </a:t>
            </a:r>
            <a:r>
              <a:rPr kumimoji="0" sz="1400" b="0" i="0" u="none" strike="noStrike" kern="0" cap="none" spc="0" normalizeH="0" baseline="0" noProof="0" dirty="0">
                <a:ln>
                  <a:noFill/>
                </a:ln>
                <a:solidFill>
                  <a:srgbClr val="202124"/>
                </a:solidFill>
                <a:effectLst/>
                <a:uLnTx/>
                <a:uFillTx/>
                <a:latin typeface="Times New Roman"/>
                <a:cs typeface="Times New Roman"/>
              </a:rPr>
              <a:t>7000</a:t>
            </a:r>
            <a:r>
              <a:rPr kumimoji="0" sz="1400" b="0" i="0" u="none" strike="noStrike" kern="0" cap="none" spc="-20" normalizeH="0" baseline="0" noProof="0" dirty="0">
                <a:ln>
                  <a:noFill/>
                </a:ln>
                <a:solidFill>
                  <a:srgbClr val="202124"/>
                </a:solidFill>
                <a:effectLst/>
                <a:uLnTx/>
                <a:uFillTx/>
                <a:latin typeface="Times New Roman"/>
                <a:cs typeface="Times New Roman"/>
              </a:rPr>
              <a:t> tons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7625" marR="0" lvl="0" indent="0" defTabSz="914400" eaLnBrk="1" fontAlgn="auto" latinLnBrk="0" hangingPunct="1">
              <a:lnSpc>
                <a:spcPct val="100000"/>
              </a:lnSpc>
              <a:spcBef>
                <a:spcPts val="819"/>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IRR(fin):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762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imes New Roman"/>
                <a:cs typeface="Times New Roman"/>
              </a:rPr>
              <a:t>12,0%</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397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NPV</a:t>
            </a:r>
            <a:r>
              <a:rPr kumimoji="0" sz="1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(fin):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397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487,0</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thousand</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dollar</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53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254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Annual</a:t>
            </a:r>
            <a:r>
              <a:rPr kumimoji="0" sz="1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market</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need:</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254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100,0</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thousand</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ton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3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397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payback:</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397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7</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years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29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1594"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Jobs: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1594"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100</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people</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9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1594"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implementation</a:t>
            </a:r>
            <a:r>
              <a:rPr kumimoji="0" sz="1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period:</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1594"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6</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months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5" name="object 35"/>
          <p:cNvGrpSpPr/>
          <p:nvPr/>
        </p:nvGrpSpPr>
        <p:grpSpPr>
          <a:xfrm>
            <a:off x="4168140" y="1018540"/>
            <a:ext cx="825500" cy="825500"/>
            <a:chOff x="4168140" y="1018540"/>
            <a:chExt cx="825500" cy="825500"/>
          </a:xfrm>
        </p:grpSpPr>
        <p:pic>
          <p:nvPicPr>
            <p:cNvPr id="36" name="object 36"/>
            <p:cNvPicPr/>
            <p:nvPr/>
          </p:nvPicPr>
          <p:blipFill>
            <a:blip r:embed="rId22" cstate="print"/>
            <a:stretch>
              <a:fillRect/>
            </a:stretch>
          </p:blipFill>
          <p:spPr>
            <a:xfrm>
              <a:off x="4168140" y="1018540"/>
              <a:ext cx="825500" cy="825500"/>
            </a:xfrm>
            <a:prstGeom prst="rect">
              <a:avLst/>
            </a:prstGeom>
          </p:spPr>
        </p:pic>
        <p:pic>
          <p:nvPicPr>
            <p:cNvPr id="37" name="object 37"/>
            <p:cNvPicPr/>
            <p:nvPr/>
          </p:nvPicPr>
          <p:blipFill>
            <a:blip r:embed="rId23" cstate="print"/>
            <a:stretch>
              <a:fillRect/>
            </a:stretch>
          </p:blipFill>
          <p:spPr>
            <a:xfrm>
              <a:off x="4183379" y="1071879"/>
              <a:ext cx="718820" cy="718820"/>
            </a:xfrm>
            <a:prstGeom prst="rect">
              <a:avLst/>
            </a:prstGeom>
          </p:spPr>
        </p:pic>
      </p:grpSp>
      <p:sp>
        <p:nvSpPr>
          <p:cNvPr id="38" name="object 38"/>
          <p:cNvSpPr txBox="1"/>
          <p:nvPr/>
        </p:nvSpPr>
        <p:spPr>
          <a:xfrm>
            <a:off x="4995227" y="1150302"/>
            <a:ext cx="2741930"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location:</a:t>
            </a:r>
            <a:endParaRPr kumimoji="0" sz="1400" b="0" i="0" u="none" strike="noStrike" kern="0" cap="none" spc="0" normalizeH="0" baseline="0" noProof="0" dirty="0">
              <a:ln>
                <a:noFill/>
              </a:ln>
              <a:solidFill>
                <a:sysClr val="windowText" lastClr="000000"/>
              </a:solidFill>
              <a:effectLst/>
              <a:uLnTx/>
              <a:uFillTx/>
              <a:latin typeface="Times New Roman"/>
              <a:cs typeface="Times New Roman"/>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10" normalizeH="0" baseline="0" noProof="0" dirty="0">
                <a:ln>
                  <a:noFill/>
                </a:ln>
                <a:solidFill>
                  <a:sysClr val="windowText" lastClr="000000"/>
                </a:solidFill>
                <a:effectLst/>
                <a:uLnTx/>
                <a:uFillTx/>
                <a:latin typeface="Times New Roman"/>
                <a:cs typeface="Times New Roman"/>
              </a:rPr>
              <a:t>Kukdala district</a:t>
            </a:r>
          </a:p>
        </p:txBody>
      </p:sp>
      <p:pic>
        <p:nvPicPr>
          <p:cNvPr id="40" name="Рисунок 39">
            <a:extLst>
              <a:ext uri="{FF2B5EF4-FFF2-40B4-BE49-F238E27FC236}">
                <a16:creationId xmlns:a16="http://schemas.microsoft.com/office/drawing/2014/main" id="{98D527A3-F388-4CB0-8D28-CAB6CED6F29A}"/>
              </a:ext>
            </a:extLst>
          </p:cNvPr>
          <p:cNvPicPr>
            <a:picLocks noChangeAspect="1"/>
          </p:cNvPicPr>
          <p:nvPr/>
        </p:nvPicPr>
        <p:blipFill>
          <a:blip r:embed="rId24"/>
          <a:stretch>
            <a:fillRect/>
          </a:stretch>
        </p:blipFill>
        <p:spPr>
          <a:xfrm>
            <a:off x="4065751" y="3456556"/>
            <a:ext cx="4534207" cy="22613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000" y="46101"/>
            <a:ext cx="2072639" cy="7569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Times New Roman"/>
                <a:cs typeface="Times New Roman"/>
              </a:rPr>
              <a:t>INVESTMENT OFFER</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0" y="1065288"/>
            <a:ext cx="896619" cy="5793105"/>
            <a:chOff x="0" y="1065288"/>
            <a:chExt cx="896619" cy="5793105"/>
          </a:xfrm>
        </p:grpSpPr>
        <p:pic>
          <p:nvPicPr>
            <p:cNvPr id="4" name="object 4"/>
            <p:cNvPicPr/>
            <p:nvPr/>
          </p:nvPicPr>
          <p:blipFill>
            <a:blip r:embed="rId2" cstate="print"/>
            <a:stretch>
              <a:fillRect/>
            </a:stretch>
          </p:blipFill>
          <p:spPr>
            <a:xfrm>
              <a:off x="0" y="1065288"/>
              <a:ext cx="795515" cy="821423"/>
            </a:xfrm>
            <a:prstGeom prst="rect">
              <a:avLst/>
            </a:prstGeom>
          </p:spPr>
        </p:pic>
        <p:sp>
          <p:nvSpPr>
            <p:cNvPr id="5" name="object 5"/>
            <p:cNvSpPr/>
            <p:nvPr/>
          </p:nvSpPr>
          <p:spPr>
            <a:xfrm>
              <a:off x="216326" y="1133477"/>
              <a:ext cx="294640" cy="636905"/>
            </a:xfrm>
            <a:custGeom>
              <a:avLst/>
              <a:gdLst/>
              <a:ahLst/>
              <a:cxnLst/>
              <a:rect l="l" t="t" r="r" b="b"/>
              <a:pathLst>
                <a:path w="294640" h="636905">
                  <a:moveTo>
                    <a:pt x="35562" y="473874"/>
                  </a:moveTo>
                  <a:lnTo>
                    <a:pt x="0" y="507861"/>
                  </a:lnTo>
                  <a:lnTo>
                    <a:pt x="13297" y="521664"/>
                  </a:lnTo>
                  <a:lnTo>
                    <a:pt x="27727" y="534222"/>
                  </a:lnTo>
                  <a:lnTo>
                    <a:pt x="59641" y="555325"/>
                  </a:lnTo>
                  <a:lnTo>
                    <a:pt x="106123" y="569918"/>
                  </a:lnTo>
                  <a:lnTo>
                    <a:pt x="122320" y="571838"/>
                  </a:lnTo>
                  <a:lnTo>
                    <a:pt x="122320" y="636778"/>
                  </a:lnTo>
                  <a:lnTo>
                    <a:pt x="166773" y="636778"/>
                  </a:lnTo>
                  <a:lnTo>
                    <a:pt x="166773" y="570135"/>
                  </a:lnTo>
                  <a:lnTo>
                    <a:pt x="203873" y="559552"/>
                  </a:lnTo>
                  <a:lnTo>
                    <a:pt x="237306" y="540895"/>
                  </a:lnTo>
                  <a:lnTo>
                    <a:pt x="256660" y="522523"/>
                  </a:lnTo>
                  <a:lnTo>
                    <a:pt x="122320" y="522523"/>
                  </a:lnTo>
                  <a:lnTo>
                    <a:pt x="97564" y="516608"/>
                  </a:lnTo>
                  <a:lnTo>
                    <a:pt x="74912" y="505862"/>
                  </a:lnTo>
                  <a:lnTo>
                    <a:pt x="54275" y="491284"/>
                  </a:lnTo>
                  <a:lnTo>
                    <a:pt x="35562" y="473874"/>
                  </a:lnTo>
                  <a:close/>
                </a:path>
                <a:path w="294640" h="636905">
                  <a:moveTo>
                    <a:pt x="166773" y="0"/>
                  </a:moveTo>
                  <a:lnTo>
                    <a:pt x="122320" y="0"/>
                  </a:lnTo>
                  <a:lnTo>
                    <a:pt x="122320" y="67135"/>
                  </a:lnTo>
                  <a:lnTo>
                    <a:pt x="111010" y="69782"/>
                  </a:lnTo>
                  <a:lnTo>
                    <a:pt x="42169" y="112533"/>
                  </a:lnTo>
                  <a:lnTo>
                    <a:pt x="18160" y="152918"/>
                  </a:lnTo>
                  <a:lnTo>
                    <a:pt x="9002" y="198913"/>
                  </a:lnTo>
                  <a:lnTo>
                    <a:pt x="16966" y="245588"/>
                  </a:lnTo>
                  <a:lnTo>
                    <a:pt x="34709" y="276052"/>
                  </a:lnTo>
                  <a:lnTo>
                    <a:pt x="59669" y="298763"/>
                  </a:lnTo>
                  <a:lnTo>
                    <a:pt x="89616" y="315656"/>
                  </a:lnTo>
                  <a:lnTo>
                    <a:pt x="122320" y="328668"/>
                  </a:lnTo>
                  <a:lnTo>
                    <a:pt x="122320" y="522523"/>
                  </a:lnTo>
                  <a:lnTo>
                    <a:pt x="256660" y="522523"/>
                  </a:lnTo>
                  <a:lnTo>
                    <a:pt x="258766" y="520523"/>
                  </a:lnTo>
                  <a:lnTo>
                    <a:pt x="166773" y="520523"/>
                  </a:lnTo>
                  <a:lnTo>
                    <a:pt x="166773" y="343626"/>
                  </a:lnTo>
                  <a:lnTo>
                    <a:pt x="263551" y="343626"/>
                  </a:lnTo>
                  <a:lnTo>
                    <a:pt x="255161" y="333185"/>
                  </a:lnTo>
                  <a:lnTo>
                    <a:pt x="235120" y="319144"/>
                  </a:lnTo>
                  <a:lnTo>
                    <a:pt x="213134" y="308324"/>
                  </a:lnTo>
                  <a:lnTo>
                    <a:pt x="190065" y="299698"/>
                  </a:lnTo>
                  <a:lnTo>
                    <a:pt x="166773" y="292237"/>
                  </a:lnTo>
                  <a:lnTo>
                    <a:pt x="166773" y="278020"/>
                  </a:lnTo>
                  <a:lnTo>
                    <a:pt x="122320" y="278020"/>
                  </a:lnTo>
                  <a:lnTo>
                    <a:pt x="112435" y="273960"/>
                  </a:lnTo>
                  <a:lnTo>
                    <a:pt x="63944" y="226456"/>
                  </a:lnTo>
                  <a:lnTo>
                    <a:pt x="59984" y="190386"/>
                  </a:lnTo>
                  <a:lnTo>
                    <a:pt x="71763" y="155593"/>
                  </a:lnTo>
                  <a:lnTo>
                    <a:pt x="103508" y="125269"/>
                  </a:lnTo>
                  <a:lnTo>
                    <a:pt x="122320" y="117413"/>
                  </a:lnTo>
                  <a:lnTo>
                    <a:pt x="166773" y="117413"/>
                  </a:lnTo>
                  <a:lnTo>
                    <a:pt x="166773" y="113192"/>
                  </a:lnTo>
                  <a:lnTo>
                    <a:pt x="277200" y="113192"/>
                  </a:lnTo>
                  <a:lnTo>
                    <a:pt x="256671" y="95830"/>
                  </a:lnTo>
                  <a:lnTo>
                    <a:pt x="228878" y="79934"/>
                  </a:lnTo>
                  <a:lnTo>
                    <a:pt x="198668" y="69319"/>
                  </a:lnTo>
                  <a:lnTo>
                    <a:pt x="166773" y="64321"/>
                  </a:lnTo>
                  <a:lnTo>
                    <a:pt x="166773" y="0"/>
                  </a:lnTo>
                  <a:close/>
                </a:path>
                <a:path w="294640" h="636905">
                  <a:moveTo>
                    <a:pt x="263551" y="343626"/>
                  </a:moveTo>
                  <a:lnTo>
                    <a:pt x="166773" y="343626"/>
                  </a:lnTo>
                  <a:lnTo>
                    <a:pt x="189408" y="351996"/>
                  </a:lnTo>
                  <a:lnTo>
                    <a:pt x="211217" y="362887"/>
                  </a:lnTo>
                  <a:lnTo>
                    <a:pt x="229734" y="377790"/>
                  </a:lnTo>
                  <a:lnTo>
                    <a:pt x="242492" y="398198"/>
                  </a:lnTo>
                  <a:lnTo>
                    <a:pt x="247214" y="422969"/>
                  </a:lnTo>
                  <a:lnTo>
                    <a:pt x="244094" y="448476"/>
                  </a:lnTo>
                  <a:lnTo>
                    <a:pt x="219302" y="492756"/>
                  </a:lnTo>
                  <a:lnTo>
                    <a:pt x="181037" y="516608"/>
                  </a:lnTo>
                  <a:lnTo>
                    <a:pt x="180877" y="516608"/>
                  </a:lnTo>
                  <a:lnTo>
                    <a:pt x="166773" y="520523"/>
                  </a:lnTo>
                  <a:lnTo>
                    <a:pt x="258766" y="520523"/>
                  </a:lnTo>
                  <a:lnTo>
                    <a:pt x="264959" y="514645"/>
                  </a:lnTo>
                  <a:lnTo>
                    <a:pt x="284722" y="481279"/>
                  </a:lnTo>
                  <a:lnTo>
                    <a:pt x="294565" y="442551"/>
                  </a:lnTo>
                  <a:lnTo>
                    <a:pt x="293391" y="402428"/>
                  </a:lnTo>
                  <a:lnTo>
                    <a:pt x="280492" y="364707"/>
                  </a:lnTo>
                  <a:lnTo>
                    <a:pt x="263551" y="343626"/>
                  </a:lnTo>
                  <a:close/>
                </a:path>
                <a:path w="294640" h="636905">
                  <a:moveTo>
                    <a:pt x="166773" y="117413"/>
                  </a:moveTo>
                  <a:lnTo>
                    <a:pt x="122320" y="117413"/>
                  </a:lnTo>
                  <a:lnTo>
                    <a:pt x="122320" y="278020"/>
                  </a:lnTo>
                  <a:lnTo>
                    <a:pt x="166773" y="278020"/>
                  </a:lnTo>
                  <a:lnTo>
                    <a:pt x="166773" y="117413"/>
                  </a:lnTo>
                  <a:close/>
                </a:path>
                <a:path w="294640" h="636905">
                  <a:moveTo>
                    <a:pt x="277200" y="113192"/>
                  </a:moveTo>
                  <a:lnTo>
                    <a:pt x="166773" y="113192"/>
                  </a:lnTo>
                  <a:lnTo>
                    <a:pt x="188773" y="117248"/>
                  </a:lnTo>
                  <a:lnTo>
                    <a:pt x="209576" y="125003"/>
                  </a:lnTo>
                  <a:lnTo>
                    <a:pt x="228722" y="136238"/>
                  </a:lnTo>
                  <a:lnTo>
                    <a:pt x="245752" y="150734"/>
                  </a:lnTo>
                  <a:lnTo>
                    <a:pt x="281314" y="116672"/>
                  </a:lnTo>
                  <a:lnTo>
                    <a:pt x="277200" y="11319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16326" y="1133477"/>
              <a:ext cx="294640" cy="636905"/>
            </a:xfrm>
            <a:custGeom>
              <a:avLst/>
              <a:gdLst/>
              <a:ahLst/>
              <a:cxnLst/>
              <a:rect l="l" t="t" r="r" b="b"/>
              <a:pathLst>
                <a:path w="294640" h="636905">
                  <a:moveTo>
                    <a:pt x="255161" y="333185"/>
                  </a:moveTo>
                  <a:lnTo>
                    <a:pt x="235120" y="319144"/>
                  </a:lnTo>
                  <a:lnTo>
                    <a:pt x="213134" y="308324"/>
                  </a:lnTo>
                  <a:lnTo>
                    <a:pt x="190065" y="299697"/>
                  </a:lnTo>
                  <a:lnTo>
                    <a:pt x="166773" y="292237"/>
                  </a:lnTo>
                  <a:lnTo>
                    <a:pt x="166773" y="113192"/>
                  </a:lnTo>
                  <a:lnTo>
                    <a:pt x="188773" y="117248"/>
                  </a:lnTo>
                  <a:lnTo>
                    <a:pt x="209576" y="125003"/>
                  </a:lnTo>
                  <a:lnTo>
                    <a:pt x="228722" y="136238"/>
                  </a:lnTo>
                  <a:lnTo>
                    <a:pt x="245752" y="150734"/>
                  </a:lnTo>
                  <a:lnTo>
                    <a:pt x="281314" y="116672"/>
                  </a:lnTo>
                  <a:lnTo>
                    <a:pt x="256671" y="95830"/>
                  </a:lnTo>
                  <a:lnTo>
                    <a:pt x="228878" y="79934"/>
                  </a:lnTo>
                  <a:lnTo>
                    <a:pt x="198668" y="69319"/>
                  </a:lnTo>
                  <a:lnTo>
                    <a:pt x="166773" y="64321"/>
                  </a:lnTo>
                  <a:lnTo>
                    <a:pt x="166773" y="0"/>
                  </a:lnTo>
                  <a:lnTo>
                    <a:pt x="122320" y="0"/>
                  </a:lnTo>
                  <a:lnTo>
                    <a:pt x="122320" y="67135"/>
                  </a:lnTo>
                  <a:lnTo>
                    <a:pt x="111010" y="69782"/>
                  </a:lnTo>
                  <a:lnTo>
                    <a:pt x="42169" y="112533"/>
                  </a:lnTo>
                  <a:lnTo>
                    <a:pt x="18160" y="152918"/>
                  </a:lnTo>
                  <a:lnTo>
                    <a:pt x="9002" y="198913"/>
                  </a:lnTo>
                  <a:lnTo>
                    <a:pt x="16966" y="245588"/>
                  </a:lnTo>
                  <a:lnTo>
                    <a:pt x="34709" y="276052"/>
                  </a:lnTo>
                  <a:lnTo>
                    <a:pt x="59669" y="298763"/>
                  </a:lnTo>
                  <a:lnTo>
                    <a:pt x="89616" y="315656"/>
                  </a:lnTo>
                  <a:lnTo>
                    <a:pt x="122320" y="328668"/>
                  </a:lnTo>
                  <a:lnTo>
                    <a:pt x="122320" y="522523"/>
                  </a:lnTo>
                  <a:lnTo>
                    <a:pt x="97564" y="516608"/>
                  </a:lnTo>
                  <a:lnTo>
                    <a:pt x="74912" y="505862"/>
                  </a:lnTo>
                  <a:lnTo>
                    <a:pt x="54275" y="491284"/>
                  </a:lnTo>
                  <a:lnTo>
                    <a:pt x="35562" y="473874"/>
                  </a:lnTo>
                  <a:lnTo>
                    <a:pt x="0" y="507861"/>
                  </a:lnTo>
                  <a:lnTo>
                    <a:pt x="27727" y="534222"/>
                  </a:lnTo>
                  <a:lnTo>
                    <a:pt x="59641" y="555325"/>
                  </a:lnTo>
                  <a:lnTo>
                    <a:pt x="106123" y="569918"/>
                  </a:lnTo>
                  <a:lnTo>
                    <a:pt x="122320" y="571838"/>
                  </a:lnTo>
                  <a:lnTo>
                    <a:pt x="122320" y="636778"/>
                  </a:lnTo>
                  <a:lnTo>
                    <a:pt x="166773" y="636778"/>
                  </a:lnTo>
                  <a:lnTo>
                    <a:pt x="166773" y="570135"/>
                  </a:lnTo>
                  <a:lnTo>
                    <a:pt x="203873" y="559552"/>
                  </a:lnTo>
                  <a:lnTo>
                    <a:pt x="237306" y="540895"/>
                  </a:lnTo>
                  <a:lnTo>
                    <a:pt x="264959" y="514645"/>
                  </a:lnTo>
                  <a:lnTo>
                    <a:pt x="284722" y="481279"/>
                  </a:lnTo>
                  <a:lnTo>
                    <a:pt x="294565" y="442551"/>
                  </a:lnTo>
                  <a:lnTo>
                    <a:pt x="293391" y="402428"/>
                  </a:lnTo>
                  <a:lnTo>
                    <a:pt x="280492" y="364707"/>
                  </a:lnTo>
                  <a:lnTo>
                    <a:pt x="255161" y="333185"/>
                  </a:lnTo>
                  <a:close/>
                </a:path>
              </a:pathLst>
            </a:custGeom>
            <a:ln w="26018">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263301" y="1237881"/>
              <a:ext cx="88355" cy="186626"/>
            </a:xfrm>
            <a:prstGeom prst="rect">
              <a:avLst/>
            </a:prstGeom>
          </p:spPr>
        </p:pic>
        <p:pic>
          <p:nvPicPr>
            <p:cNvPr id="8" name="object 8"/>
            <p:cNvPicPr/>
            <p:nvPr/>
          </p:nvPicPr>
          <p:blipFill>
            <a:blip r:embed="rId4" cstate="print"/>
            <a:stretch>
              <a:fillRect/>
            </a:stretch>
          </p:blipFill>
          <p:spPr>
            <a:xfrm>
              <a:off x="370090" y="1464094"/>
              <a:ext cx="106459" cy="202916"/>
            </a:xfrm>
            <a:prstGeom prst="rect">
              <a:avLst/>
            </a:prstGeom>
          </p:spPr>
        </p:pic>
        <p:pic>
          <p:nvPicPr>
            <p:cNvPr id="9" name="object 9"/>
            <p:cNvPicPr/>
            <p:nvPr/>
          </p:nvPicPr>
          <p:blipFill>
            <a:blip r:embed="rId5" cstate="print"/>
            <a:stretch>
              <a:fillRect/>
            </a:stretch>
          </p:blipFill>
          <p:spPr>
            <a:xfrm>
              <a:off x="0" y="1737334"/>
              <a:ext cx="812317" cy="822985"/>
            </a:xfrm>
            <a:prstGeom prst="rect">
              <a:avLst/>
            </a:prstGeom>
          </p:spPr>
        </p:pic>
        <p:sp>
          <p:nvSpPr>
            <p:cNvPr id="10" name="object 10"/>
            <p:cNvSpPr/>
            <p:nvPr/>
          </p:nvSpPr>
          <p:spPr>
            <a:xfrm>
              <a:off x="113766" y="1899589"/>
              <a:ext cx="505459" cy="505459"/>
            </a:xfrm>
            <a:custGeom>
              <a:avLst/>
              <a:gdLst/>
              <a:ahLst/>
              <a:cxnLst/>
              <a:rect l="l" t="t" r="r" b="b"/>
              <a:pathLst>
                <a:path w="505459" h="505460">
                  <a:moveTo>
                    <a:pt x="504863" y="0"/>
                  </a:moveTo>
                  <a:lnTo>
                    <a:pt x="460324" y="0"/>
                  </a:lnTo>
                  <a:lnTo>
                    <a:pt x="460324" y="460883"/>
                  </a:lnTo>
                  <a:lnTo>
                    <a:pt x="0" y="460883"/>
                  </a:lnTo>
                  <a:lnTo>
                    <a:pt x="0" y="505320"/>
                  </a:lnTo>
                  <a:lnTo>
                    <a:pt x="504863" y="505320"/>
                  </a:lnTo>
                  <a:lnTo>
                    <a:pt x="504863" y="460883"/>
                  </a:lnTo>
                  <a:lnTo>
                    <a:pt x="50486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13774" y="1899847"/>
              <a:ext cx="505459" cy="504825"/>
            </a:xfrm>
            <a:custGeom>
              <a:avLst/>
              <a:gdLst/>
              <a:ahLst/>
              <a:cxnLst/>
              <a:rect l="l" t="t" r="r" b="b"/>
              <a:pathLst>
                <a:path w="505459" h="504825">
                  <a:moveTo>
                    <a:pt x="460319" y="0"/>
                  </a:moveTo>
                  <a:lnTo>
                    <a:pt x="504866" y="0"/>
                  </a:lnTo>
                  <a:lnTo>
                    <a:pt x="504866" y="504580"/>
                  </a:lnTo>
                  <a:lnTo>
                    <a:pt x="0" y="504580"/>
                  </a:lnTo>
                  <a:lnTo>
                    <a:pt x="0" y="460058"/>
                  </a:lnTo>
                  <a:lnTo>
                    <a:pt x="460319" y="460058"/>
                  </a:lnTo>
                  <a:lnTo>
                    <a:pt x="460319" y="0"/>
                  </a:lnTo>
                  <a:close/>
                </a:path>
              </a:pathLst>
            </a:custGeom>
            <a:ln w="1900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47876" y="2055673"/>
              <a:ext cx="81915" cy="259715"/>
            </a:xfrm>
            <a:custGeom>
              <a:avLst/>
              <a:gdLst/>
              <a:ahLst/>
              <a:cxnLst/>
              <a:rect l="l" t="t" r="r" b="b"/>
              <a:pathLst>
                <a:path w="81915" h="259714">
                  <a:moveTo>
                    <a:pt x="81669" y="0"/>
                  </a:moveTo>
                  <a:lnTo>
                    <a:pt x="0" y="0"/>
                  </a:lnTo>
                  <a:lnTo>
                    <a:pt x="0" y="259710"/>
                  </a:lnTo>
                  <a:lnTo>
                    <a:pt x="81669" y="259710"/>
                  </a:lnTo>
                  <a:lnTo>
                    <a:pt x="8166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447876" y="2055673"/>
              <a:ext cx="81915" cy="259715"/>
            </a:xfrm>
            <a:custGeom>
              <a:avLst/>
              <a:gdLst/>
              <a:ahLst/>
              <a:cxnLst/>
              <a:rect l="l" t="t" r="r" b="b"/>
              <a:pathLst>
                <a:path w="81915" h="259714">
                  <a:moveTo>
                    <a:pt x="0" y="259710"/>
                  </a:moveTo>
                  <a:lnTo>
                    <a:pt x="81669" y="259710"/>
                  </a:lnTo>
                  <a:lnTo>
                    <a:pt x="81669" y="0"/>
                  </a:lnTo>
                  <a:lnTo>
                    <a:pt x="0" y="0"/>
                  </a:lnTo>
                  <a:lnTo>
                    <a:pt x="0" y="259710"/>
                  </a:lnTo>
                  <a:close/>
                </a:path>
              </a:pathLst>
            </a:custGeom>
            <a:ln w="19005">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36509" y="1899847"/>
              <a:ext cx="81915" cy="415925"/>
            </a:xfrm>
            <a:custGeom>
              <a:avLst/>
              <a:gdLst/>
              <a:ahLst/>
              <a:cxnLst/>
              <a:rect l="l" t="t" r="r" b="b"/>
              <a:pathLst>
                <a:path w="81915" h="415925">
                  <a:moveTo>
                    <a:pt x="81669" y="0"/>
                  </a:moveTo>
                  <a:lnTo>
                    <a:pt x="0" y="0"/>
                  </a:lnTo>
                  <a:lnTo>
                    <a:pt x="0" y="415536"/>
                  </a:lnTo>
                  <a:lnTo>
                    <a:pt x="81669" y="415536"/>
                  </a:lnTo>
                  <a:lnTo>
                    <a:pt x="8166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336509" y="1899847"/>
              <a:ext cx="81915" cy="415925"/>
            </a:xfrm>
            <a:custGeom>
              <a:avLst/>
              <a:gdLst/>
              <a:ahLst/>
              <a:cxnLst/>
              <a:rect l="l" t="t" r="r" b="b"/>
              <a:pathLst>
                <a:path w="81915" h="415925">
                  <a:moveTo>
                    <a:pt x="0" y="415536"/>
                  </a:moveTo>
                  <a:lnTo>
                    <a:pt x="81669" y="415536"/>
                  </a:lnTo>
                  <a:lnTo>
                    <a:pt x="81669" y="0"/>
                  </a:lnTo>
                  <a:lnTo>
                    <a:pt x="0" y="0"/>
                  </a:lnTo>
                  <a:lnTo>
                    <a:pt x="0" y="415536"/>
                  </a:lnTo>
                  <a:close/>
                </a:path>
              </a:pathLst>
            </a:custGeom>
            <a:ln w="1900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225141" y="2055673"/>
              <a:ext cx="81915" cy="259715"/>
            </a:xfrm>
            <a:custGeom>
              <a:avLst/>
              <a:gdLst/>
              <a:ahLst/>
              <a:cxnLst/>
              <a:rect l="l" t="t" r="r" b="b"/>
              <a:pathLst>
                <a:path w="81914" h="259714">
                  <a:moveTo>
                    <a:pt x="81669" y="0"/>
                  </a:moveTo>
                  <a:lnTo>
                    <a:pt x="0" y="0"/>
                  </a:lnTo>
                  <a:lnTo>
                    <a:pt x="0" y="259710"/>
                  </a:lnTo>
                  <a:lnTo>
                    <a:pt x="81669" y="259710"/>
                  </a:lnTo>
                  <a:lnTo>
                    <a:pt x="8166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225141" y="2055673"/>
              <a:ext cx="81915" cy="259715"/>
            </a:xfrm>
            <a:custGeom>
              <a:avLst/>
              <a:gdLst/>
              <a:ahLst/>
              <a:cxnLst/>
              <a:rect l="l" t="t" r="r" b="b"/>
              <a:pathLst>
                <a:path w="81914" h="259714">
                  <a:moveTo>
                    <a:pt x="0" y="259710"/>
                  </a:moveTo>
                  <a:lnTo>
                    <a:pt x="81669" y="259710"/>
                  </a:lnTo>
                  <a:lnTo>
                    <a:pt x="81669" y="0"/>
                  </a:lnTo>
                  <a:lnTo>
                    <a:pt x="0" y="0"/>
                  </a:lnTo>
                  <a:lnTo>
                    <a:pt x="0" y="259710"/>
                  </a:lnTo>
                  <a:close/>
                </a:path>
              </a:pathLst>
            </a:custGeom>
            <a:ln w="19005">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113774" y="2181818"/>
              <a:ext cx="81915" cy="133985"/>
            </a:xfrm>
            <a:custGeom>
              <a:avLst/>
              <a:gdLst/>
              <a:ahLst/>
              <a:cxnLst/>
              <a:rect l="l" t="t" r="r" b="b"/>
              <a:pathLst>
                <a:path w="81914" h="133985">
                  <a:moveTo>
                    <a:pt x="81669" y="0"/>
                  </a:moveTo>
                  <a:lnTo>
                    <a:pt x="0" y="0"/>
                  </a:lnTo>
                  <a:lnTo>
                    <a:pt x="0" y="133565"/>
                  </a:lnTo>
                  <a:lnTo>
                    <a:pt x="81669" y="133565"/>
                  </a:lnTo>
                  <a:lnTo>
                    <a:pt x="8166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13774" y="2181818"/>
              <a:ext cx="81915" cy="133985"/>
            </a:xfrm>
            <a:custGeom>
              <a:avLst/>
              <a:gdLst/>
              <a:ahLst/>
              <a:cxnLst/>
              <a:rect l="l" t="t" r="r" b="b"/>
              <a:pathLst>
                <a:path w="81914" h="133985">
                  <a:moveTo>
                    <a:pt x="0" y="133565"/>
                  </a:moveTo>
                  <a:lnTo>
                    <a:pt x="81669" y="133565"/>
                  </a:lnTo>
                  <a:lnTo>
                    <a:pt x="81669" y="0"/>
                  </a:lnTo>
                  <a:lnTo>
                    <a:pt x="0" y="0"/>
                  </a:lnTo>
                  <a:lnTo>
                    <a:pt x="0" y="133565"/>
                  </a:lnTo>
                  <a:close/>
                </a:path>
              </a:pathLst>
            </a:custGeom>
            <a:ln w="19003">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6" cstate="print"/>
            <a:stretch>
              <a:fillRect/>
            </a:stretch>
          </p:blipFill>
          <p:spPr>
            <a:xfrm>
              <a:off x="0" y="2478036"/>
              <a:ext cx="806183" cy="821423"/>
            </a:xfrm>
            <a:prstGeom prst="rect">
              <a:avLst/>
            </a:prstGeom>
          </p:spPr>
        </p:pic>
        <p:sp>
          <p:nvSpPr>
            <p:cNvPr id="21" name="object 21"/>
            <p:cNvSpPr/>
            <p:nvPr/>
          </p:nvSpPr>
          <p:spPr>
            <a:xfrm>
              <a:off x="79336" y="2610681"/>
              <a:ext cx="563245" cy="563245"/>
            </a:xfrm>
            <a:custGeom>
              <a:avLst/>
              <a:gdLst/>
              <a:ahLst/>
              <a:cxnLst/>
              <a:rect l="l" t="t" r="r" b="b"/>
              <a:pathLst>
                <a:path w="563245" h="563244">
                  <a:moveTo>
                    <a:pt x="281537" y="0"/>
                  </a:moveTo>
                  <a:lnTo>
                    <a:pt x="235846" y="3679"/>
                  </a:lnTo>
                  <a:lnTo>
                    <a:pt x="192512" y="14332"/>
                  </a:lnTo>
                  <a:lnTo>
                    <a:pt x="152111" y="31383"/>
                  </a:lnTo>
                  <a:lnTo>
                    <a:pt x="115222" y="54252"/>
                  </a:lnTo>
                  <a:lnTo>
                    <a:pt x="82423" y="82364"/>
                  </a:lnTo>
                  <a:lnTo>
                    <a:pt x="54292" y="115141"/>
                  </a:lnTo>
                  <a:lnTo>
                    <a:pt x="31406" y="152006"/>
                  </a:lnTo>
                  <a:lnTo>
                    <a:pt x="14343" y="192380"/>
                  </a:lnTo>
                  <a:lnTo>
                    <a:pt x="3682" y="235688"/>
                  </a:lnTo>
                  <a:lnTo>
                    <a:pt x="0" y="281352"/>
                  </a:lnTo>
                  <a:lnTo>
                    <a:pt x="3682" y="327017"/>
                  </a:lnTo>
                  <a:lnTo>
                    <a:pt x="14343" y="370327"/>
                  </a:lnTo>
                  <a:lnTo>
                    <a:pt x="31406" y="410705"/>
                  </a:lnTo>
                  <a:lnTo>
                    <a:pt x="54292" y="447573"/>
                  </a:lnTo>
                  <a:lnTo>
                    <a:pt x="82423" y="480353"/>
                  </a:lnTo>
                  <a:lnTo>
                    <a:pt x="115222" y="508469"/>
                  </a:lnTo>
                  <a:lnTo>
                    <a:pt x="152111" y="531342"/>
                  </a:lnTo>
                  <a:lnTo>
                    <a:pt x="192512" y="548395"/>
                  </a:lnTo>
                  <a:lnTo>
                    <a:pt x="235846" y="559050"/>
                  </a:lnTo>
                  <a:lnTo>
                    <a:pt x="281537" y="562730"/>
                  </a:lnTo>
                  <a:lnTo>
                    <a:pt x="327227" y="559050"/>
                  </a:lnTo>
                  <a:lnTo>
                    <a:pt x="370562" y="548395"/>
                  </a:lnTo>
                  <a:lnTo>
                    <a:pt x="410962" y="531342"/>
                  </a:lnTo>
                  <a:lnTo>
                    <a:pt x="431992" y="518302"/>
                  </a:lnTo>
                  <a:lnTo>
                    <a:pt x="281537" y="518302"/>
                  </a:lnTo>
                  <a:lnTo>
                    <a:pt x="233911" y="513466"/>
                  </a:lnTo>
                  <a:lnTo>
                    <a:pt x="189481" y="499605"/>
                  </a:lnTo>
                  <a:lnTo>
                    <a:pt x="149219" y="477692"/>
                  </a:lnTo>
                  <a:lnTo>
                    <a:pt x="114096" y="448698"/>
                  </a:lnTo>
                  <a:lnTo>
                    <a:pt x="85086" y="413595"/>
                  </a:lnTo>
                  <a:lnTo>
                    <a:pt x="63160" y="373355"/>
                  </a:lnTo>
                  <a:lnTo>
                    <a:pt x="49292" y="328951"/>
                  </a:lnTo>
                  <a:lnTo>
                    <a:pt x="44453" y="281352"/>
                  </a:lnTo>
                  <a:lnTo>
                    <a:pt x="49292" y="233754"/>
                  </a:lnTo>
                  <a:lnTo>
                    <a:pt x="63160" y="189349"/>
                  </a:lnTo>
                  <a:lnTo>
                    <a:pt x="85086" y="149110"/>
                  </a:lnTo>
                  <a:lnTo>
                    <a:pt x="114096" y="114007"/>
                  </a:lnTo>
                  <a:lnTo>
                    <a:pt x="149219" y="85013"/>
                  </a:lnTo>
                  <a:lnTo>
                    <a:pt x="189481" y="63100"/>
                  </a:lnTo>
                  <a:lnTo>
                    <a:pt x="233911" y="49239"/>
                  </a:lnTo>
                  <a:lnTo>
                    <a:pt x="281537" y="44403"/>
                  </a:lnTo>
                  <a:lnTo>
                    <a:pt x="431964" y="44403"/>
                  </a:lnTo>
                  <a:lnTo>
                    <a:pt x="410962" y="31383"/>
                  </a:lnTo>
                  <a:lnTo>
                    <a:pt x="370562" y="14332"/>
                  </a:lnTo>
                  <a:lnTo>
                    <a:pt x="327227" y="3679"/>
                  </a:lnTo>
                  <a:lnTo>
                    <a:pt x="281537" y="0"/>
                  </a:lnTo>
                  <a:close/>
                </a:path>
                <a:path w="563245" h="563244">
                  <a:moveTo>
                    <a:pt x="431964" y="44403"/>
                  </a:moveTo>
                  <a:lnTo>
                    <a:pt x="281537" y="44403"/>
                  </a:lnTo>
                  <a:lnTo>
                    <a:pt x="329162" y="49239"/>
                  </a:lnTo>
                  <a:lnTo>
                    <a:pt x="373592" y="63100"/>
                  </a:lnTo>
                  <a:lnTo>
                    <a:pt x="413854" y="85013"/>
                  </a:lnTo>
                  <a:lnTo>
                    <a:pt x="448977" y="114007"/>
                  </a:lnTo>
                  <a:lnTo>
                    <a:pt x="477987" y="149110"/>
                  </a:lnTo>
                  <a:lnTo>
                    <a:pt x="499913" y="189349"/>
                  </a:lnTo>
                  <a:lnTo>
                    <a:pt x="513781" y="233754"/>
                  </a:lnTo>
                  <a:lnTo>
                    <a:pt x="518620" y="281352"/>
                  </a:lnTo>
                  <a:lnTo>
                    <a:pt x="513781" y="328951"/>
                  </a:lnTo>
                  <a:lnTo>
                    <a:pt x="499913" y="373355"/>
                  </a:lnTo>
                  <a:lnTo>
                    <a:pt x="477987" y="413595"/>
                  </a:lnTo>
                  <a:lnTo>
                    <a:pt x="448977" y="448698"/>
                  </a:lnTo>
                  <a:lnTo>
                    <a:pt x="413854" y="477692"/>
                  </a:lnTo>
                  <a:lnTo>
                    <a:pt x="373592" y="499605"/>
                  </a:lnTo>
                  <a:lnTo>
                    <a:pt x="329162" y="513466"/>
                  </a:lnTo>
                  <a:lnTo>
                    <a:pt x="281537" y="518302"/>
                  </a:lnTo>
                  <a:lnTo>
                    <a:pt x="431992" y="518302"/>
                  </a:lnTo>
                  <a:lnTo>
                    <a:pt x="480650" y="480353"/>
                  </a:lnTo>
                  <a:lnTo>
                    <a:pt x="508781" y="447573"/>
                  </a:lnTo>
                  <a:lnTo>
                    <a:pt x="531667" y="410705"/>
                  </a:lnTo>
                  <a:lnTo>
                    <a:pt x="548730" y="370327"/>
                  </a:lnTo>
                  <a:lnTo>
                    <a:pt x="559391" y="327017"/>
                  </a:lnTo>
                  <a:lnTo>
                    <a:pt x="563074" y="281352"/>
                  </a:lnTo>
                  <a:lnTo>
                    <a:pt x="559391" y="235688"/>
                  </a:lnTo>
                  <a:lnTo>
                    <a:pt x="548730" y="192380"/>
                  </a:lnTo>
                  <a:lnTo>
                    <a:pt x="531667" y="152006"/>
                  </a:lnTo>
                  <a:lnTo>
                    <a:pt x="508781" y="115141"/>
                  </a:lnTo>
                  <a:lnTo>
                    <a:pt x="480650" y="82364"/>
                  </a:lnTo>
                  <a:lnTo>
                    <a:pt x="447851" y="54252"/>
                  </a:lnTo>
                  <a:lnTo>
                    <a:pt x="431964" y="444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79336" y="2610681"/>
              <a:ext cx="563245" cy="563245"/>
            </a:xfrm>
            <a:custGeom>
              <a:avLst/>
              <a:gdLst/>
              <a:ahLst/>
              <a:cxnLst/>
              <a:rect l="l" t="t" r="r" b="b"/>
              <a:pathLst>
                <a:path w="563245" h="563244">
                  <a:moveTo>
                    <a:pt x="281537" y="518302"/>
                  </a:moveTo>
                  <a:lnTo>
                    <a:pt x="233911" y="513466"/>
                  </a:lnTo>
                  <a:lnTo>
                    <a:pt x="189481" y="499605"/>
                  </a:lnTo>
                  <a:lnTo>
                    <a:pt x="149219" y="477692"/>
                  </a:lnTo>
                  <a:lnTo>
                    <a:pt x="114096" y="448698"/>
                  </a:lnTo>
                  <a:lnTo>
                    <a:pt x="85086" y="413595"/>
                  </a:lnTo>
                  <a:lnTo>
                    <a:pt x="63160" y="373355"/>
                  </a:lnTo>
                  <a:lnTo>
                    <a:pt x="49292" y="328951"/>
                  </a:lnTo>
                  <a:lnTo>
                    <a:pt x="44453" y="281352"/>
                  </a:lnTo>
                  <a:lnTo>
                    <a:pt x="49292" y="233754"/>
                  </a:lnTo>
                  <a:lnTo>
                    <a:pt x="63160" y="189349"/>
                  </a:lnTo>
                  <a:lnTo>
                    <a:pt x="85086" y="149110"/>
                  </a:lnTo>
                  <a:lnTo>
                    <a:pt x="114096" y="114007"/>
                  </a:lnTo>
                  <a:lnTo>
                    <a:pt x="149219" y="85013"/>
                  </a:lnTo>
                  <a:lnTo>
                    <a:pt x="189481" y="63100"/>
                  </a:lnTo>
                  <a:lnTo>
                    <a:pt x="233911" y="49239"/>
                  </a:lnTo>
                  <a:lnTo>
                    <a:pt x="281537" y="44403"/>
                  </a:lnTo>
                  <a:lnTo>
                    <a:pt x="329162" y="49239"/>
                  </a:lnTo>
                  <a:lnTo>
                    <a:pt x="373592" y="63100"/>
                  </a:lnTo>
                  <a:lnTo>
                    <a:pt x="413854" y="85013"/>
                  </a:lnTo>
                  <a:lnTo>
                    <a:pt x="448977" y="114007"/>
                  </a:lnTo>
                  <a:lnTo>
                    <a:pt x="477987" y="149110"/>
                  </a:lnTo>
                  <a:lnTo>
                    <a:pt x="499913" y="189349"/>
                  </a:lnTo>
                  <a:lnTo>
                    <a:pt x="513781" y="233754"/>
                  </a:lnTo>
                  <a:lnTo>
                    <a:pt x="518620" y="281352"/>
                  </a:lnTo>
                  <a:lnTo>
                    <a:pt x="513781" y="328951"/>
                  </a:lnTo>
                  <a:lnTo>
                    <a:pt x="499913" y="373355"/>
                  </a:lnTo>
                  <a:lnTo>
                    <a:pt x="477987" y="413595"/>
                  </a:lnTo>
                  <a:lnTo>
                    <a:pt x="448977" y="448698"/>
                  </a:lnTo>
                  <a:lnTo>
                    <a:pt x="413854" y="477692"/>
                  </a:lnTo>
                  <a:lnTo>
                    <a:pt x="373592" y="499605"/>
                  </a:lnTo>
                  <a:lnTo>
                    <a:pt x="329162" y="513466"/>
                  </a:lnTo>
                  <a:lnTo>
                    <a:pt x="281537" y="518302"/>
                  </a:lnTo>
                  <a:close/>
                </a:path>
                <a:path w="563245" h="563244">
                  <a:moveTo>
                    <a:pt x="281537" y="0"/>
                  </a:moveTo>
                  <a:lnTo>
                    <a:pt x="235846" y="3679"/>
                  </a:lnTo>
                  <a:lnTo>
                    <a:pt x="192512" y="14332"/>
                  </a:lnTo>
                  <a:lnTo>
                    <a:pt x="152111" y="31383"/>
                  </a:lnTo>
                  <a:lnTo>
                    <a:pt x="115222" y="54252"/>
                  </a:lnTo>
                  <a:lnTo>
                    <a:pt x="82423" y="82364"/>
                  </a:lnTo>
                  <a:lnTo>
                    <a:pt x="54292" y="115141"/>
                  </a:lnTo>
                  <a:lnTo>
                    <a:pt x="31406" y="152006"/>
                  </a:lnTo>
                  <a:lnTo>
                    <a:pt x="14343" y="192380"/>
                  </a:lnTo>
                  <a:lnTo>
                    <a:pt x="3682" y="235688"/>
                  </a:lnTo>
                  <a:lnTo>
                    <a:pt x="0" y="281352"/>
                  </a:lnTo>
                  <a:lnTo>
                    <a:pt x="3682" y="327017"/>
                  </a:lnTo>
                  <a:lnTo>
                    <a:pt x="14343" y="370327"/>
                  </a:lnTo>
                  <a:lnTo>
                    <a:pt x="31406" y="410705"/>
                  </a:lnTo>
                  <a:lnTo>
                    <a:pt x="54292" y="447573"/>
                  </a:lnTo>
                  <a:lnTo>
                    <a:pt x="82423" y="480353"/>
                  </a:lnTo>
                  <a:lnTo>
                    <a:pt x="115222" y="508469"/>
                  </a:lnTo>
                  <a:lnTo>
                    <a:pt x="152111" y="531342"/>
                  </a:lnTo>
                  <a:lnTo>
                    <a:pt x="192512" y="548395"/>
                  </a:lnTo>
                  <a:lnTo>
                    <a:pt x="235846" y="559050"/>
                  </a:lnTo>
                  <a:lnTo>
                    <a:pt x="281537" y="562730"/>
                  </a:lnTo>
                  <a:lnTo>
                    <a:pt x="327227" y="559050"/>
                  </a:lnTo>
                  <a:lnTo>
                    <a:pt x="370562" y="548395"/>
                  </a:lnTo>
                  <a:lnTo>
                    <a:pt x="410962" y="531342"/>
                  </a:lnTo>
                  <a:lnTo>
                    <a:pt x="447851" y="508469"/>
                  </a:lnTo>
                  <a:lnTo>
                    <a:pt x="480650" y="480353"/>
                  </a:lnTo>
                  <a:lnTo>
                    <a:pt x="508781" y="447573"/>
                  </a:lnTo>
                  <a:lnTo>
                    <a:pt x="531667" y="410705"/>
                  </a:lnTo>
                  <a:lnTo>
                    <a:pt x="548730" y="370327"/>
                  </a:lnTo>
                  <a:lnTo>
                    <a:pt x="559391" y="327017"/>
                  </a:lnTo>
                  <a:lnTo>
                    <a:pt x="563074" y="281352"/>
                  </a:lnTo>
                  <a:lnTo>
                    <a:pt x="559391" y="235688"/>
                  </a:lnTo>
                  <a:lnTo>
                    <a:pt x="548730" y="192380"/>
                  </a:lnTo>
                  <a:lnTo>
                    <a:pt x="531667" y="152006"/>
                  </a:lnTo>
                  <a:lnTo>
                    <a:pt x="508781" y="115141"/>
                  </a:lnTo>
                  <a:lnTo>
                    <a:pt x="480650" y="82364"/>
                  </a:lnTo>
                  <a:lnTo>
                    <a:pt x="447851" y="54252"/>
                  </a:lnTo>
                  <a:lnTo>
                    <a:pt x="410962" y="31383"/>
                  </a:lnTo>
                  <a:lnTo>
                    <a:pt x="370562" y="14332"/>
                  </a:lnTo>
                  <a:lnTo>
                    <a:pt x="327227" y="3679"/>
                  </a:lnTo>
                  <a:lnTo>
                    <a:pt x="281537" y="0"/>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346055" y="2743940"/>
              <a:ext cx="130175" cy="262890"/>
            </a:xfrm>
            <a:custGeom>
              <a:avLst/>
              <a:gdLst/>
              <a:ahLst/>
              <a:cxnLst/>
              <a:rect l="l" t="t" r="r" b="b"/>
              <a:pathLst>
                <a:path w="130175" h="262889">
                  <a:moveTo>
                    <a:pt x="29635" y="0"/>
                  </a:moveTo>
                  <a:lnTo>
                    <a:pt x="0" y="0"/>
                  </a:lnTo>
                  <a:lnTo>
                    <a:pt x="0" y="152536"/>
                  </a:lnTo>
                  <a:lnTo>
                    <a:pt x="1481" y="156238"/>
                  </a:lnTo>
                  <a:lnTo>
                    <a:pt x="4445" y="158460"/>
                  </a:lnTo>
                  <a:lnTo>
                    <a:pt x="108910" y="262865"/>
                  </a:lnTo>
                  <a:lnTo>
                    <a:pt x="129655" y="242132"/>
                  </a:lnTo>
                  <a:lnTo>
                    <a:pt x="29635" y="142169"/>
                  </a:lnTo>
                  <a:lnTo>
                    <a:pt x="2963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346055" y="2743940"/>
              <a:ext cx="130175" cy="262890"/>
            </a:xfrm>
            <a:custGeom>
              <a:avLst/>
              <a:gdLst/>
              <a:ahLst/>
              <a:cxnLst/>
              <a:rect l="l" t="t" r="r" b="b"/>
              <a:pathLst>
                <a:path w="130175" h="262889">
                  <a:moveTo>
                    <a:pt x="29635" y="0"/>
                  </a:moveTo>
                  <a:lnTo>
                    <a:pt x="0" y="0"/>
                  </a:lnTo>
                  <a:lnTo>
                    <a:pt x="0" y="148093"/>
                  </a:lnTo>
                  <a:lnTo>
                    <a:pt x="0" y="152536"/>
                  </a:lnTo>
                  <a:lnTo>
                    <a:pt x="1481" y="156238"/>
                  </a:lnTo>
                  <a:lnTo>
                    <a:pt x="4445" y="158460"/>
                  </a:lnTo>
                  <a:lnTo>
                    <a:pt x="108910" y="262865"/>
                  </a:lnTo>
                  <a:lnTo>
                    <a:pt x="129655" y="242132"/>
                  </a:lnTo>
                  <a:lnTo>
                    <a:pt x="29635" y="142169"/>
                  </a:lnTo>
                  <a:lnTo>
                    <a:pt x="29635" y="0"/>
                  </a:lnTo>
                  <a:close/>
                </a:path>
              </a:pathLst>
            </a:custGeom>
            <a:ln w="18964">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346055" y="2684703"/>
              <a:ext cx="29845" cy="29845"/>
            </a:xfrm>
            <a:custGeom>
              <a:avLst/>
              <a:gdLst/>
              <a:ahLst/>
              <a:cxnLst/>
              <a:rect l="l" t="t" r="r" b="b"/>
              <a:pathLst>
                <a:path w="29845" h="29844">
                  <a:moveTo>
                    <a:pt x="22998" y="0"/>
                  </a:moveTo>
                  <a:lnTo>
                    <a:pt x="6630" y="0"/>
                  </a:lnTo>
                  <a:lnTo>
                    <a:pt x="0" y="6633"/>
                  </a:lnTo>
                  <a:lnTo>
                    <a:pt x="0" y="22991"/>
                  </a:lnTo>
                  <a:lnTo>
                    <a:pt x="6630" y="29618"/>
                  </a:lnTo>
                  <a:lnTo>
                    <a:pt x="22998" y="29618"/>
                  </a:lnTo>
                  <a:lnTo>
                    <a:pt x="29635" y="22991"/>
                  </a:lnTo>
                  <a:lnTo>
                    <a:pt x="29635" y="14809"/>
                  </a:lnTo>
                  <a:lnTo>
                    <a:pt x="29635" y="6633"/>
                  </a:lnTo>
                  <a:lnTo>
                    <a:pt x="229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346055" y="2684703"/>
              <a:ext cx="29845" cy="29845"/>
            </a:xfrm>
            <a:custGeom>
              <a:avLst/>
              <a:gdLst/>
              <a:ahLst/>
              <a:cxnLst/>
              <a:rect l="l" t="t" r="r" b="b"/>
              <a:pathLst>
                <a:path w="29845" h="29844">
                  <a:moveTo>
                    <a:pt x="29635" y="14809"/>
                  </a:moveTo>
                  <a:lnTo>
                    <a:pt x="29635" y="22991"/>
                  </a:lnTo>
                  <a:lnTo>
                    <a:pt x="22998" y="29618"/>
                  </a:lnTo>
                  <a:lnTo>
                    <a:pt x="14817" y="29618"/>
                  </a:lnTo>
                  <a:lnTo>
                    <a:pt x="6630" y="29618"/>
                  </a:lnTo>
                  <a:lnTo>
                    <a:pt x="0" y="22991"/>
                  </a:lnTo>
                  <a:lnTo>
                    <a:pt x="0" y="14809"/>
                  </a:lnTo>
                  <a:lnTo>
                    <a:pt x="0" y="6633"/>
                  </a:lnTo>
                  <a:lnTo>
                    <a:pt x="6630" y="0"/>
                  </a:lnTo>
                  <a:lnTo>
                    <a:pt x="14817" y="0"/>
                  </a:lnTo>
                  <a:lnTo>
                    <a:pt x="22998" y="0"/>
                  </a:lnTo>
                  <a:lnTo>
                    <a:pt x="29635" y="6633"/>
                  </a:lnTo>
                  <a:lnTo>
                    <a:pt x="29635" y="14809"/>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346055" y="3069746"/>
              <a:ext cx="29845" cy="29845"/>
            </a:xfrm>
            <a:custGeom>
              <a:avLst/>
              <a:gdLst/>
              <a:ahLst/>
              <a:cxnLst/>
              <a:rect l="l" t="t" r="r" b="b"/>
              <a:pathLst>
                <a:path w="29845" h="29844">
                  <a:moveTo>
                    <a:pt x="22998" y="0"/>
                  </a:moveTo>
                  <a:lnTo>
                    <a:pt x="6630" y="0"/>
                  </a:lnTo>
                  <a:lnTo>
                    <a:pt x="0" y="6633"/>
                  </a:lnTo>
                  <a:lnTo>
                    <a:pt x="0" y="22991"/>
                  </a:lnTo>
                  <a:lnTo>
                    <a:pt x="6630" y="29618"/>
                  </a:lnTo>
                  <a:lnTo>
                    <a:pt x="22998" y="29618"/>
                  </a:lnTo>
                  <a:lnTo>
                    <a:pt x="29635" y="22991"/>
                  </a:lnTo>
                  <a:lnTo>
                    <a:pt x="29635" y="14809"/>
                  </a:lnTo>
                  <a:lnTo>
                    <a:pt x="29635" y="6633"/>
                  </a:lnTo>
                  <a:lnTo>
                    <a:pt x="229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346055" y="3069746"/>
              <a:ext cx="29845" cy="29845"/>
            </a:xfrm>
            <a:custGeom>
              <a:avLst/>
              <a:gdLst/>
              <a:ahLst/>
              <a:cxnLst/>
              <a:rect l="l" t="t" r="r" b="b"/>
              <a:pathLst>
                <a:path w="29845" h="29844">
                  <a:moveTo>
                    <a:pt x="29635" y="14809"/>
                  </a:moveTo>
                  <a:lnTo>
                    <a:pt x="29635" y="22991"/>
                  </a:lnTo>
                  <a:lnTo>
                    <a:pt x="22998" y="29618"/>
                  </a:lnTo>
                  <a:lnTo>
                    <a:pt x="14817" y="29618"/>
                  </a:lnTo>
                  <a:lnTo>
                    <a:pt x="6630" y="29618"/>
                  </a:lnTo>
                  <a:lnTo>
                    <a:pt x="0" y="22991"/>
                  </a:lnTo>
                  <a:lnTo>
                    <a:pt x="0" y="14809"/>
                  </a:lnTo>
                  <a:lnTo>
                    <a:pt x="0" y="6633"/>
                  </a:lnTo>
                  <a:lnTo>
                    <a:pt x="6630" y="0"/>
                  </a:lnTo>
                  <a:lnTo>
                    <a:pt x="14817" y="0"/>
                  </a:lnTo>
                  <a:lnTo>
                    <a:pt x="22998" y="0"/>
                  </a:lnTo>
                  <a:lnTo>
                    <a:pt x="29635" y="6633"/>
                  </a:lnTo>
                  <a:lnTo>
                    <a:pt x="29635" y="14809"/>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153425" y="2877224"/>
              <a:ext cx="29845" cy="29845"/>
            </a:xfrm>
            <a:custGeom>
              <a:avLst/>
              <a:gdLst/>
              <a:ahLst/>
              <a:cxnLst/>
              <a:rect l="l" t="t" r="r" b="b"/>
              <a:pathLst>
                <a:path w="29844" h="29844">
                  <a:moveTo>
                    <a:pt x="22998" y="0"/>
                  </a:moveTo>
                  <a:lnTo>
                    <a:pt x="6630" y="0"/>
                  </a:lnTo>
                  <a:lnTo>
                    <a:pt x="0" y="6633"/>
                  </a:lnTo>
                  <a:lnTo>
                    <a:pt x="0" y="22991"/>
                  </a:lnTo>
                  <a:lnTo>
                    <a:pt x="6630" y="29618"/>
                  </a:lnTo>
                  <a:lnTo>
                    <a:pt x="22998" y="29618"/>
                  </a:lnTo>
                  <a:lnTo>
                    <a:pt x="29635" y="22991"/>
                  </a:lnTo>
                  <a:lnTo>
                    <a:pt x="29635" y="14809"/>
                  </a:lnTo>
                  <a:lnTo>
                    <a:pt x="29635" y="6633"/>
                  </a:lnTo>
                  <a:lnTo>
                    <a:pt x="229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153425" y="2877224"/>
              <a:ext cx="29845" cy="29845"/>
            </a:xfrm>
            <a:custGeom>
              <a:avLst/>
              <a:gdLst/>
              <a:ahLst/>
              <a:cxnLst/>
              <a:rect l="l" t="t" r="r" b="b"/>
              <a:pathLst>
                <a:path w="29844" h="29844">
                  <a:moveTo>
                    <a:pt x="29635" y="14809"/>
                  </a:moveTo>
                  <a:lnTo>
                    <a:pt x="29635" y="22991"/>
                  </a:lnTo>
                  <a:lnTo>
                    <a:pt x="22998" y="29618"/>
                  </a:lnTo>
                  <a:lnTo>
                    <a:pt x="14817" y="29618"/>
                  </a:lnTo>
                  <a:lnTo>
                    <a:pt x="6630" y="29618"/>
                  </a:lnTo>
                  <a:lnTo>
                    <a:pt x="0" y="22991"/>
                  </a:lnTo>
                  <a:lnTo>
                    <a:pt x="0" y="14809"/>
                  </a:lnTo>
                  <a:lnTo>
                    <a:pt x="0" y="6633"/>
                  </a:lnTo>
                  <a:lnTo>
                    <a:pt x="6630" y="0"/>
                  </a:lnTo>
                  <a:lnTo>
                    <a:pt x="14817" y="0"/>
                  </a:lnTo>
                  <a:lnTo>
                    <a:pt x="22998" y="0"/>
                  </a:lnTo>
                  <a:lnTo>
                    <a:pt x="29635" y="6633"/>
                  </a:lnTo>
                  <a:lnTo>
                    <a:pt x="29635" y="14809"/>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538686" y="2877224"/>
              <a:ext cx="29845" cy="29845"/>
            </a:xfrm>
            <a:custGeom>
              <a:avLst/>
              <a:gdLst/>
              <a:ahLst/>
              <a:cxnLst/>
              <a:rect l="l" t="t" r="r" b="b"/>
              <a:pathLst>
                <a:path w="29845" h="29844">
                  <a:moveTo>
                    <a:pt x="22998" y="0"/>
                  </a:moveTo>
                  <a:lnTo>
                    <a:pt x="6630" y="0"/>
                  </a:lnTo>
                  <a:lnTo>
                    <a:pt x="0" y="6633"/>
                  </a:lnTo>
                  <a:lnTo>
                    <a:pt x="0" y="22991"/>
                  </a:lnTo>
                  <a:lnTo>
                    <a:pt x="6630" y="29618"/>
                  </a:lnTo>
                  <a:lnTo>
                    <a:pt x="22998" y="29618"/>
                  </a:lnTo>
                  <a:lnTo>
                    <a:pt x="29635" y="22991"/>
                  </a:lnTo>
                  <a:lnTo>
                    <a:pt x="29635" y="14809"/>
                  </a:lnTo>
                  <a:lnTo>
                    <a:pt x="29635" y="6633"/>
                  </a:lnTo>
                  <a:lnTo>
                    <a:pt x="229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538686" y="2877224"/>
              <a:ext cx="29845" cy="29845"/>
            </a:xfrm>
            <a:custGeom>
              <a:avLst/>
              <a:gdLst/>
              <a:ahLst/>
              <a:cxnLst/>
              <a:rect l="l" t="t" r="r" b="b"/>
              <a:pathLst>
                <a:path w="29845" h="29844">
                  <a:moveTo>
                    <a:pt x="29635" y="14809"/>
                  </a:moveTo>
                  <a:lnTo>
                    <a:pt x="29635" y="22991"/>
                  </a:lnTo>
                  <a:lnTo>
                    <a:pt x="22998" y="29618"/>
                  </a:lnTo>
                  <a:lnTo>
                    <a:pt x="14817" y="29618"/>
                  </a:lnTo>
                  <a:lnTo>
                    <a:pt x="6630" y="29618"/>
                  </a:lnTo>
                  <a:lnTo>
                    <a:pt x="0" y="22991"/>
                  </a:lnTo>
                  <a:lnTo>
                    <a:pt x="0" y="14809"/>
                  </a:lnTo>
                  <a:lnTo>
                    <a:pt x="0" y="6633"/>
                  </a:lnTo>
                  <a:lnTo>
                    <a:pt x="6630" y="0"/>
                  </a:lnTo>
                  <a:lnTo>
                    <a:pt x="14817" y="0"/>
                  </a:lnTo>
                  <a:lnTo>
                    <a:pt x="22998" y="0"/>
                  </a:lnTo>
                  <a:lnTo>
                    <a:pt x="29635" y="6633"/>
                  </a:lnTo>
                  <a:lnTo>
                    <a:pt x="29635" y="14809"/>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3"/>
            <p:cNvPicPr/>
            <p:nvPr/>
          </p:nvPicPr>
          <p:blipFill>
            <a:blip r:embed="rId7" cstate="print"/>
            <a:stretch>
              <a:fillRect/>
            </a:stretch>
          </p:blipFill>
          <p:spPr>
            <a:xfrm>
              <a:off x="321563" y="2426220"/>
              <a:ext cx="463283" cy="463283"/>
            </a:xfrm>
            <a:prstGeom prst="rect">
              <a:avLst/>
            </a:prstGeom>
          </p:spPr>
        </p:pic>
        <p:sp>
          <p:nvSpPr>
            <p:cNvPr id="34" name="object 34"/>
            <p:cNvSpPr/>
            <p:nvPr/>
          </p:nvSpPr>
          <p:spPr>
            <a:xfrm>
              <a:off x="456093" y="2473353"/>
              <a:ext cx="147955" cy="320040"/>
            </a:xfrm>
            <a:custGeom>
              <a:avLst/>
              <a:gdLst/>
              <a:ahLst/>
              <a:cxnLst/>
              <a:rect l="l" t="t" r="r" b="b"/>
              <a:pathLst>
                <a:path w="147954" h="320039">
                  <a:moveTo>
                    <a:pt x="17856" y="237940"/>
                  </a:moveTo>
                  <a:lnTo>
                    <a:pt x="0" y="255005"/>
                  </a:lnTo>
                  <a:lnTo>
                    <a:pt x="6676" y="261936"/>
                  </a:lnTo>
                  <a:lnTo>
                    <a:pt x="13922" y="268241"/>
                  </a:lnTo>
                  <a:lnTo>
                    <a:pt x="53794" y="286274"/>
                  </a:lnTo>
                  <a:lnTo>
                    <a:pt x="54204" y="286274"/>
                  </a:lnTo>
                  <a:lnTo>
                    <a:pt x="61419" y="287129"/>
                  </a:lnTo>
                  <a:lnTo>
                    <a:pt x="61419" y="319737"/>
                  </a:lnTo>
                  <a:lnTo>
                    <a:pt x="83739" y="319737"/>
                  </a:lnTo>
                  <a:lnTo>
                    <a:pt x="83739" y="286274"/>
                  </a:lnTo>
                  <a:lnTo>
                    <a:pt x="102368" y="280960"/>
                  </a:lnTo>
                  <a:lnTo>
                    <a:pt x="119155" y="271592"/>
                  </a:lnTo>
                  <a:lnTo>
                    <a:pt x="128873" y="262367"/>
                  </a:lnTo>
                  <a:lnTo>
                    <a:pt x="61419" y="262367"/>
                  </a:lnTo>
                  <a:lnTo>
                    <a:pt x="48988" y="259397"/>
                  </a:lnTo>
                  <a:lnTo>
                    <a:pt x="37615" y="254001"/>
                  </a:lnTo>
                  <a:lnTo>
                    <a:pt x="27252" y="246682"/>
                  </a:lnTo>
                  <a:lnTo>
                    <a:pt x="17856" y="237940"/>
                  </a:lnTo>
                  <a:close/>
                </a:path>
                <a:path w="147954" h="320039">
                  <a:moveTo>
                    <a:pt x="83739" y="0"/>
                  </a:moveTo>
                  <a:lnTo>
                    <a:pt x="61419" y="0"/>
                  </a:lnTo>
                  <a:lnTo>
                    <a:pt x="61419" y="33709"/>
                  </a:lnTo>
                  <a:lnTo>
                    <a:pt x="53774" y="35197"/>
                  </a:lnTo>
                  <a:lnTo>
                    <a:pt x="21173" y="56504"/>
                  </a:lnTo>
                  <a:lnTo>
                    <a:pt x="4520" y="99877"/>
                  </a:lnTo>
                  <a:lnTo>
                    <a:pt x="8519" y="123313"/>
                  </a:lnTo>
                  <a:lnTo>
                    <a:pt x="17428" y="138610"/>
                  </a:lnTo>
                  <a:lnTo>
                    <a:pt x="29960" y="150013"/>
                  </a:lnTo>
                  <a:lnTo>
                    <a:pt x="44997" y="158496"/>
                  </a:lnTo>
                  <a:lnTo>
                    <a:pt x="61419" y="165030"/>
                  </a:lnTo>
                  <a:lnTo>
                    <a:pt x="61419" y="262367"/>
                  </a:lnTo>
                  <a:lnTo>
                    <a:pt x="128873" y="262367"/>
                  </a:lnTo>
                  <a:lnTo>
                    <a:pt x="129931" y="261363"/>
                  </a:lnTo>
                  <a:lnTo>
                    <a:pt x="83739" y="261363"/>
                  </a:lnTo>
                  <a:lnTo>
                    <a:pt x="83739" y="172540"/>
                  </a:lnTo>
                  <a:lnTo>
                    <a:pt x="132333" y="172540"/>
                  </a:lnTo>
                  <a:lnTo>
                    <a:pt x="128120" y="167298"/>
                  </a:lnTo>
                  <a:lnTo>
                    <a:pt x="118057" y="160247"/>
                  </a:lnTo>
                  <a:lnTo>
                    <a:pt x="107018" y="154814"/>
                  </a:lnTo>
                  <a:lnTo>
                    <a:pt x="95434" y="150483"/>
                  </a:lnTo>
                  <a:lnTo>
                    <a:pt x="83739" y="146737"/>
                  </a:lnTo>
                  <a:lnTo>
                    <a:pt x="83739" y="139598"/>
                  </a:lnTo>
                  <a:lnTo>
                    <a:pt x="61419" y="139598"/>
                  </a:lnTo>
                  <a:lnTo>
                    <a:pt x="54682" y="137151"/>
                  </a:lnTo>
                  <a:lnTo>
                    <a:pt x="48398" y="133609"/>
                  </a:lnTo>
                  <a:lnTo>
                    <a:pt x="42818" y="129114"/>
                  </a:lnTo>
                  <a:lnTo>
                    <a:pt x="32107" y="113707"/>
                  </a:lnTo>
                  <a:lnTo>
                    <a:pt x="30118" y="95596"/>
                  </a:lnTo>
                  <a:lnTo>
                    <a:pt x="36033" y="78126"/>
                  </a:lnTo>
                  <a:lnTo>
                    <a:pt x="49031" y="64643"/>
                  </a:lnTo>
                  <a:lnTo>
                    <a:pt x="52875" y="62180"/>
                  </a:lnTo>
                  <a:lnTo>
                    <a:pt x="57044" y="60265"/>
                  </a:lnTo>
                  <a:lnTo>
                    <a:pt x="61419" y="58955"/>
                  </a:lnTo>
                  <a:lnTo>
                    <a:pt x="83739" y="58955"/>
                  </a:lnTo>
                  <a:lnTo>
                    <a:pt x="83739" y="56835"/>
                  </a:lnTo>
                  <a:lnTo>
                    <a:pt x="139186" y="56835"/>
                  </a:lnTo>
                  <a:lnTo>
                    <a:pt x="128879" y="48117"/>
                  </a:lnTo>
                  <a:lnTo>
                    <a:pt x="114923" y="40136"/>
                  </a:lnTo>
                  <a:lnTo>
                    <a:pt x="99754" y="34806"/>
                  </a:lnTo>
                  <a:lnTo>
                    <a:pt x="83739" y="32297"/>
                  </a:lnTo>
                  <a:lnTo>
                    <a:pt x="83739" y="0"/>
                  </a:lnTo>
                  <a:close/>
                </a:path>
                <a:path w="147954" h="320039">
                  <a:moveTo>
                    <a:pt x="132333" y="172540"/>
                  </a:moveTo>
                  <a:lnTo>
                    <a:pt x="83739" y="172540"/>
                  </a:lnTo>
                  <a:lnTo>
                    <a:pt x="95105" y="176743"/>
                  </a:lnTo>
                  <a:lnTo>
                    <a:pt x="106055" y="182211"/>
                  </a:lnTo>
                  <a:lnTo>
                    <a:pt x="115353" y="189694"/>
                  </a:lnTo>
                  <a:lnTo>
                    <a:pt x="121759" y="199942"/>
                  </a:lnTo>
                  <a:lnTo>
                    <a:pt x="124130" y="212380"/>
                  </a:lnTo>
                  <a:lnTo>
                    <a:pt x="122563" y="225187"/>
                  </a:lnTo>
                  <a:lnTo>
                    <a:pt x="97937" y="256301"/>
                  </a:lnTo>
                  <a:lnTo>
                    <a:pt x="83739" y="261363"/>
                  </a:lnTo>
                  <a:lnTo>
                    <a:pt x="129931" y="261363"/>
                  </a:lnTo>
                  <a:lnTo>
                    <a:pt x="133040" y="258411"/>
                  </a:lnTo>
                  <a:lnTo>
                    <a:pt x="142964" y="241658"/>
                  </a:lnTo>
                  <a:lnTo>
                    <a:pt x="147906" y="222212"/>
                  </a:lnTo>
                  <a:lnTo>
                    <a:pt x="147316" y="202066"/>
                  </a:lnTo>
                  <a:lnTo>
                    <a:pt x="140840" y="183125"/>
                  </a:lnTo>
                  <a:lnTo>
                    <a:pt x="132333" y="172540"/>
                  </a:lnTo>
                  <a:close/>
                </a:path>
                <a:path w="147954" h="320039">
                  <a:moveTo>
                    <a:pt x="83739" y="58955"/>
                  </a:moveTo>
                  <a:lnTo>
                    <a:pt x="61419" y="58955"/>
                  </a:lnTo>
                  <a:lnTo>
                    <a:pt x="61419" y="139598"/>
                  </a:lnTo>
                  <a:lnTo>
                    <a:pt x="83739" y="139598"/>
                  </a:lnTo>
                  <a:lnTo>
                    <a:pt x="83739" y="58955"/>
                  </a:lnTo>
                  <a:close/>
                </a:path>
                <a:path w="147954" h="320039">
                  <a:moveTo>
                    <a:pt x="139186" y="56835"/>
                  </a:moveTo>
                  <a:lnTo>
                    <a:pt x="83739" y="56835"/>
                  </a:lnTo>
                  <a:lnTo>
                    <a:pt x="95235" y="58955"/>
                  </a:lnTo>
                  <a:lnTo>
                    <a:pt x="95008" y="58955"/>
                  </a:lnTo>
                  <a:lnTo>
                    <a:pt x="105231" y="62766"/>
                  </a:lnTo>
                  <a:lnTo>
                    <a:pt x="114845" y="68407"/>
                  </a:lnTo>
                  <a:lnTo>
                    <a:pt x="123396" y="75686"/>
                  </a:lnTo>
                  <a:lnTo>
                    <a:pt x="141252" y="58583"/>
                  </a:lnTo>
                  <a:lnTo>
                    <a:pt x="139186" y="5683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456093" y="2473353"/>
              <a:ext cx="147955" cy="320040"/>
            </a:xfrm>
            <a:custGeom>
              <a:avLst/>
              <a:gdLst/>
              <a:ahLst/>
              <a:cxnLst/>
              <a:rect l="l" t="t" r="r" b="b"/>
              <a:pathLst>
                <a:path w="147954" h="320039">
                  <a:moveTo>
                    <a:pt x="128120" y="167298"/>
                  </a:moveTo>
                  <a:lnTo>
                    <a:pt x="118057" y="160247"/>
                  </a:lnTo>
                  <a:lnTo>
                    <a:pt x="107018" y="154814"/>
                  </a:lnTo>
                  <a:lnTo>
                    <a:pt x="95434" y="150483"/>
                  </a:lnTo>
                  <a:lnTo>
                    <a:pt x="83739" y="146737"/>
                  </a:lnTo>
                  <a:lnTo>
                    <a:pt x="83739" y="56835"/>
                  </a:lnTo>
                  <a:lnTo>
                    <a:pt x="94786" y="58872"/>
                  </a:lnTo>
                  <a:lnTo>
                    <a:pt x="105231" y="62766"/>
                  </a:lnTo>
                  <a:lnTo>
                    <a:pt x="114845" y="68407"/>
                  </a:lnTo>
                  <a:lnTo>
                    <a:pt x="123396" y="75686"/>
                  </a:lnTo>
                  <a:lnTo>
                    <a:pt x="141252" y="58583"/>
                  </a:lnTo>
                  <a:lnTo>
                    <a:pt x="128879" y="48117"/>
                  </a:lnTo>
                  <a:lnTo>
                    <a:pt x="114923" y="40136"/>
                  </a:lnTo>
                  <a:lnTo>
                    <a:pt x="99754" y="34806"/>
                  </a:lnTo>
                  <a:lnTo>
                    <a:pt x="83739" y="32297"/>
                  </a:lnTo>
                  <a:lnTo>
                    <a:pt x="83739" y="0"/>
                  </a:lnTo>
                  <a:lnTo>
                    <a:pt x="61419" y="0"/>
                  </a:lnTo>
                  <a:lnTo>
                    <a:pt x="61419" y="33709"/>
                  </a:lnTo>
                  <a:lnTo>
                    <a:pt x="53774" y="35197"/>
                  </a:lnTo>
                  <a:lnTo>
                    <a:pt x="21173" y="56504"/>
                  </a:lnTo>
                  <a:lnTo>
                    <a:pt x="4520" y="99877"/>
                  </a:lnTo>
                  <a:lnTo>
                    <a:pt x="8519" y="123313"/>
                  </a:lnTo>
                  <a:lnTo>
                    <a:pt x="17428" y="138610"/>
                  </a:lnTo>
                  <a:lnTo>
                    <a:pt x="29960" y="150013"/>
                  </a:lnTo>
                  <a:lnTo>
                    <a:pt x="44997" y="158496"/>
                  </a:lnTo>
                  <a:lnTo>
                    <a:pt x="61419" y="165030"/>
                  </a:lnTo>
                  <a:lnTo>
                    <a:pt x="61419" y="262367"/>
                  </a:lnTo>
                  <a:lnTo>
                    <a:pt x="48988" y="259397"/>
                  </a:lnTo>
                  <a:lnTo>
                    <a:pt x="37615" y="254001"/>
                  </a:lnTo>
                  <a:lnTo>
                    <a:pt x="27252" y="246682"/>
                  </a:lnTo>
                  <a:lnTo>
                    <a:pt x="17856" y="237940"/>
                  </a:lnTo>
                  <a:lnTo>
                    <a:pt x="0" y="255005"/>
                  </a:lnTo>
                  <a:lnTo>
                    <a:pt x="29946" y="278838"/>
                  </a:lnTo>
                  <a:lnTo>
                    <a:pt x="61419" y="287129"/>
                  </a:lnTo>
                  <a:lnTo>
                    <a:pt x="61419" y="319737"/>
                  </a:lnTo>
                  <a:lnTo>
                    <a:pt x="83739" y="319737"/>
                  </a:lnTo>
                  <a:lnTo>
                    <a:pt x="83739" y="286274"/>
                  </a:lnTo>
                  <a:lnTo>
                    <a:pt x="102368" y="280960"/>
                  </a:lnTo>
                  <a:lnTo>
                    <a:pt x="119155" y="271592"/>
                  </a:lnTo>
                  <a:lnTo>
                    <a:pt x="133040" y="258411"/>
                  </a:lnTo>
                  <a:lnTo>
                    <a:pt x="142964" y="241658"/>
                  </a:lnTo>
                  <a:lnTo>
                    <a:pt x="147905" y="222212"/>
                  </a:lnTo>
                  <a:lnTo>
                    <a:pt x="147316" y="202066"/>
                  </a:lnTo>
                  <a:lnTo>
                    <a:pt x="140840" y="183125"/>
                  </a:lnTo>
                  <a:lnTo>
                    <a:pt x="128120" y="167298"/>
                  </a:lnTo>
                  <a:close/>
                </a:path>
                <a:path w="147954" h="320039">
                  <a:moveTo>
                    <a:pt x="42818" y="129114"/>
                  </a:moveTo>
                  <a:lnTo>
                    <a:pt x="32107" y="113707"/>
                  </a:lnTo>
                  <a:lnTo>
                    <a:pt x="30118" y="95596"/>
                  </a:lnTo>
                  <a:lnTo>
                    <a:pt x="36033" y="78126"/>
                  </a:lnTo>
                  <a:lnTo>
                    <a:pt x="49031" y="64643"/>
                  </a:lnTo>
                  <a:lnTo>
                    <a:pt x="52875" y="62180"/>
                  </a:lnTo>
                  <a:lnTo>
                    <a:pt x="57044" y="60265"/>
                  </a:lnTo>
                  <a:lnTo>
                    <a:pt x="61419" y="58955"/>
                  </a:lnTo>
                  <a:lnTo>
                    <a:pt x="61419" y="139598"/>
                  </a:lnTo>
                  <a:lnTo>
                    <a:pt x="54682" y="137151"/>
                  </a:lnTo>
                  <a:lnTo>
                    <a:pt x="48398" y="133609"/>
                  </a:lnTo>
                  <a:lnTo>
                    <a:pt x="42818" y="129114"/>
                  </a:lnTo>
                  <a:close/>
                </a:path>
                <a:path w="147954" h="320039">
                  <a:moveTo>
                    <a:pt x="110115" y="247421"/>
                  </a:moveTo>
                  <a:lnTo>
                    <a:pt x="104331" y="252311"/>
                  </a:lnTo>
                  <a:lnTo>
                    <a:pt x="97937" y="256301"/>
                  </a:lnTo>
                  <a:lnTo>
                    <a:pt x="91039" y="259337"/>
                  </a:lnTo>
                  <a:lnTo>
                    <a:pt x="83739" y="261363"/>
                  </a:lnTo>
                  <a:lnTo>
                    <a:pt x="83739" y="172540"/>
                  </a:lnTo>
                  <a:lnTo>
                    <a:pt x="121759" y="199942"/>
                  </a:lnTo>
                  <a:lnTo>
                    <a:pt x="124130" y="212380"/>
                  </a:lnTo>
                  <a:lnTo>
                    <a:pt x="122563" y="225187"/>
                  </a:lnTo>
                  <a:lnTo>
                    <a:pt x="117684" y="237241"/>
                  </a:lnTo>
                  <a:lnTo>
                    <a:pt x="110115" y="247421"/>
                  </a:lnTo>
                  <a:close/>
                </a:path>
              </a:pathLst>
            </a:custGeom>
            <a:ln w="130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 name="object 36"/>
            <p:cNvPicPr/>
            <p:nvPr/>
          </p:nvPicPr>
          <p:blipFill>
            <a:blip r:embed="rId8" cstate="print"/>
            <a:stretch>
              <a:fillRect/>
            </a:stretch>
          </p:blipFill>
          <p:spPr>
            <a:xfrm>
              <a:off x="74676" y="5358383"/>
              <a:ext cx="821423" cy="822985"/>
            </a:xfrm>
            <a:prstGeom prst="rect">
              <a:avLst/>
            </a:prstGeom>
          </p:spPr>
        </p:pic>
        <p:sp>
          <p:nvSpPr>
            <p:cNvPr id="37" name="object 37"/>
            <p:cNvSpPr/>
            <p:nvPr/>
          </p:nvSpPr>
          <p:spPr>
            <a:xfrm>
              <a:off x="169252" y="5498635"/>
              <a:ext cx="563245" cy="556895"/>
            </a:xfrm>
            <a:custGeom>
              <a:avLst/>
              <a:gdLst/>
              <a:ahLst/>
              <a:cxnLst/>
              <a:rect l="l" t="t" r="r" b="b"/>
              <a:pathLst>
                <a:path w="563245" h="556895">
                  <a:moveTo>
                    <a:pt x="296354" y="409798"/>
                  </a:moveTo>
                  <a:lnTo>
                    <a:pt x="266719" y="409798"/>
                  </a:lnTo>
                  <a:lnTo>
                    <a:pt x="266719" y="549856"/>
                  </a:lnTo>
                  <a:lnTo>
                    <a:pt x="273350" y="556497"/>
                  </a:lnTo>
                  <a:lnTo>
                    <a:pt x="289717" y="556497"/>
                  </a:lnTo>
                  <a:lnTo>
                    <a:pt x="296354" y="549856"/>
                  </a:lnTo>
                  <a:lnTo>
                    <a:pt x="296354" y="409798"/>
                  </a:lnTo>
                  <a:close/>
                </a:path>
                <a:path w="563245" h="556895">
                  <a:moveTo>
                    <a:pt x="321989" y="393251"/>
                  </a:moveTo>
                  <a:lnTo>
                    <a:pt x="241084" y="393251"/>
                  </a:lnTo>
                  <a:lnTo>
                    <a:pt x="126988" y="507523"/>
                  </a:lnTo>
                  <a:lnTo>
                    <a:pt x="121196" y="513385"/>
                  </a:lnTo>
                  <a:lnTo>
                    <a:pt x="121246" y="522834"/>
                  </a:lnTo>
                  <a:lnTo>
                    <a:pt x="132952" y="534434"/>
                  </a:lnTo>
                  <a:lnTo>
                    <a:pt x="142337" y="534434"/>
                  </a:lnTo>
                  <a:lnTo>
                    <a:pt x="148177" y="528523"/>
                  </a:lnTo>
                  <a:lnTo>
                    <a:pt x="266719" y="409798"/>
                  </a:lnTo>
                  <a:lnTo>
                    <a:pt x="296354" y="409798"/>
                  </a:lnTo>
                  <a:lnTo>
                    <a:pt x="296354" y="409575"/>
                  </a:lnTo>
                  <a:lnTo>
                    <a:pt x="338289" y="409575"/>
                  </a:lnTo>
                  <a:lnTo>
                    <a:pt x="321989" y="393251"/>
                  </a:lnTo>
                  <a:close/>
                </a:path>
                <a:path w="563245" h="556895">
                  <a:moveTo>
                    <a:pt x="338289" y="409575"/>
                  </a:moveTo>
                  <a:lnTo>
                    <a:pt x="296354" y="409575"/>
                  </a:lnTo>
                  <a:lnTo>
                    <a:pt x="420687" y="534100"/>
                  </a:lnTo>
                  <a:lnTo>
                    <a:pt x="430072" y="534100"/>
                  </a:lnTo>
                  <a:lnTo>
                    <a:pt x="441655" y="522500"/>
                  </a:lnTo>
                  <a:lnTo>
                    <a:pt x="441655" y="513101"/>
                  </a:lnTo>
                  <a:lnTo>
                    <a:pt x="338289" y="409575"/>
                  </a:lnTo>
                  <a:close/>
                </a:path>
                <a:path w="563245" h="556895">
                  <a:moveTo>
                    <a:pt x="556467" y="363569"/>
                  </a:moveTo>
                  <a:lnTo>
                    <a:pt x="6630" y="363569"/>
                  </a:lnTo>
                  <a:lnTo>
                    <a:pt x="0" y="370217"/>
                  </a:lnTo>
                  <a:lnTo>
                    <a:pt x="0" y="386609"/>
                  </a:lnTo>
                  <a:lnTo>
                    <a:pt x="6630" y="393251"/>
                  </a:lnTo>
                  <a:lnTo>
                    <a:pt x="556467" y="393251"/>
                  </a:lnTo>
                  <a:lnTo>
                    <a:pt x="563074" y="386609"/>
                  </a:lnTo>
                  <a:lnTo>
                    <a:pt x="563074" y="370217"/>
                  </a:lnTo>
                  <a:lnTo>
                    <a:pt x="556467" y="363569"/>
                  </a:lnTo>
                  <a:close/>
                </a:path>
                <a:path w="563245" h="556895">
                  <a:moveTo>
                    <a:pt x="533438" y="59337"/>
                  </a:moveTo>
                  <a:lnTo>
                    <a:pt x="29635" y="59337"/>
                  </a:lnTo>
                  <a:lnTo>
                    <a:pt x="29635" y="363569"/>
                  </a:lnTo>
                  <a:lnTo>
                    <a:pt x="533438" y="363569"/>
                  </a:lnTo>
                  <a:lnTo>
                    <a:pt x="533438" y="348729"/>
                  </a:lnTo>
                  <a:lnTo>
                    <a:pt x="74088" y="348729"/>
                  </a:lnTo>
                  <a:lnTo>
                    <a:pt x="74088" y="81598"/>
                  </a:lnTo>
                  <a:lnTo>
                    <a:pt x="533438" y="81598"/>
                  </a:lnTo>
                  <a:lnTo>
                    <a:pt x="533438" y="59337"/>
                  </a:lnTo>
                  <a:close/>
                </a:path>
                <a:path w="563245" h="556895">
                  <a:moveTo>
                    <a:pt x="533438" y="81598"/>
                  </a:moveTo>
                  <a:lnTo>
                    <a:pt x="488985" y="81598"/>
                  </a:lnTo>
                  <a:lnTo>
                    <a:pt x="488985" y="348729"/>
                  </a:lnTo>
                  <a:lnTo>
                    <a:pt x="533438" y="348729"/>
                  </a:lnTo>
                  <a:lnTo>
                    <a:pt x="533438" y="81598"/>
                  </a:lnTo>
                  <a:close/>
                </a:path>
                <a:path w="563245" h="556895">
                  <a:moveTo>
                    <a:pt x="556467" y="29656"/>
                  </a:moveTo>
                  <a:lnTo>
                    <a:pt x="6630" y="29656"/>
                  </a:lnTo>
                  <a:lnTo>
                    <a:pt x="0" y="36303"/>
                  </a:lnTo>
                  <a:lnTo>
                    <a:pt x="0" y="52696"/>
                  </a:lnTo>
                  <a:lnTo>
                    <a:pt x="6630" y="59337"/>
                  </a:lnTo>
                  <a:lnTo>
                    <a:pt x="556467" y="59337"/>
                  </a:lnTo>
                  <a:lnTo>
                    <a:pt x="563074" y="52696"/>
                  </a:lnTo>
                  <a:lnTo>
                    <a:pt x="563074" y="36303"/>
                  </a:lnTo>
                  <a:lnTo>
                    <a:pt x="556467" y="29656"/>
                  </a:lnTo>
                  <a:close/>
                </a:path>
                <a:path w="563245" h="556895">
                  <a:moveTo>
                    <a:pt x="289717" y="0"/>
                  </a:moveTo>
                  <a:lnTo>
                    <a:pt x="273350" y="0"/>
                  </a:lnTo>
                  <a:lnTo>
                    <a:pt x="266719" y="6616"/>
                  </a:lnTo>
                  <a:lnTo>
                    <a:pt x="266719" y="29656"/>
                  </a:lnTo>
                  <a:lnTo>
                    <a:pt x="296354" y="29656"/>
                  </a:lnTo>
                  <a:lnTo>
                    <a:pt x="296354" y="6616"/>
                  </a:lnTo>
                  <a:lnTo>
                    <a:pt x="28971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169252" y="5498635"/>
              <a:ext cx="563245" cy="556895"/>
            </a:xfrm>
            <a:custGeom>
              <a:avLst/>
              <a:gdLst/>
              <a:ahLst/>
              <a:cxnLst/>
              <a:rect l="l" t="t" r="r" b="b"/>
              <a:pathLst>
                <a:path w="563245" h="556895">
                  <a:moveTo>
                    <a:pt x="488985" y="81598"/>
                  </a:moveTo>
                  <a:lnTo>
                    <a:pt x="488985" y="348729"/>
                  </a:lnTo>
                  <a:lnTo>
                    <a:pt x="74088" y="348729"/>
                  </a:lnTo>
                  <a:lnTo>
                    <a:pt x="74088" y="81598"/>
                  </a:lnTo>
                  <a:lnTo>
                    <a:pt x="488985" y="81598"/>
                  </a:lnTo>
                  <a:close/>
                </a:path>
                <a:path w="563245" h="556895">
                  <a:moveTo>
                    <a:pt x="548256" y="363569"/>
                  </a:moveTo>
                  <a:lnTo>
                    <a:pt x="533438" y="363569"/>
                  </a:lnTo>
                  <a:lnTo>
                    <a:pt x="533438" y="59337"/>
                  </a:lnTo>
                  <a:lnTo>
                    <a:pt x="548256" y="59337"/>
                  </a:lnTo>
                  <a:lnTo>
                    <a:pt x="556467" y="59337"/>
                  </a:lnTo>
                  <a:lnTo>
                    <a:pt x="563074" y="52696"/>
                  </a:lnTo>
                  <a:lnTo>
                    <a:pt x="563074" y="44497"/>
                  </a:lnTo>
                  <a:lnTo>
                    <a:pt x="563074" y="36303"/>
                  </a:lnTo>
                  <a:lnTo>
                    <a:pt x="556467" y="29656"/>
                  </a:lnTo>
                  <a:lnTo>
                    <a:pt x="548256" y="29656"/>
                  </a:lnTo>
                  <a:lnTo>
                    <a:pt x="296354" y="29656"/>
                  </a:lnTo>
                  <a:lnTo>
                    <a:pt x="296354" y="14840"/>
                  </a:lnTo>
                  <a:lnTo>
                    <a:pt x="296354" y="6616"/>
                  </a:lnTo>
                  <a:lnTo>
                    <a:pt x="289717" y="0"/>
                  </a:lnTo>
                  <a:lnTo>
                    <a:pt x="281537" y="0"/>
                  </a:lnTo>
                  <a:lnTo>
                    <a:pt x="273350" y="0"/>
                  </a:lnTo>
                  <a:lnTo>
                    <a:pt x="266719" y="6616"/>
                  </a:lnTo>
                  <a:lnTo>
                    <a:pt x="266719" y="14840"/>
                  </a:lnTo>
                  <a:lnTo>
                    <a:pt x="266719" y="29656"/>
                  </a:lnTo>
                  <a:lnTo>
                    <a:pt x="14817" y="29656"/>
                  </a:lnTo>
                  <a:lnTo>
                    <a:pt x="6630" y="29656"/>
                  </a:lnTo>
                  <a:lnTo>
                    <a:pt x="0" y="36303"/>
                  </a:lnTo>
                  <a:lnTo>
                    <a:pt x="0" y="44497"/>
                  </a:lnTo>
                  <a:lnTo>
                    <a:pt x="0" y="52696"/>
                  </a:lnTo>
                  <a:lnTo>
                    <a:pt x="6630" y="59337"/>
                  </a:lnTo>
                  <a:lnTo>
                    <a:pt x="14817" y="59337"/>
                  </a:lnTo>
                  <a:lnTo>
                    <a:pt x="29635" y="59337"/>
                  </a:lnTo>
                  <a:lnTo>
                    <a:pt x="29635" y="363569"/>
                  </a:lnTo>
                  <a:lnTo>
                    <a:pt x="14817" y="363569"/>
                  </a:lnTo>
                  <a:lnTo>
                    <a:pt x="6630" y="363569"/>
                  </a:lnTo>
                  <a:lnTo>
                    <a:pt x="0" y="370217"/>
                  </a:lnTo>
                  <a:lnTo>
                    <a:pt x="0" y="378410"/>
                  </a:lnTo>
                  <a:lnTo>
                    <a:pt x="0" y="386609"/>
                  </a:lnTo>
                  <a:lnTo>
                    <a:pt x="6630" y="393251"/>
                  </a:lnTo>
                  <a:lnTo>
                    <a:pt x="14817" y="393251"/>
                  </a:lnTo>
                  <a:lnTo>
                    <a:pt x="241084" y="393251"/>
                  </a:lnTo>
                  <a:lnTo>
                    <a:pt x="126988" y="507523"/>
                  </a:lnTo>
                  <a:lnTo>
                    <a:pt x="121196" y="513385"/>
                  </a:lnTo>
                  <a:lnTo>
                    <a:pt x="121246" y="522834"/>
                  </a:lnTo>
                  <a:lnTo>
                    <a:pt x="127099" y="528634"/>
                  </a:lnTo>
                  <a:lnTo>
                    <a:pt x="132952" y="534434"/>
                  </a:lnTo>
                  <a:lnTo>
                    <a:pt x="142386" y="534385"/>
                  </a:lnTo>
                  <a:lnTo>
                    <a:pt x="148177" y="528523"/>
                  </a:lnTo>
                  <a:lnTo>
                    <a:pt x="266719" y="409798"/>
                  </a:lnTo>
                  <a:lnTo>
                    <a:pt x="266719" y="541657"/>
                  </a:lnTo>
                  <a:lnTo>
                    <a:pt x="266719" y="549856"/>
                  </a:lnTo>
                  <a:lnTo>
                    <a:pt x="273350" y="556497"/>
                  </a:lnTo>
                  <a:lnTo>
                    <a:pt x="281537" y="556497"/>
                  </a:lnTo>
                  <a:lnTo>
                    <a:pt x="289717" y="556497"/>
                  </a:lnTo>
                  <a:lnTo>
                    <a:pt x="296354" y="549856"/>
                  </a:lnTo>
                  <a:lnTo>
                    <a:pt x="296354" y="541657"/>
                  </a:lnTo>
                  <a:lnTo>
                    <a:pt x="296354" y="409575"/>
                  </a:lnTo>
                  <a:lnTo>
                    <a:pt x="414896" y="528300"/>
                  </a:lnTo>
                  <a:lnTo>
                    <a:pt x="420687" y="534100"/>
                  </a:lnTo>
                  <a:lnTo>
                    <a:pt x="430072" y="534100"/>
                  </a:lnTo>
                  <a:lnTo>
                    <a:pt x="435863" y="528300"/>
                  </a:lnTo>
                  <a:lnTo>
                    <a:pt x="441655" y="522500"/>
                  </a:lnTo>
                  <a:lnTo>
                    <a:pt x="441655" y="513101"/>
                  </a:lnTo>
                  <a:lnTo>
                    <a:pt x="435863" y="507301"/>
                  </a:lnTo>
                  <a:lnTo>
                    <a:pt x="321989" y="393251"/>
                  </a:lnTo>
                  <a:lnTo>
                    <a:pt x="548256" y="393251"/>
                  </a:lnTo>
                  <a:lnTo>
                    <a:pt x="556467" y="393251"/>
                  </a:lnTo>
                  <a:lnTo>
                    <a:pt x="563074" y="386609"/>
                  </a:lnTo>
                  <a:lnTo>
                    <a:pt x="563074" y="378410"/>
                  </a:lnTo>
                  <a:lnTo>
                    <a:pt x="563074" y="370217"/>
                  </a:lnTo>
                  <a:lnTo>
                    <a:pt x="556467" y="363569"/>
                  </a:lnTo>
                  <a:lnTo>
                    <a:pt x="548256" y="363569"/>
                  </a:lnTo>
                  <a:close/>
                </a:path>
              </a:pathLst>
            </a:custGeom>
            <a:ln w="1898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9" cstate="print"/>
            <a:stretch>
              <a:fillRect/>
            </a:stretch>
          </p:blipFill>
          <p:spPr>
            <a:xfrm>
              <a:off x="322759" y="5600430"/>
              <a:ext cx="256056" cy="226740"/>
            </a:xfrm>
            <a:prstGeom prst="rect">
              <a:avLst/>
            </a:prstGeom>
          </p:spPr>
        </p:pic>
        <p:pic>
          <p:nvPicPr>
            <p:cNvPr id="40" name="object 40"/>
            <p:cNvPicPr/>
            <p:nvPr/>
          </p:nvPicPr>
          <p:blipFill>
            <a:blip r:embed="rId10" cstate="print"/>
            <a:stretch>
              <a:fillRect/>
            </a:stretch>
          </p:blipFill>
          <p:spPr>
            <a:xfrm>
              <a:off x="45719" y="3811498"/>
              <a:ext cx="821423" cy="822985"/>
            </a:xfrm>
            <a:prstGeom prst="rect">
              <a:avLst/>
            </a:prstGeom>
          </p:spPr>
        </p:pic>
        <p:sp>
          <p:nvSpPr>
            <p:cNvPr id="41" name="object 41"/>
            <p:cNvSpPr/>
            <p:nvPr/>
          </p:nvSpPr>
          <p:spPr>
            <a:xfrm>
              <a:off x="140416" y="3944354"/>
              <a:ext cx="563245" cy="564515"/>
            </a:xfrm>
            <a:custGeom>
              <a:avLst/>
              <a:gdLst/>
              <a:ahLst/>
              <a:cxnLst/>
              <a:rect l="l" t="t" r="r" b="b"/>
              <a:pathLst>
                <a:path w="563245" h="564514">
                  <a:moveTo>
                    <a:pt x="281417" y="0"/>
                  </a:moveTo>
                  <a:lnTo>
                    <a:pt x="235727" y="3687"/>
                  </a:lnTo>
                  <a:lnTo>
                    <a:pt x="192392" y="14363"/>
                  </a:lnTo>
                  <a:lnTo>
                    <a:pt x="151992" y="31449"/>
                  </a:lnTo>
                  <a:lnTo>
                    <a:pt x="115103" y="54367"/>
                  </a:lnTo>
                  <a:lnTo>
                    <a:pt x="82304" y="82538"/>
                  </a:lnTo>
                  <a:lnTo>
                    <a:pt x="54172" y="115384"/>
                  </a:lnTo>
                  <a:lnTo>
                    <a:pt x="31286" y="152326"/>
                  </a:lnTo>
                  <a:lnTo>
                    <a:pt x="14224" y="192786"/>
                  </a:lnTo>
                  <a:lnTo>
                    <a:pt x="3562" y="236186"/>
                  </a:lnTo>
                  <a:lnTo>
                    <a:pt x="0" y="280462"/>
                  </a:lnTo>
                  <a:lnTo>
                    <a:pt x="59" y="284172"/>
                  </a:lnTo>
                  <a:lnTo>
                    <a:pt x="3517" y="327141"/>
                  </a:lnTo>
                  <a:lnTo>
                    <a:pt x="3562" y="327707"/>
                  </a:lnTo>
                  <a:lnTo>
                    <a:pt x="14224" y="371108"/>
                  </a:lnTo>
                  <a:lnTo>
                    <a:pt x="31286" y="411571"/>
                  </a:lnTo>
                  <a:lnTo>
                    <a:pt x="54172" y="448517"/>
                  </a:lnTo>
                  <a:lnTo>
                    <a:pt x="82304" y="481367"/>
                  </a:lnTo>
                  <a:lnTo>
                    <a:pt x="115103" y="509542"/>
                  </a:lnTo>
                  <a:lnTo>
                    <a:pt x="151992" y="532463"/>
                  </a:lnTo>
                  <a:lnTo>
                    <a:pt x="192392" y="549552"/>
                  </a:lnTo>
                  <a:lnTo>
                    <a:pt x="235727" y="560230"/>
                  </a:lnTo>
                  <a:lnTo>
                    <a:pt x="281417" y="563918"/>
                  </a:lnTo>
                  <a:lnTo>
                    <a:pt x="327108" y="560230"/>
                  </a:lnTo>
                  <a:lnTo>
                    <a:pt x="370442" y="549552"/>
                  </a:lnTo>
                  <a:lnTo>
                    <a:pt x="410843" y="532463"/>
                  </a:lnTo>
                  <a:lnTo>
                    <a:pt x="411571" y="532010"/>
                  </a:lnTo>
                  <a:lnTo>
                    <a:pt x="282158" y="532010"/>
                  </a:lnTo>
                  <a:lnTo>
                    <a:pt x="236809" y="528589"/>
                  </a:lnTo>
                  <a:lnTo>
                    <a:pt x="194101" y="517339"/>
                  </a:lnTo>
                  <a:lnTo>
                    <a:pt x="154753" y="499004"/>
                  </a:lnTo>
                  <a:lnTo>
                    <a:pt x="119484" y="474329"/>
                  </a:lnTo>
                  <a:lnTo>
                    <a:pt x="89014" y="444061"/>
                  </a:lnTo>
                  <a:lnTo>
                    <a:pt x="64063" y="408943"/>
                  </a:lnTo>
                  <a:lnTo>
                    <a:pt x="45350" y="369721"/>
                  </a:lnTo>
                  <a:lnTo>
                    <a:pt x="33594" y="327141"/>
                  </a:lnTo>
                  <a:lnTo>
                    <a:pt x="29583" y="282688"/>
                  </a:lnTo>
                  <a:lnTo>
                    <a:pt x="29657" y="280462"/>
                  </a:lnTo>
                  <a:lnTo>
                    <a:pt x="33871" y="236186"/>
                  </a:lnTo>
                  <a:lnTo>
                    <a:pt x="33965" y="235198"/>
                  </a:lnTo>
                  <a:lnTo>
                    <a:pt x="34030" y="234515"/>
                  </a:lnTo>
                  <a:lnTo>
                    <a:pt x="34100" y="233784"/>
                  </a:lnTo>
                  <a:lnTo>
                    <a:pt x="47297" y="188821"/>
                  </a:lnTo>
                  <a:lnTo>
                    <a:pt x="68273" y="147755"/>
                  </a:lnTo>
                  <a:lnTo>
                    <a:pt x="96195" y="111279"/>
                  </a:lnTo>
                  <a:lnTo>
                    <a:pt x="418852" y="111279"/>
                  </a:lnTo>
                  <a:lnTo>
                    <a:pt x="417740" y="109053"/>
                  </a:lnTo>
                  <a:lnTo>
                    <a:pt x="412554" y="105343"/>
                  </a:lnTo>
                  <a:lnTo>
                    <a:pt x="397736" y="96439"/>
                  </a:lnTo>
                  <a:lnTo>
                    <a:pt x="303644" y="96439"/>
                  </a:lnTo>
                  <a:lnTo>
                    <a:pt x="296235" y="89018"/>
                  </a:lnTo>
                  <a:lnTo>
                    <a:pt x="269563" y="89018"/>
                  </a:lnTo>
                  <a:lnTo>
                    <a:pt x="266599" y="86050"/>
                  </a:lnTo>
                  <a:lnTo>
                    <a:pt x="266599" y="60821"/>
                  </a:lnTo>
                  <a:lnTo>
                    <a:pt x="267340" y="58595"/>
                  </a:lnTo>
                  <a:lnTo>
                    <a:pt x="269563" y="57111"/>
                  </a:lnTo>
                  <a:lnTo>
                    <a:pt x="316980" y="37076"/>
                  </a:lnTo>
                  <a:lnTo>
                    <a:pt x="419901" y="37076"/>
                  </a:lnTo>
                  <a:lnTo>
                    <a:pt x="410843" y="31449"/>
                  </a:lnTo>
                  <a:lnTo>
                    <a:pt x="370442" y="14363"/>
                  </a:lnTo>
                  <a:lnTo>
                    <a:pt x="327108" y="3687"/>
                  </a:lnTo>
                  <a:lnTo>
                    <a:pt x="281417" y="0"/>
                  </a:lnTo>
                  <a:close/>
                </a:path>
                <a:path w="563245" h="564514">
                  <a:moveTo>
                    <a:pt x="245771" y="204033"/>
                  </a:moveTo>
                  <a:lnTo>
                    <a:pt x="161393" y="204033"/>
                  </a:lnTo>
                  <a:lnTo>
                    <a:pt x="170284" y="207001"/>
                  </a:lnTo>
                  <a:lnTo>
                    <a:pt x="171766" y="208485"/>
                  </a:lnTo>
                  <a:lnTo>
                    <a:pt x="196956" y="258201"/>
                  </a:lnTo>
                  <a:lnTo>
                    <a:pt x="199920" y="263395"/>
                  </a:lnTo>
                  <a:lnTo>
                    <a:pt x="204365" y="267848"/>
                  </a:lnTo>
                  <a:lnTo>
                    <a:pt x="209551" y="269332"/>
                  </a:lnTo>
                  <a:lnTo>
                    <a:pt x="244373" y="281204"/>
                  </a:lnTo>
                  <a:lnTo>
                    <a:pt x="245855" y="282688"/>
                  </a:lnTo>
                  <a:lnTo>
                    <a:pt x="246595" y="284172"/>
                  </a:lnTo>
                  <a:lnTo>
                    <a:pt x="248818" y="287882"/>
                  </a:lnTo>
                  <a:lnTo>
                    <a:pt x="251041" y="293077"/>
                  </a:lnTo>
                  <a:lnTo>
                    <a:pt x="256227" y="296045"/>
                  </a:lnTo>
                  <a:lnTo>
                    <a:pt x="273267" y="296045"/>
                  </a:lnTo>
                  <a:lnTo>
                    <a:pt x="275490" y="297529"/>
                  </a:lnTo>
                  <a:lnTo>
                    <a:pt x="277035" y="299106"/>
                  </a:lnTo>
                  <a:lnTo>
                    <a:pt x="286603" y="313111"/>
                  </a:lnTo>
                  <a:lnTo>
                    <a:pt x="288826" y="316080"/>
                  </a:lnTo>
                  <a:lnTo>
                    <a:pt x="291790" y="318306"/>
                  </a:lnTo>
                  <a:lnTo>
                    <a:pt x="295494" y="319048"/>
                  </a:lnTo>
                  <a:lnTo>
                    <a:pt x="311053" y="322758"/>
                  </a:lnTo>
                  <a:lnTo>
                    <a:pt x="315498" y="323500"/>
                  </a:lnTo>
                  <a:lnTo>
                    <a:pt x="317721" y="328694"/>
                  </a:lnTo>
                  <a:lnTo>
                    <a:pt x="316239" y="332404"/>
                  </a:lnTo>
                  <a:lnTo>
                    <a:pt x="314387" y="334526"/>
                  </a:lnTo>
                  <a:lnTo>
                    <a:pt x="310312" y="340474"/>
                  </a:lnTo>
                  <a:lnTo>
                    <a:pt x="306237" y="349622"/>
                  </a:lnTo>
                  <a:lnTo>
                    <a:pt x="304385" y="361343"/>
                  </a:lnTo>
                  <a:lnTo>
                    <a:pt x="311330" y="392033"/>
                  </a:lnTo>
                  <a:lnTo>
                    <a:pt x="326611" y="412636"/>
                  </a:lnTo>
                  <a:lnTo>
                    <a:pt x="341892" y="426143"/>
                  </a:lnTo>
                  <a:lnTo>
                    <a:pt x="348838" y="435546"/>
                  </a:lnTo>
                  <a:lnTo>
                    <a:pt x="346337" y="485355"/>
                  </a:lnTo>
                  <a:lnTo>
                    <a:pt x="342170" y="524590"/>
                  </a:lnTo>
                  <a:lnTo>
                    <a:pt x="297578" y="531477"/>
                  </a:lnTo>
                  <a:lnTo>
                    <a:pt x="282158" y="532010"/>
                  </a:lnTo>
                  <a:lnTo>
                    <a:pt x="411571" y="532010"/>
                  </a:lnTo>
                  <a:lnTo>
                    <a:pt x="437843" y="515686"/>
                  </a:lnTo>
                  <a:lnTo>
                    <a:pt x="376251" y="515686"/>
                  </a:lnTo>
                  <a:lnTo>
                    <a:pt x="390108" y="503662"/>
                  </a:lnTo>
                  <a:lnTo>
                    <a:pt x="419488" y="477390"/>
                  </a:lnTo>
                  <a:lnTo>
                    <a:pt x="441727" y="443616"/>
                  </a:lnTo>
                  <a:lnTo>
                    <a:pt x="444412" y="430352"/>
                  </a:lnTo>
                  <a:lnTo>
                    <a:pt x="452516" y="427558"/>
                  </a:lnTo>
                  <a:lnTo>
                    <a:pt x="470343" y="418572"/>
                  </a:lnTo>
                  <a:lnTo>
                    <a:pt x="488171" y="402491"/>
                  </a:lnTo>
                  <a:lnTo>
                    <a:pt x="496274" y="378410"/>
                  </a:lnTo>
                  <a:lnTo>
                    <a:pt x="488171" y="361656"/>
                  </a:lnTo>
                  <a:lnTo>
                    <a:pt x="470343" y="350120"/>
                  </a:lnTo>
                  <a:lnTo>
                    <a:pt x="452516" y="343453"/>
                  </a:lnTo>
                  <a:lnTo>
                    <a:pt x="444412" y="341309"/>
                  </a:lnTo>
                  <a:lnTo>
                    <a:pt x="431875" y="322143"/>
                  </a:lnTo>
                  <a:lnTo>
                    <a:pt x="415562" y="311627"/>
                  </a:lnTo>
                  <a:lnTo>
                    <a:pt x="318461" y="311627"/>
                  </a:lnTo>
                  <a:lnTo>
                    <a:pt x="303644" y="304207"/>
                  </a:lnTo>
                  <a:lnTo>
                    <a:pt x="303644" y="277494"/>
                  </a:lnTo>
                  <a:lnTo>
                    <a:pt x="300680" y="274526"/>
                  </a:lnTo>
                  <a:lnTo>
                    <a:pt x="281417" y="274526"/>
                  </a:lnTo>
                  <a:lnTo>
                    <a:pt x="281417" y="252450"/>
                  </a:lnTo>
                  <a:lnTo>
                    <a:pt x="252488" y="252450"/>
                  </a:lnTo>
                  <a:lnTo>
                    <a:pt x="246318" y="252079"/>
                  </a:lnTo>
                  <a:lnTo>
                    <a:pt x="240842" y="249204"/>
                  </a:lnTo>
                  <a:lnTo>
                    <a:pt x="236964" y="244103"/>
                  </a:lnTo>
                  <a:lnTo>
                    <a:pt x="229605" y="233784"/>
                  </a:lnTo>
                  <a:lnTo>
                    <a:pt x="229555" y="229262"/>
                  </a:lnTo>
                  <a:lnTo>
                    <a:pt x="235251" y="211453"/>
                  </a:lnTo>
                  <a:lnTo>
                    <a:pt x="235343" y="211163"/>
                  </a:lnTo>
                  <a:lnTo>
                    <a:pt x="245771" y="204033"/>
                  </a:lnTo>
                  <a:close/>
                </a:path>
                <a:path w="563245" h="564514">
                  <a:moveTo>
                    <a:pt x="425873" y="40786"/>
                  </a:moveTo>
                  <a:lnTo>
                    <a:pt x="355506" y="40786"/>
                  </a:lnTo>
                  <a:lnTo>
                    <a:pt x="397782" y="58234"/>
                  </a:lnTo>
                  <a:lnTo>
                    <a:pt x="435794" y="82691"/>
                  </a:lnTo>
                  <a:lnTo>
                    <a:pt x="468725" y="113352"/>
                  </a:lnTo>
                  <a:lnTo>
                    <a:pt x="495760" y="149413"/>
                  </a:lnTo>
                  <a:lnTo>
                    <a:pt x="516015" y="189934"/>
                  </a:lnTo>
                  <a:lnTo>
                    <a:pt x="516082" y="190069"/>
                  </a:lnTo>
                  <a:lnTo>
                    <a:pt x="528873" y="234515"/>
                  </a:lnTo>
                  <a:lnTo>
                    <a:pt x="533180" y="280462"/>
                  </a:lnTo>
                  <a:lnTo>
                    <a:pt x="533243" y="282688"/>
                  </a:lnTo>
                  <a:lnTo>
                    <a:pt x="528147" y="332404"/>
                  </a:lnTo>
                  <a:lnTo>
                    <a:pt x="528064" y="333218"/>
                  </a:lnTo>
                  <a:lnTo>
                    <a:pt x="513013" y="380966"/>
                  </a:lnTo>
                  <a:lnTo>
                    <a:pt x="489236" y="424138"/>
                  </a:lnTo>
                  <a:lnTo>
                    <a:pt x="457803" y="461682"/>
                  </a:lnTo>
                  <a:lnTo>
                    <a:pt x="419785" y="492549"/>
                  </a:lnTo>
                  <a:lnTo>
                    <a:pt x="376251" y="515686"/>
                  </a:lnTo>
                  <a:lnTo>
                    <a:pt x="437843" y="515686"/>
                  </a:lnTo>
                  <a:lnTo>
                    <a:pt x="480531" y="481367"/>
                  </a:lnTo>
                  <a:lnTo>
                    <a:pt x="508662" y="448517"/>
                  </a:lnTo>
                  <a:lnTo>
                    <a:pt x="531548" y="411571"/>
                  </a:lnTo>
                  <a:lnTo>
                    <a:pt x="548611" y="371108"/>
                  </a:lnTo>
                  <a:lnTo>
                    <a:pt x="559272" y="327707"/>
                  </a:lnTo>
                  <a:lnTo>
                    <a:pt x="562775" y="284172"/>
                  </a:lnTo>
                  <a:lnTo>
                    <a:pt x="562835" y="280462"/>
                  </a:lnTo>
                  <a:lnTo>
                    <a:pt x="559272" y="236186"/>
                  </a:lnTo>
                  <a:lnTo>
                    <a:pt x="548611" y="192786"/>
                  </a:lnTo>
                  <a:lnTo>
                    <a:pt x="531548" y="152326"/>
                  </a:lnTo>
                  <a:lnTo>
                    <a:pt x="508662" y="115384"/>
                  </a:lnTo>
                  <a:lnTo>
                    <a:pt x="480531" y="82538"/>
                  </a:lnTo>
                  <a:lnTo>
                    <a:pt x="447731" y="54367"/>
                  </a:lnTo>
                  <a:lnTo>
                    <a:pt x="425873" y="40786"/>
                  </a:lnTo>
                  <a:close/>
                </a:path>
                <a:path w="563245" h="564514">
                  <a:moveTo>
                    <a:pt x="355506" y="296787"/>
                  </a:moveTo>
                  <a:lnTo>
                    <a:pt x="346279" y="299106"/>
                  </a:lnTo>
                  <a:lnTo>
                    <a:pt x="333928" y="304207"/>
                  </a:lnTo>
                  <a:lnTo>
                    <a:pt x="323104" y="309308"/>
                  </a:lnTo>
                  <a:lnTo>
                    <a:pt x="318461" y="311627"/>
                  </a:lnTo>
                  <a:lnTo>
                    <a:pt x="415562" y="311627"/>
                  </a:lnTo>
                  <a:lnTo>
                    <a:pt x="410239" y="308195"/>
                  </a:lnTo>
                  <a:lnTo>
                    <a:pt x="383463" y="299674"/>
                  </a:lnTo>
                  <a:lnTo>
                    <a:pt x="355506" y="296787"/>
                  </a:lnTo>
                  <a:close/>
                </a:path>
                <a:path w="563245" h="564514">
                  <a:moveTo>
                    <a:pt x="278454" y="244845"/>
                  </a:moveTo>
                  <a:lnTo>
                    <a:pt x="266599" y="244845"/>
                  </a:lnTo>
                  <a:lnTo>
                    <a:pt x="258450" y="250039"/>
                  </a:lnTo>
                  <a:lnTo>
                    <a:pt x="252488" y="252450"/>
                  </a:lnTo>
                  <a:lnTo>
                    <a:pt x="281417" y="252450"/>
                  </a:lnTo>
                  <a:lnTo>
                    <a:pt x="281417" y="247813"/>
                  </a:lnTo>
                  <a:lnTo>
                    <a:pt x="278454" y="244845"/>
                  </a:lnTo>
                  <a:close/>
                </a:path>
                <a:path w="563245" h="564514">
                  <a:moveTo>
                    <a:pt x="418852" y="111279"/>
                  </a:moveTo>
                  <a:lnTo>
                    <a:pt x="96195" y="111279"/>
                  </a:lnTo>
                  <a:lnTo>
                    <a:pt x="102863" y="114989"/>
                  </a:lnTo>
                  <a:lnTo>
                    <a:pt x="109531" y="120926"/>
                  </a:lnTo>
                  <a:lnTo>
                    <a:pt x="111013" y="126120"/>
                  </a:lnTo>
                  <a:lnTo>
                    <a:pt x="111013" y="175836"/>
                  </a:lnTo>
                  <a:lnTo>
                    <a:pt x="111754" y="179546"/>
                  </a:lnTo>
                  <a:lnTo>
                    <a:pt x="113977" y="181772"/>
                  </a:lnTo>
                  <a:lnTo>
                    <a:pt x="162875" y="244845"/>
                  </a:lnTo>
                  <a:lnTo>
                    <a:pt x="168802" y="238908"/>
                  </a:lnTo>
                  <a:lnTo>
                    <a:pt x="169543" y="235198"/>
                  </a:lnTo>
                  <a:lnTo>
                    <a:pt x="168061" y="232230"/>
                  </a:lnTo>
                  <a:lnTo>
                    <a:pt x="159171" y="217390"/>
                  </a:lnTo>
                  <a:lnTo>
                    <a:pt x="155466" y="211453"/>
                  </a:lnTo>
                  <a:lnTo>
                    <a:pt x="161393" y="204033"/>
                  </a:lnTo>
                  <a:lnTo>
                    <a:pt x="245771" y="204033"/>
                  </a:lnTo>
                  <a:lnTo>
                    <a:pt x="248077" y="202456"/>
                  </a:lnTo>
                  <a:lnTo>
                    <a:pt x="260811" y="199732"/>
                  </a:lnTo>
                  <a:lnTo>
                    <a:pt x="266599" y="199581"/>
                  </a:lnTo>
                  <a:lnTo>
                    <a:pt x="317160" y="199581"/>
                  </a:lnTo>
                  <a:lnTo>
                    <a:pt x="317721" y="196613"/>
                  </a:lnTo>
                  <a:lnTo>
                    <a:pt x="319202" y="192161"/>
                  </a:lnTo>
                  <a:lnTo>
                    <a:pt x="320595" y="190069"/>
                  </a:lnTo>
                  <a:lnTo>
                    <a:pt x="320684" y="189934"/>
                  </a:lnTo>
                  <a:lnTo>
                    <a:pt x="341429" y="163963"/>
                  </a:lnTo>
                  <a:lnTo>
                    <a:pt x="345874" y="158769"/>
                  </a:lnTo>
                  <a:lnTo>
                    <a:pt x="351801" y="155801"/>
                  </a:lnTo>
                  <a:lnTo>
                    <a:pt x="382178" y="155801"/>
                  </a:lnTo>
                  <a:lnTo>
                    <a:pt x="385141" y="152833"/>
                  </a:lnTo>
                  <a:lnTo>
                    <a:pt x="385141" y="140960"/>
                  </a:lnTo>
                  <a:lnTo>
                    <a:pt x="378473" y="134282"/>
                  </a:lnTo>
                  <a:lnTo>
                    <a:pt x="381437" y="126120"/>
                  </a:lnTo>
                  <a:lnTo>
                    <a:pt x="418196" y="126120"/>
                  </a:lnTo>
                  <a:lnTo>
                    <a:pt x="419222" y="121668"/>
                  </a:lnTo>
                  <a:lnTo>
                    <a:pt x="420616" y="115384"/>
                  </a:lnTo>
                  <a:lnTo>
                    <a:pt x="420704" y="114989"/>
                  </a:lnTo>
                  <a:lnTo>
                    <a:pt x="418852" y="111279"/>
                  </a:lnTo>
                  <a:close/>
                </a:path>
                <a:path w="563245" h="564514">
                  <a:moveTo>
                    <a:pt x="317160" y="199581"/>
                  </a:moveTo>
                  <a:lnTo>
                    <a:pt x="286603" y="199581"/>
                  </a:lnTo>
                  <a:lnTo>
                    <a:pt x="289567" y="201807"/>
                  </a:lnTo>
                  <a:lnTo>
                    <a:pt x="290308" y="205517"/>
                  </a:lnTo>
                  <a:lnTo>
                    <a:pt x="294753" y="224068"/>
                  </a:lnTo>
                  <a:lnTo>
                    <a:pt x="295494" y="227036"/>
                  </a:lnTo>
                  <a:lnTo>
                    <a:pt x="298458" y="230004"/>
                  </a:lnTo>
                  <a:lnTo>
                    <a:pt x="308830" y="230004"/>
                  </a:lnTo>
                  <a:lnTo>
                    <a:pt x="311794" y="227778"/>
                  </a:lnTo>
                  <a:lnTo>
                    <a:pt x="312534" y="224068"/>
                  </a:lnTo>
                  <a:lnTo>
                    <a:pt x="317131" y="199732"/>
                  </a:lnTo>
                  <a:lnTo>
                    <a:pt x="317160" y="199581"/>
                  </a:lnTo>
                  <a:close/>
                </a:path>
                <a:path w="563245" h="564514">
                  <a:moveTo>
                    <a:pt x="418196" y="126120"/>
                  </a:moveTo>
                  <a:lnTo>
                    <a:pt x="396996" y="126120"/>
                  </a:lnTo>
                  <a:lnTo>
                    <a:pt x="399959" y="129088"/>
                  </a:lnTo>
                  <a:lnTo>
                    <a:pt x="399959" y="137992"/>
                  </a:lnTo>
                  <a:lnTo>
                    <a:pt x="402923" y="140960"/>
                  </a:lnTo>
                  <a:lnTo>
                    <a:pt x="414777" y="140960"/>
                  </a:lnTo>
                  <a:lnTo>
                    <a:pt x="418196" y="126120"/>
                  </a:lnTo>
                  <a:close/>
                </a:path>
                <a:path w="563245" h="564514">
                  <a:moveTo>
                    <a:pt x="348838" y="66757"/>
                  </a:moveTo>
                  <a:lnTo>
                    <a:pt x="325129" y="66757"/>
                  </a:lnTo>
                  <a:lnTo>
                    <a:pt x="318461" y="73436"/>
                  </a:lnTo>
                  <a:lnTo>
                    <a:pt x="318461" y="93471"/>
                  </a:lnTo>
                  <a:lnTo>
                    <a:pt x="315498" y="96439"/>
                  </a:lnTo>
                  <a:lnTo>
                    <a:pt x="397736" y="96439"/>
                  </a:lnTo>
                  <a:lnTo>
                    <a:pt x="349579" y="67499"/>
                  </a:lnTo>
                  <a:lnTo>
                    <a:pt x="348838" y="66757"/>
                  </a:lnTo>
                  <a:close/>
                </a:path>
                <a:path w="563245" h="564514">
                  <a:moveTo>
                    <a:pt x="419901" y="37076"/>
                  </a:moveTo>
                  <a:lnTo>
                    <a:pt x="316980" y="37076"/>
                  </a:lnTo>
                  <a:lnTo>
                    <a:pt x="324389" y="49691"/>
                  </a:lnTo>
                  <a:lnTo>
                    <a:pt x="325870" y="51175"/>
                  </a:lnTo>
                  <a:lnTo>
                    <a:pt x="327352" y="51917"/>
                  </a:lnTo>
                  <a:lnTo>
                    <a:pt x="352542" y="51917"/>
                  </a:lnTo>
                  <a:lnTo>
                    <a:pt x="355506" y="48949"/>
                  </a:lnTo>
                  <a:lnTo>
                    <a:pt x="355506" y="40786"/>
                  </a:lnTo>
                  <a:lnTo>
                    <a:pt x="425873" y="40786"/>
                  </a:lnTo>
                  <a:lnTo>
                    <a:pt x="419901" y="3707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140296" y="3944354"/>
              <a:ext cx="563245" cy="564515"/>
            </a:xfrm>
            <a:custGeom>
              <a:avLst/>
              <a:gdLst/>
              <a:ahLst/>
              <a:cxnLst/>
              <a:rect l="l" t="t" r="r" b="b"/>
              <a:pathLst>
                <a:path w="563245" h="564514">
                  <a:moveTo>
                    <a:pt x="281537" y="0"/>
                  </a:moveTo>
                  <a:lnTo>
                    <a:pt x="235846" y="3687"/>
                  </a:lnTo>
                  <a:lnTo>
                    <a:pt x="192512" y="14363"/>
                  </a:lnTo>
                  <a:lnTo>
                    <a:pt x="152111" y="31449"/>
                  </a:lnTo>
                  <a:lnTo>
                    <a:pt x="115222" y="54367"/>
                  </a:lnTo>
                  <a:lnTo>
                    <a:pt x="82423" y="82538"/>
                  </a:lnTo>
                  <a:lnTo>
                    <a:pt x="54292" y="115384"/>
                  </a:lnTo>
                  <a:lnTo>
                    <a:pt x="31406" y="152326"/>
                  </a:lnTo>
                  <a:lnTo>
                    <a:pt x="14343" y="192786"/>
                  </a:lnTo>
                  <a:lnTo>
                    <a:pt x="3682" y="236186"/>
                  </a:lnTo>
                  <a:lnTo>
                    <a:pt x="0" y="281946"/>
                  </a:lnTo>
                  <a:lnTo>
                    <a:pt x="3682" y="327707"/>
                  </a:lnTo>
                  <a:lnTo>
                    <a:pt x="14343" y="371108"/>
                  </a:lnTo>
                  <a:lnTo>
                    <a:pt x="31406" y="411571"/>
                  </a:lnTo>
                  <a:lnTo>
                    <a:pt x="54292" y="448517"/>
                  </a:lnTo>
                  <a:lnTo>
                    <a:pt x="82423" y="481367"/>
                  </a:lnTo>
                  <a:lnTo>
                    <a:pt x="115222" y="509542"/>
                  </a:lnTo>
                  <a:lnTo>
                    <a:pt x="152111" y="532463"/>
                  </a:lnTo>
                  <a:lnTo>
                    <a:pt x="192512" y="549552"/>
                  </a:lnTo>
                  <a:lnTo>
                    <a:pt x="235846" y="560230"/>
                  </a:lnTo>
                  <a:lnTo>
                    <a:pt x="281537" y="563918"/>
                  </a:lnTo>
                  <a:lnTo>
                    <a:pt x="327227" y="560230"/>
                  </a:lnTo>
                  <a:lnTo>
                    <a:pt x="370562" y="549552"/>
                  </a:lnTo>
                  <a:lnTo>
                    <a:pt x="410962" y="532463"/>
                  </a:lnTo>
                  <a:lnTo>
                    <a:pt x="447851" y="509542"/>
                  </a:lnTo>
                  <a:lnTo>
                    <a:pt x="480650" y="481367"/>
                  </a:lnTo>
                  <a:lnTo>
                    <a:pt x="508781" y="448517"/>
                  </a:lnTo>
                  <a:lnTo>
                    <a:pt x="531667" y="411571"/>
                  </a:lnTo>
                  <a:lnTo>
                    <a:pt x="548730" y="371108"/>
                  </a:lnTo>
                  <a:lnTo>
                    <a:pt x="559391" y="327707"/>
                  </a:lnTo>
                  <a:lnTo>
                    <a:pt x="563074" y="281946"/>
                  </a:lnTo>
                  <a:lnTo>
                    <a:pt x="559391" y="236186"/>
                  </a:lnTo>
                  <a:lnTo>
                    <a:pt x="548730" y="192786"/>
                  </a:lnTo>
                  <a:lnTo>
                    <a:pt x="531667" y="152326"/>
                  </a:lnTo>
                  <a:lnTo>
                    <a:pt x="508781" y="115384"/>
                  </a:lnTo>
                  <a:lnTo>
                    <a:pt x="480650" y="82538"/>
                  </a:lnTo>
                  <a:lnTo>
                    <a:pt x="447851" y="54367"/>
                  </a:lnTo>
                  <a:lnTo>
                    <a:pt x="410962" y="31449"/>
                  </a:lnTo>
                  <a:lnTo>
                    <a:pt x="370562" y="14363"/>
                  </a:lnTo>
                  <a:lnTo>
                    <a:pt x="327227" y="3687"/>
                  </a:lnTo>
                  <a:lnTo>
                    <a:pt x="281537" y="0"/>
                  </a:lnTo>
                  <a:close/>
                </a:path>
                <a:path w="563245" h="564514">
                  <a:moveTo>
                    <a:pt x="29635" y="281946"/>
                  </a:moveTo>
                  <a:lnTo>
                    <a:pt x="34219" y="233784"/>
                  </a:lnTo>
                  <a:lnTo>
                    <a:pt x="47416" y="188821"/>
                  </a:lnTo>
                  <a:lnTo>
                    <a:pt x="68393" y="147755"/>
                  </a:lnTo>
                  <a:lnTo>
                    <a:pt x="96315" y="111279"/>
                  </a:lnTo>
                  <a:lnTo>
                    <a:pt x="102983" y="114989"/>
                  </a:lnTo>
                  <a:lnTo>
                    <a:pt x="109651" y="120926"/>
                  </a:lnTo>
                  <a:lnTo>
                    <a:pt x="111133" y="126120"/>
                  </a:lnTo>
                  <a:lnTo>
                    <a:pt x="111133" y="172868"/>
                  </a:lnTo>
                  <a:lnTo>
                    <a:pt x="111133" y="175836"/>
                  </a:lnTo>
                  <a:lnTo>
                    <a:pt x="111873" y="179546"/>
                  </a:lnTo>
                  <a:lnTo>
                    <a:pt x="114096" y="181772"/>
                  </a:lnTo>
                  <a:lnTo>
                    <a:pt x="162995" y="244845"/>
                  </a:lnTo>
                  <a:lnTo>
                    <a:pt x="166699" y="241134"/>
                  </a:lnTo>
                  <a:lnTo>
                    <a:pt x="168922" y="238908"/>
                  </a:lnTo>
                  <a:lnTo>
                    <a:pt x="169663" y="235198"/>
                  </a:lnTo>
                  <a:lnTo>
                    <a:pt x="168181" y="232230"/>
                  </a:lnTo>
                  <a:lnTo>
                    <a:pt x="159290" y="217390"/>
                  </a:lnTo>
                  <a:lnTo>
                    <a:pt x="155586" y="211453"/>
                  </a:lnTo>
                  <a:lnTo>
                    <a:pt x="161513" y="204033"/>
                  </a:lnTo>
                  <a:lnTo>
                    <a:pt x="168181" y="206259"/>
                  </a:lnTo>
                  <a:lnTo>
                    <a:pt x="170404" y="207001"/>
                  </a:lnTo>
                  <a:lnTo>
                    <a:pt x="171885" y="208485"/>
                  </a:lnTo>
                  <a:lnTo>
                    <a:pt x="172626" y="209969"/>
                  </a:lnTo>
                  <a:lnTo>
                    <a:pt x="197075" y="258201"/>
                  </a:lnTo>
                  <a:lnTo>
                    <a:pt x="200039" y="263395"/>
                  </a:lnTo>
                  <a:lnTo>
                    <a:pt x="204484" y="267848"/>
                  </a:lnTo>
                  <a:lnTo>
                    <a:pt x="209671" y="269332"/>
                  </a:lnTo>
                  <a:lnTo>
                    <a:pt x="242270" y="280462"/>
                  </a:lnTo>
                  <a:lnTo>
                    <a:pt x="244492" y="281204"/>
                  </a:lnTo>
                  <a:lnTo>
                    <a:pt x="245974" y="282688"/>
                  </a:lnTo>
                  <a:lnTo>
                    <a:pt x="246715" y="284172"/>
                  </a:lnTo>
                  <a:lnTo>
                    <a:pt x="248938" y="287882"/>
                  </a:lnTo>
                  <a:lnTo>
                    <a:pt x="251160" y="293077"/>
                  </a:lnTo>
                  <a:lnTo>
                    <a:pt x="256346" y="296045"/>
                  </a:lnTo>
                  <a:lnTo>
                    <a:pt x="262273" y="296045"/>
                  </a:lnTo>
                  <a:lnTo>
                    <a:pt x="271164" y="296045"/>
                  </a:lnTo>
                  <a:lnTo>
                    <a:pt x="273387" y="296045"/>
                  </a:lnTo>
                  <a:lnTo>
                    <a:pt x="275609" y="297529"/>
                  </a:lnTo>
                  <a:lnTo>
                    <a:pt x="277091" y="299013"/>
                  </a:lnTo>
                  <a:lnTo>
                    <a:pt x="286723" y="313111"/>
                  </a:lnTo>
                  <a:lnTo>
                    <a:pt x="288945" y="316080"/>
                  </a:lnTo>
                  <a:lnTo>
                    <a:pt x="291909" y="318306"/>
                  </a:lnTo>
                  <a:lnTo>
                    <a:pt x="295613" y="319048"/>
                  </a:lnTo>
                  <a:lnTo>
                    <a:pt x="311172" y="322758"/>
                  </a:lnTo>
                  <a:lnTo>
                    <a:pt x="315617" y="323500"/>
                  </a:lnTo>
                  <a:lnTo>
                    <a:pt x="317840" y="328694"/>
                  </a:lnTo>
                  <a:lnTo>
                    <a:pt x="316358" y="332404"/>
                  </a:lnTo>
                  <a:lnTo>
                    <a:pt x="314506" y="334526"/>
                  </a:lnTo>
                  <a:lnTo>
                    <a:pt x="310431" y="340474"/>
                  </a:lnTo>
                  <a:lnTo>
                    <a:pt x="306356" y="349622"/>
                  </a:lnTo>
                  <a:lnTo>
                    <a:pt x="304504" y="361343"/>
                  </a:lnTo>
                  <a:lnTo>
                    <a:pt x="311450" y="392033"/>
                  </a:lnTo>
                  <a:lnTo>
                    <a:pt x="326731" y="412636"/>
                  </a:lnTo>
                  <a:lnTo>
                    <a:pt x="342011" y="426143"/>
                  </a:lnTo>
                  <a:lnTo>
                    <a:pt x="348957" y="435546"/>
                  </a:lnTo>
                  <a:lnTo>
                    <a:pt x="346457" y="485355"/>
                  </a:lnTo>
                  <a:lnTo>
                    <a:pt x="342289" y="524590"/>
                  </a:lnTo>
                  <a:lnTo>
                    <a:pt x="297697" y="531477"/>
                  </a:lnTo>
                  <a:lnTo>
                    <a:pt x="282277" y="532010"/>
                  </a:lnTo>
                  <a:lnTo>
                    <a:pt x="236929" y="528589"/>
                  </a:lnTo>
                  <a:lnTo>
                    <a:pt x="194221" y="517339"/>
                  </a:lnTo>
                  <a:lnTo>
                    <a:pt x="154872" y="499004"/>
                  </a:lnTo>
                  <a:lnTo>
                    <a:pt x="119603" y="474329"/>
                  </a:lnTo>
                  <a:lnTo>
                    <a:pt x="89134" y="444061"/>
                  </a:lnTo>
                  <a:lnTo>
                    <a:pt x="64182" y="408943"/>
                  </a:lnTo>
                  <a:lnTo>
                    <a:pt x="45469" y="369721"/>
                  </a:lnTo>
                  <a:lnTo>
                    <a:pt x="33713" y="327141"/>
                  </a:lnTo>
                  <a:lnTo>
                    <a:pt x="29635" y="281946"/>
                  </a:lnTo>
                  <a:close/>
                </a:path>
                <a:path w="563245" h="564514">
                  <a:moveTo>
                    <a:pt x="376370" y="515686"/>
                  </a:moveTo>
                  <a:lnTo>
                    <a:pt x="405543" y="490178"/>
                  </a:lnTo>
                  <a:lnTo>
                    <a:pt x="437343" y="455709"/>
                  </a:lnTo>
                  <a:lnTo>
                    <a:pt x="444532" y="430352"/>
                  </a:lnTo>
                  <a:lnTo>
                    <a:pt x="452635" y="427558"/>
                  </a:lnTo>
                  <a:lnTo>
                    <a:pt x="470463" y="418572"/>
                  </a:lnTo>
                  <a:lnTo>
                    <a:pt x="488290" y="402491"/>
                  </a:lnTo>
                  <a:lnTo>
                    <a:pt x="496394" y="378410"/>
                  </a:lnTo>
                  <a:lnTo>
                    <a:pt x="488290" y="361656"/>
                  </a:lnTo>
                  <a:lnTo>
                    <a:pt x="470463" y="350120"/>
                  </a:lnTo>
                  <a:lnTo>
                    <a:pt x="452635" y="343453"/>
                  </a:lnTo>
                  <a:lnTo>
                    <a:pt x="444532" y="341309"/>
                  </a:lnTo>
                  <a:lnTo>
                    <a:pt x="431994" y="322143"/>
                  </a:lnTo>
                  <a:lnTo>
                    <a:pt x="410358" y="308195"/>
                  </a:lnTo>
                  <a:lnTo>
                    <a:pt x="383582" y="299674"/>
                  </a:lnTo>
                  <a:lnTo>
                    <a:pt x="355625" y="296787"/>
                  </a:lnTo>
                  <a:lnTo>
                    <a:pt x="346399" y="299106"/>
                  </a:lnTo>
                  <a:lnTo>
                    <a:pt x="334047" y="304207"/>
                  </a:lnTo>
                  <a:lnTo>
                    <a:pt x="323223" y="309308"/>
                  </a:lnTo>
                  <a:lnTo>
                    <a:pt x="318581" y="311627"/>
                  </a:lnTo>
                  <a:lnTo>
                    <a:pt x="303763" y="304207"/>
                  </a:lnTo>
                  <a:lnTo>
                    <a:pt x="303763" y="281946"/>
                  </a:lnTo>
                  <a:lnTo>
                    <a:pt x="303763" y="277494"/>
                  </a:lnTo>
                  <a:lnTo>
                    <a:pt x="300800" y="274526"/>
                  </a:lnTo>
                  <a:lnTo>
                    <a:pt x="296354" y="274526"/>
                  </a:lnTo>
                  <a:lnTo>
                    <a:pt x="281537" y="274526"/>
                  </a:lnTo>
                  <a:lnTo>
                    <a:pt x="281537" y="252265"/>
                  </a:lnTo>
                  <a:lnTo>
                    <a:pt x="281537" y="247813"/>
                  </a:lnTo>
                  <a:lnTo>
                    <a:pt x="278573" y="244845"/>
                  </a:lnTo>
                  <a:lnTo>
                    <a:pt x="274128" y="244845"/>
                  </a:lnTo>
                  <a:lnTo>
                    <a:pt x="266719" y="244845"/>
                  </a:lnTo>
                  <a:lnTo>
                    <a:pt x="258569" y="250039"/>
                  </a:lnTo>
                  <a:lnTo>
                    <a:pt x="252607" y="252450"/>
                  </a:lnTo>
                  <a:lnTo>
                    <a:pt x="246437" y="252079"/>
                  </a:lnTo>
                  <a:lnTo>
                    <a:pt x="240961" y="249204"/>
                  </a:lnTo>
                  <a:lnTo>
                    <a:pt x="237083" y="244103"/>
                  </a:lnTo>
                  <a:lnTo>
                    <a:pt x="229674" y="233714"/>
                  </a:lnTo>
                  <a:lnTo>
                    <a:pt x="229674" y="229262"/>
                  </a:lnTo>
                  <a:lnTo>
                    <a:pt x="235463" y="211163"/>
                  </a:lnTo>
                  <a:lnTo>
                    <a:pt x="248197" y="202456"/>
                  </a:lnTo>
                  <a:lnTo>
                    <a:pt x="260931" y="199732"/>
                  </a:lnTo>
                  <a:lnTo>
                    <a:pt x="266719" y="199581"/>
                  </a:lnTo>
                  <a:lnTo>
                    <a:pt x="283018" y="199581"/>
                  </a:lnTo>
                  <a:lnTo>
                    <a:pt x="286723" y="199581"/>
                  </a:lnTo>
                  <a:lnTo>
                    <a:pt x="289686" y="201807"/>
                  </a:lnTo>
                  <a:lnTo>
                    <a:pt x="290427" y="205517"/>
                  </a:lnTo>
                  <a:lnTo>
                    <a:pt x="294873" y="224068"/>
                  </a:lnTo>
                  <a:lnTo>
                    <a:pt x="295613" y="227036"/>
                  </a:lnTo>
                  <a:lnTo>
                    <a:pt x="298577" y="230004"/>
                  </a:lnTo>
                  <a:lnTo>
                    <a:pt x="302281" y="230004"/>
                  </a:lnTo>
                  <a:lnTo>
                    <a:pt x="305245" y="230004"/>
                  </a:lnTo>
                  <a:lnTo>
                    <a:pt x="308949" y="230004"/>
                  </a:lnTo>
                  <a:lnTo>
                    <a:pt x="311913" y="227778"/>
                  </a:lnTo>
                  <a:lnTo>
                    <a:pt x="312654" y="224068"/>
                  </a:lnTo>
                  <a:lnTo>
                    <a:pt x="317840" y="196613"/>
                  </a:lnTo>
                  <a:lnTo>
                    <a:pt x="318581" y="194387"/>
                  </a:lnTo>
                  <a:lnTo>
                    <a:pt x="341548" y="163963"/>
                  </a:lnTo>
                  <a:lnTo>
                    <a:pt x="351921" y="155801"/>
                  </a:lnTo>
                  <a:lnTo>
                    <a:pt x="358589" y="155801"/>
                  </a:lnTo>
                  <a:lnTo>
                    <a:pt x="377852" y="155801"/>
                  </a:lnTo>
                  <a:lnTo>
                    <a:pt x="382297" y="155801"/>
                  </a:lnTo>
                  <a:lnTo>
                    <a:pt x="385261" y="152833"/>
                  </a:lnTo>
                  <a:lnTo>
                    <a:pt x="385261" y="148381"/>
                  </a:lnTo>
                  <a:lnTo>
                    <a:pt x="385261" y="140960"/>
                  </a:lnTo>
                  <a:lnTo>
                    <a:pt x="383038" y="138734"/>
                  </a:lnTo>
                  <a:lnTo>
                    <a:pt x="378593" y="134282"/>
                  </a:lnTo>
                  <a:lnTo>
                    <a:pt x="381556" y="126120"/>
                  </a:lnTo>
                  <a:lnTo>
                    <a:pt x="388224" y="126120"/>
                  </a:lnTo>
                  <a:lnTo>
                    <a:pt x="392670" y="126120"/>
                  </a:lnTo>
                  <a:lnTo>
                    <a:pt x="397115" y="126120"/>
                  </a:lnTo>
                  <a:lnTo>
                    <a:pt x="400078" y="129088"/>
                  </a:lnTo>
                  <a:lnTo>
                    <a:pt x="400078" y="133540"/>
                  </a:lnTo>
                  <a:lnTo>
                    <a:pt x="400078" y="137992"/>
                  </a:lnTo>
                  <a:lnTo>
                    <a:pt x="403042" y="140960"/>
                  </a:lnTo>
                  <a:lnTo>
                    <a:pt x="407487" y="140960"/>
                  </a:lnTo>
                  <a:lnTo>
                    <a:pt x="414896" y="140960"/>
                  </a:lnTo>
                  <a:lnTo>
                    <a:pt x="419342" y="121668"/>
                  </a:lnTo>
                  <a:lnTo>
                    <a:pt x="420823" y="114989"/>
                  </a:lnTo>
                  <a:lnTo>
                    <a:pt x="417860" y="109053"/>
                  </a:lnTo>
                  <a:lnTo>
                    <a:pt x="412674" y="105343"/>
                  </a:lnTo>
                  <a:lnTo>
                    <a:pt x="349698" y="67499"/>
                  </a:lnTo>
                  <a:lnTo>
                    <a:pt x="348957" y="66757"/>
                  </a:lnTo>
                  <a:lnTo>
                    <a:pt x="347475" y="66757"/>
                  </a:lnTo>
                  <a:lnTo>
                    <a:pt x="345994" y="66757"/>
                  </a:lnTo>
                  <a:lnTo>
                    <a:pt x="333399" y="66757"/>
                  </a:lnTo>
                  <a:lnTo>
                    <a:pt x="325249" y="66757"/>
                  </a:lnTo>
                  <a:lnTo>
                    <a:pt x="318581" y="73436"/>
                  </a:lnTo>
                  <a:lnTo>
                    <a:pt x="318581" y="81598"/>
                  </a:lnTo>
                  <a:lnTo>
                    <a:pt x="318581" y="89018"/>
                  </a:lnTo>
                  <a:lnTo>
                    <a:pt x="318581" y="93471"/>
                  </a:lnTo>
                  <a:lnTo>
                    <a:pt x="315617" y="96439"/>
                  </a:lnTo>
                  <a:lnTo>
                    <a:pt x="311172" y="96439"/>
                  </a:lnTo>
                  <a:lnTo>
                    <a:pt x="303763" y="96439"/>
                  </a:lnTo>
                  <a:lnTo>
                    <a:pt x="296354" y="89018"/>
                  </a:lnTo>
                  <a:lnTo>
                    <a:pt x="274128" y="89018"/>
                  </a:lnTo>
                  <a:lnTo>
                    <a:pt x="269682" y="89018"/>
                  </a:lnTo>
                  <a:lnTo>
                    <a:pt x="266719" y="86050"/>
                  </a:lnTo>
                  <a:lnTo>
                    <a:pt x="266719" y="81598"/>
                  </a:lnTo>
                  <a:lnTo>
                    <a:pt x="266719" y="63047"/>
                  </a:lnTo>
                  <a:lnTo>
                    <a:pt x="266719" y="60821"/>
                  </a:lnTo>
                  <a:lnTo>
                    <a:pt x="267460" y="58595"/>
                  </a:lnTo>
                  <a:lnTo>
                    <a:pt x="269682" y="57111"/>
                  </a:lnTo>
                  <a:lnTo>
                    <a:pt x="317099" y="37076"/>
                  </a:lnTo>
                  <a:lnTo>
                    <a:pt x="324508" y="49691"/>
                  </a:lnTo>
                  <a:lnTo>
                    <a:pt x="325990" y="51175"/>
                  </a:lnTo>
                  <a:lnTo>
                    <a:pt x="327472" y="51917"/>
                  </a:lnTo>
                  <a:lnTo>
                    <a:pt x="329694" y="51917"/>
                  </a:lnTo>
                  <a:lnTo>
                    <a:pt x="348216" y="51917"/>
                  </a:lnTo>
                  <a:lnTo>
                    <a:pt x="352662" y="51917"/>
                  </a:lnTo>
                  <a:lnTo>
                    <a:pt x="355625" y="48949"/>
                  </a:lnTo>
                  <a:lnTo>
                    <a:pt x="355625" y="44497"/>
                  </a:lnTo>
                  <a:lnTo>
                    <a:pt x="355625" y="40786"/>
                  </a:lnTo>
                  <a:lnTo>
                    <a:pt x="397901" y="58234"/>
                  </a:lnTo>
                  <a:lnTo>
                    <a:pt x="435913" y="82691"/>
                  </a:lnTo>
                  <a:lnTo>
                    <a:pt x="468845" y="113352"/>
                  </a:lnTo>
                  <a:lnTo>
                    <a:pt x="495880" y="149413"/>
                  </a:lnTo>
                  <a:lnTo>
                    <a:pt x="516201" y="190069"/>
                  </a:lnTo>
                  <a:lnTo>
                    <a:pt x="528993" y="234515"/>
                  </a:lnTo>
                  <a:lnTo>
                    <a:pt x="533438" y="281946"/>
                  </a:lnTo>
                  <a:lnTo>
                    <a:pt x="528183" y="333218"/>
                  </a:lnTo>
                  <a:lnTo>
                    <a:pt x="513132" y="380966"/>
                  </a:lnTo>
                  <a:lnTo>
                    <a:pt x="489355" y="424138"/>
                  </a:lnTo>
                  <a:lnTo>
                    <a:pt x="457923" y="461682"/>
                  </a:lnTo>
                  <a:lnTo>
                    <a:pt x="419904" y="492549"/>
                  </a:lnTo>
                  <a:lnTo>
                    <a:pt x="376370" y="515686"/>
                  </a:lnTo>
                  <a:close/>
                </a:path>
              </a:pathLst>
            </a:custGeom>
            <a:ln w="14829">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441096" y="4182521"/>
              <a:ext cx="77470" cy="27305"/>
            </a:xfrm>
            <a:custGeom>
              <a:avLst/>
              <a:gdLst/>
              <a:ahLst/>
              <a:cxnLst/>
              <a:rect l="l" t="t" r="r" b="b"/>
              <a:pathLst>
                <a:path w="77470" h="27304">
                  <a:moveTo>
                    <a:pt x="33339" y="0"/>
                  </a:moveTo>
                  <a:lnTo>
                    <a:pt x="31117" y="0"/>
                  </a:lnTo>
                  <a:lnTo>
                    <a:pt x="2963" y="6678"/>
                  </a:lnTo>
                  <a:lnTo>
                    <a:pt x="740" y="8162"/>
                  </a:lnTo>
                  <a:lnTo>
                    <a:pt x="0" y="11130"/>
                  </a:lnTo>
                  <a:lnTo>
                    <a:pt x="2963" y="14098"/>
                  </a:lnTo>
                  <a:lnTo>
                    <a:pt x="40748" y="14098"/>
                  </a:lnTo>
                  <a:lnTo>
                    <a:pt x="42230" y="14840"/>
                  </a:lnTo>
                  <a:lnTo>
                    <a:pt x="68161" y="25229"/>
                  </a:lnTo>
                  <a:lnTo>
                    <a:pt x="72606" y="26713"/>
                  </a:lnTo>
                  <a:lnTo>
                    <a:pt x="77052" y="23744"/>
                  </a:lnTo>
                  <a:lnTo>
                    <a:pt x="77052" y="16324"/>
                  </a:lnTo>
                  <a:lnTo>
                    <a:pt x="74829" y="13356"/>
                  </a:lnTo>
                  <a:lnTo>
                    <a:pt x="71866" y="12614"/>
                  </a:lnTo>
                  <a:lnTo>
                    <a:pt x="36303" y="742"/>
                  </a:lnTo>
                  <a:lnTo>
                    <a:pt x="3333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441096" y="4182521"/>
              <a:ext cx="77470" cy="27305"/>
            </a:xfrm>
            <a:custGeom>
              <a:avLst/>
              <a:gdLst/>
              <a:ahLst/>
              <a:cxnLst/>
              <a:rect l="l" t="t" r="r" b="b"/>
              <a:pathLst>
                <a:path w="77470" h="27304">
                  <a:moveTo>
                    <a:pt x="71866" y="12614"/>
                  </a:moveTo>
                  <a:lnTo>
                    <a:pt x="36303" y="742"/>
                  </a:lnTo>
                  <a:lnTo>
                    <a:pt x="33339" y="0"/>
                  </a:lnTo>
                  <a:lnTo>
                    <a:pt x="31117" y="0"/>
                  </a:lnTo>
                  <a:lnTo>
                    <a:pt x="28153" y="742"/>
                  </a:lnTo>
                  <a:lnTo>
                    <a:pt x="2963" y="6678"/>
                  </a:lnTo>
                  <a:lnTo>
                    <a:pt x="740" y="8162"/>
                  </a:lnTo>
                  <a:lnTo>
                    <a:pt x="0" y="11130"/>
                  </a:lnTo>
                  <a:lnTo>
                    <a:pt x="2963" y="14098"/>
                  </a:lnTo>
                  <a:lnTo>
                    <a:pt x="37044" y="14098"/>
                  </a:lnTo>
                  <a:lnTo>
                    <a:pt x="39267" y="14098"/>
                  </a:lnTo>
                  <a:lnTo>
                    <a:pt x="40748" y="14098"/>
                  </a:lnTo>
                  <a:lnTo>
                    <a:pt x="42230" y="14840"/>
                  </a:lnTo>
                  <a:lnTo>
                    <a:pt x="68161" y="25229"/>
                  </a:lnTo>
                  <a:lnTo>
                    <a:pt x="72606" y="26713"/>
                  </a:lnTo>
                  <a:lnTo>
                    <a:pt x="77052" y="23744"/>
                  </a:lnTo>
                  <a:lnTo>
                    <a:pt x="77052" y="19292"/>
                  </a:lnTo>
                  <a:lnTo>
                    <a:pt x="77052" y="16324"/>
                  </a:lnTo>
                  <a:lnTo>
                    <a:pt x="74829" y="13356"/>
                  </a:lnTo>
                  <a:lnTo>
                    <a:pt x="71866" y="12614"/>
                  </a:lnTo>
                  <a:close/>
                </a:path>
              </a:pathLst>
            </a:custGeom>
            <a:ln w="14838">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5" name="object 45"/>
            <p:cNvPicPr/>
            <p:nvPr/>
          </p:nvPicPr>
          <p:blipFill>
            <a:blip r:embed="rId11" cstate="print"/>
            <a:stretch>
              <a:fillRect/>
            </a:stretch>
          </p:blipFill>
          <p:spPr>
            <a:xfrm>
              <a:off x="54864" y="4572012"/>
              <a:ext cx="821423" cy="821423"/>
            </a:xfrm>
            <a:prstGeom prst="rect">
              <a:avLst/>
            </a:prstGeom>
          </p:spPr>
        </p:pic>
        <p:sp>
          <p:nvSpPr>
            <p:cNvPr id="46" name="object 46"/>
            <p:cNvSpPr/>
            <p:nvPr/>
          </p:nvSpPr>
          <p:spPr>
            <a:xfrm>
              <a:off x="201295" y="4689538"/>
              <a:ext cx="459740" cy="593090"/>
            </a:xfrm>
            <a:custGeom>
              <a:avLst/>
              <a:gdLst/>
              <a:ahLst/>
              <a:cxnLst/>
              <a:rect l="l" t="t" r="r" b="b"/>
              <a:pathLst>
                <a:path w="459740" h="593089">
                  <a:moveTo>
                    <a:pt x="459346" y="44716"/>
                  </a:moveTo>
                  <a:lnTo>
                    <a:pt x="414896" y="44716"/>
                  </a:lnTo>
                  <a:lnTo>
                    <a:pt x="414896" y="548233"/>
                  </a:lnTo>
                  <a:lnTo>
                    <a:pt x="459346" y="548233"/>
                  </a:lnTo>
                  <a:lnTo>
                    <a:pt x="459346" y="44716"/>
                  </a:lnTo>
                  <a:close/>
                </a:path>
                <a:path w="459740" h="593089">
                  <a:moveTo>
                    <a:pt x="459346" y="0"/>
                  </a:moveTo>
                  <a:lnTo>
                    <a:pt x="0" y="0"/>
                  </a:lnTo>
                  <a:lnTo>
                    <a:pt x="0" y="44437"/>
                  </a:lnTo>
                  <a:lnTo>
                    <a:pt x="0" y="548487"/>
                  </a:lnTo>
                  <a:lnTo>
                    <a:pt x="0" y="592924"/>
                  </a:lnTo>
                  <a:lnTo>
                    <a:pt x="459346" y="592924"/>
                  </a:lnTo>
                  <a:lnTo>
                    <a:pt x="459346" y="548487"/>
                  </a:lnTo>
                  <a:lnTo>
                    <a:pt x="44450" y="548487"/>
                  </a:lnTo>
                  <a:lnTo>
                    <a:pt x="44450" y="44437"/>
                  </a:lnTo>
                  <a:lnTo>
                    <a:pt x="459346" y="44437"/>
                  </a:lnTo>
                  <a:lnTo>
                    <a:pt x="45934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201302" y="4689848"/>
              <a:ext cx="459740" cy="592455"/>
            </a:xfrm>
            <a:custGeom>
              <a:avLst/>
              <a:gdLst/>
              <a:ahLst/>
              <a:cxnLst/>
              <a:rect l="l" t="t" r="r" b="b"/>
              <a:pathLst>
                <a:path w="459740" h="592454">
                  <a:moveTo>
                    <a:pt x="44453" y="44403"/>
                  </a:moveTo>
                  <a:lnTo>
                    <a:pt x="414896" y="44403"/>
                  </a:lnTo>
                  <a:lnTo>
                    <a:pt x="414896" y="547921"/>
                  </a:lnTo>
                  <a:lnTo>
                    <a:pt x="44453" y="547921"/>
                  </a:lnTo>
                  <a:lnTo>
                    <a:pt x="44453" y="44403"/>
                  </a:lnTo>
                  <a:close/>
                </a:path>
                <a:path w="459740" h="592454">
                  <a:moveTo>
                    <a:pt x="0" y="592349"/>
                  </a:moveTo>
                  <a:lnTo>
                    <a:pt x="459349" y="592349"/>
                  </a:lnTo>
                  <a:lnTo>
                    <a:pt x="459349" y="0"/>
                  </a:lnTo>
                  <a:lnTo>
                    <a:pt x="0" y="0"/>
                  </a:lnTo>
                  <a:lnTo>
                    <a:pt x="0" y="592349"/>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object 48"/>
            <p:cNvSpPr/>
            <p:nvPr/>
          </p:nvSpPr>
          <p:spPr>
            <a:xfrm>
              <a:off x="297618" y="4778679"/>
              <a:ext cx="59690" cy="59690"/>
            </a:xfrm>
            <a:custGeom>
              <a:avLst/>
              <a:gdLst/>
              <a:ahLst/>
              <a:cxnLst/>
              <a:rect l="l" t="t" r="r" b="b"/>
              <a:pathLst>
                <a:path w="59689" h="59689">
                  <a:moveTo>
                    <a:pt x="59270" y="0"/>
                  </a:moveTo>
                  <a:lnTo>
                    <a:pt x="0" y="0"/>
                  </a:lnTo>
                  <a:lnTo>
                    <a:pt x="0" y="59237"/>
                  </a:lnTo>
                  <a:lnTo>
                    <a:pt x="59270" y="59237"/>
                  </a:lnTo>
                  <a:lnTo>
                    <a:pt x="592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49"/>
            <p:cNvSpPr/>
            <p:nvPr/>
          </p:nvSpPr>
          <p:spPr>
            <a:xfrm>
              <a:off x="297618" y="4778679"/>
              <a:ext cx="59690" cy="59690"/>
            </a:xfrm>
            <a:custGeom>
              <a:avLst/>
              <a:gdLst/>
              <a:ahLst/>
              <a:cxnLst/>
              <a:rect l="l" t="t" r="r" b="b"/>
              <a:pathLst>
                <a:path w="59689" h="59689">
                  <a:moveTo>
                    <a:pt x="0" y="59237"/>
                  </a:moveTo>
                  <a:lnTo>
                    <a:pt x="59270" y="59237"/>
                  </a:lnTo>
                  <a:lnTo>
                    <a:pt x="59270" y="0"/>
                  </a:lnTo>
                  <a:lnTo>
                    <a:pt x="0" y="0"/>
                  </a:lnTo>
                  <a:lnTo>
                    <a:pt x="0" y="59237"/>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p:nvPr/>
          </p:nvSpPr>
          <p:spPr>
            <a:xfrm>
              <a:off x="416159" y="4793488"/>
              <a:ext cx="148590" cy="29845"/>
            </a:xfrm>
            <a:custGeom>
              <a:avLst/>
              <a:gdLst/>
              <a:ahLst/>
              <a:cxnLst/>
              <a:rect l="l" t="t" r="r" b="b"/>
              <a:pathLst>
                <a:path w="148590" h="29845">
                  <a:moveTo>
                    <a:pt x="148177" y="0"/>
                  </a:moveTo>
                  <a:lnTo>
                    <a:pt x="0" y="0"/>
                  </a:lnTo>
                  <a:lnTo>
                    <a:pt x="0" y="29618"/>
                  </a:lnTo>
                  <a:lnTo>
                    <a:pt x="148177" y="29618"/>
                  </a:lnTo>
                  <a:lnTo>
                    <a:pt x="1481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51"/>
            <p:cNvSpPr/>
            <p:nvPr/>
          </p:nvSpPr>
          <p:spPr>
            <a:xfrm>
              <a:off x="416159" y="4793488"/>
              <a:ext cx="148590" cy="29845"/>
            </a:xfrm>
            <a:custGeom>
              <a:avLst/>
              <a:gdLst/>
              <a:ahLst/>
              <a:cxnLst/>
              <a:rect l="l" t="t" r="r" b="b"/>
              <a:pathLst>
                <a:path w="148590" h="29845">
                  <a:moveTo>
                    <a:pt x="0" y="29618"/>
                  </a:moveTo>
                  <a:lnTo>
                    <a:pt x="148177" y="29618"/>
                  </a:lnTo>
                  <a:lnTo>
                    <a:pt x="148177" y="0"/>
                  </a:lnTo>
                  <a:lnTo>
                    <a:pt x="0" y="0"/>
                  </a:lnTo>
                  <a:lnTo>
                    <a:pt x="0" y="29618"/>
                  </a:lnTo>
                  <a:close/>
                </a:path>
              </a:pathLst>
            </a:custGeom>
            <a:ln w="1895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297618" y="4897153"/>
              <a:ext cx="59690" cy="59690"/>
            </a:xfrm>
            <a:custGeom>
              <a:avLst/>
              <a:gdLst/>
              <a:ahLst/>
              <a:cxnLst/>
              <a:rect l="l" t="t" r="r" b="b"/>
              <a:pathLst>
                <a:path w="59689" h="59689">
                  <a:moveTo>
                    <a:pt x="59270" y="0"/>
                  </a:moveTo>
                  <a:lnTo>
                    <a:pt x="0" y="0"/>
                  </a:lnTo>
                  <a:lnTo>
                    <a:pt x="0" y="59237"/>
                  </a:lnTo>
                  <a:lnTo>
                    <a:pt x="59270" y="59237"/>
                  </a:lnTo>
                  <a:lnTo>
                    <a:pt x="592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p:cNvSpPr/>
            <p:nvPr/>
          </p:nvSpPr>
          <p:spPr>
            <a:xfrm>
              <a:off x="297618" y="4897153"/>
              <a:ext cx="59690" cy="59690"/>
            </a:xfrm>
            <a:custGeom>
              <a:avLst/>
              <a:gdLst/>
              <a:ahLst/>
              <a:cxnLst/>
              <a:rect l="l" t="t" r="r" b="b"/>
              <a:pathLst>
                <a:path w="59689" h="59689">
                  <a:moveTo>
                    <a:pt x="0" y="59237"/>
                  </a:moveTo>
                  <a:lnTo>
                    <a:pt x="59270" y="59237"/>
                  </a:lnTo>
                  <a:lnTo>
                    <a:pt x="59270" y="0"/>
                  </a:lnTo>
                  <a:lnTo>
                    <a:pt x="0" y="0"/>
                  </a:lnTo>
                  <a:lnTo>
                    <a:pt x="0" y="59237"/>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p:nvPr/>
          </p:nvSpPr>
          <p:spPr>
            <a:xfrm>
              <a:off x="416159" y="4911963"/>
              <a:ext cx="148590" cy="29845"/>
            </a:xfrm>
            <a:custGeom>
              <a:avLst/>
              <a:gdLst/>
              <a:ahLst/>
              <a:cxnLst/>
              <a:rect l="l" t="t" r="r" b="b"/>
              <a:pathLst>
                <a:path w="148590" h="29845">
                  <a:moveTo>
                    <a:pt x="148177" y="0"/>
                  </a:moveTo>
                  <a:lnTo>
                    <a:pt x="0" y="0"/>
                  </a:lnTo>
                  <a:lnTo>
                    <a:pt x="0" y="29618"/>
                  </a:lnTo>
                  <a:lnTo>
                    <a:pt x="148177" y="29618"/>
                  </a:lnTo>
                  <a:lnTo>
                    <a:pt x="1481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416159" y="4911963"/>
              <a:ext cx="148590" cy="29845"/>
            </a:xfrm>
            <a:custGeom>
              <a:avLst/>
              <a:gdLst/>
              <a:ahLst/>
              <a:cxnLst/>
              <a:rect l="l" t="t" r="r" b="b"/>
              <a:pathLst>
                <a:path w="148590" h="29845">
                  <a:moveTo>
                    <a:pt x="0" y="29618"/>
                  </a:moveTo>
                  <a:lnTo>
                    <a:pt x="148177" y="29618"/>
                  </a:lnTo>
                  <a:lnTo>
                    <a:pt x="148177" y="0"/>
                  </a:lnTo>
                  <a:lnTo>
                    <a:pt x="0" y="0"/>
                  </a:lnTo>
                  <a:lnTo>
                    <a:pt x="0" y="29618"/>
                  </a:lnTo>
                  <a:close/>
                </a:path>
              </a:pathLst>
            </a:custGeom>
            <a:ln w="1895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297618" y="5015628"/>
              <a:ext cx="59690" cy="59690"/>
            </a:xfrm>
            <a:custGeom>
              <a:avLst/>
              <a:gdLst/>
              <a:ahLst/>
              <a:cxnLst/>
              <a:rect l="l" t="t" r="r" b="b"/>
              <a:pathLst>
                <a:path w="59689" h="59689">
                  <a:moveTo>
                    <a:pt x="59270" y="0"/>
                  </a:moveTo>
                  <a:lnTo>
                    <a:pt x="0" y="0"/>
                  </a:lnTo>
                  <a:lnTo>
                    <a:pt x="0" y="59237"/>
                  </a:lnTo>
                  <a:lnTo>
                    <a:pt x="59270" y="59237"/>
                  </a:lnTo>
                  <a:lnTo>
                    <a:pt x="592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297618" y="5015628"/>
              <a:ext cx="59690" cy="59690"/>
            </a:xfrm>
            <a:custGeom>
              <a:avLst/>
              <a:gdLst/>
              <a:ahLst/>
              <a:cxnLst/>
              <a:rect l="l" t="t" r="r" b="b"/>
              <a:pathLst>
                <a:path w="59689" h="59689">
                  <a:moveTo>
                    <a:pt x="0" y="59237"/>
                  </a:moveTo>
                  <a:lnTo>
                    <a:pt x="59270" y="59237"/>
                  </a:lnTo>
                  <a:lnTo>
                    <a:pt x="59270" y="0"/>
                  </a:lnTo>
                  <a:lnTo>
                    <a:pt x="0" y="0"/>
                  </a:lnTo>
                  <a:lnTo>
                    <a:pt x="0" y="59237"/>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416159" y="5030438"/>
              <a:ext cx="148590" cy="29845"/>
            </a:xfrm>
            <a:custGeom>
              <a:avLst/>
              <a:gdLst/>
              <a:ahLst/>
              <a:cxnLst/>
              <a:rect l="l" t="t" r="r" b="b"/>
              <a:pathLst>
                <a:path w="148590" h="29845">
                  <a:moveTo>
                    <a:pt x="148177" y="0"/>
                  </a:moveTo>
                  <a:lnTo>
                    <a:pt x="0" y="0"/>
                  </a:lnTo>
                  <a:lnTo>
                    <a:pt x="0" y="29618"/>
                  </a:lnTo>
                  <a:lnTo>
                    <a:pt x="148177" y="29618"/>
                  </a:lnTo>
                  <a:lnTo>
                    <a:pt x="1481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416159" y="5030438"/>
              <a:ext cx="148590" cy="29845"/>
            </a:xfrm>
            <a:custGeom>
              <a:avLst/>
              <a:gdLst/>
              <a:ahLst/>
              <a:cxnLst/>
              <a:rect l="l" t="t" r="r" b="b"/>
              <a:pathLst>
                <a:path w="148590" h="29845">
                  <a:moveTo>
                    <a:pt x="0" y="29618"/>
                  </a:moveTo>
                  <a:lnTo>
                    <a:pt x="148177" y="29618"/>
                  </a:lnTo>
                  <a:lnTo>
                    <a:pt x="148177" y="0"/>
                  </a:lnTo>
                  <a:lnTo>
                    <a:pt x="0" y="0"/>
                  </a:lnTo>
                  <a:lnTo>
                    <a:pt x="0" y="29618"/>
                  </a:lnTo>
                  <a:close/>
                </a:path>
              </a:pathLst>
            </a:custGeom>
            <a:ln w="1895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297618" y="5134103"/>
              <a:ext cx="59690" cy="59690"/>
            </a:xfrm>
            <a:custGeom>
              <a:avLst/>
              <a:gdLst/>
              <a:ahLst/>
              <a:cxnLst/>
              <a:rect l="l" t="t" r="r" b="b"/>
              <a:pathLst>
                <a:path w="59689" h="59689">
                  <a:moveTo>
                    <a:pt x="59270" y="0"/>
                  </a:moveTo>
                  <a:lnTo>
                    <a:pt x="0" y="0"/>
                  </a:lnTo>
                  <a:lnTo>
                    <a:pt x="0" y="59237"/>
                  </a:lnTo>
                  <a:lnTo>
                    <a:pt x="59270" y="59237"/>
                  </a:lnTo>
                  <a:lnTo>
                    <a:pt x="592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297618" y="5134103"/>
              <a:ext cx="59690" cy="59690"/>
            </a:xfrm>
            <a:custGeom>
              <a:avLst/>
              <a:gdLst/>
              <a:ahLst/>
              <a:cxnLst/>
              <a:rect l="l" t="t" r="r" b="b"/>
              <a:pathLst>
                <a:path w="59689" h="59689">
                  <a:moveTo>
                    <a:pt x="0" y="59237"/>
                  </a:moveTo>
                  <a:lnTo>
                    <a:pt x="59270" y="59237"/>
                  </a:lnTo>
                  <a:lnTo>
                    <a:pt x="59270" y="0"/>
                  </a:lnTo>
                  <a:lnTo>
                    <a:pt x="0" y="0"/>
                  </a:lnTo>
                  <a:lnTo>
                    <a:pt x="0" y="59237"/>
                  </a:lnTo>
                  <a:close/>
                </a:path>
              </a:pathLst>
            </a:custGeom>
            <a:ln w="1896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p:nvPr/>
          </p:nvSpPr>
          <p:spPr>
            <a:xfrm>
              <a:off x="416159" y="5148913"/>
              <a:ext cx="148590" cy="29845"/>
            </a:xfrm>
            <a:custGeom>
              <a:avLst/>
              <a:gdLst/>
              <a:ahLst/>
              <a:cxnLst/>
              <a:rect l="l" t="t" r="r" b="b"/>
              <a:pathLst>
                <a:path w="148590" h="29845">
                  <a:moveTo>
                    <a:pt x="148177" y="0"/>
                  </a:moveTo>
                  <a:lnTo>
                    <a:pt x="0" y="0"/>
                  </a:lnTo>
                  <a:lnTo>
                    <a:pt x="0" y="29618"/>
                  </a:lnTo>
                  <a:lnTo>
                    <a:pt x="148177" y="29618"/>
                  </a:lnTo>
                  <a:lnTo>
                    <a:pt x="1481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p:nvPr/>
          </p:nvSpPr>
          <p:spPr>
            <a:xfrm>
              <a:off x="416159" y="5148913"/>
              <a:ext cx="148590" cy="29845"/>
            </a:xfrm>
            <a:custGeom>
              <a:avLst/>
              <a:gdLst/>
              <a:ahLst/>
              <a:cxnLst/>
              <a:rect l="l" t="t" r="r" b="b"/>
              <a:pathLst>
                <a:path w="148590" h="29845">
                  <a:moveTo>
                    <a:pt x="0" y="29618"/>
                  </a:moveTo>
                  <a:lnTo>
                    <a:pt x="148177" y="29618"/>
                  </a:lnTo>
                  <a:lnTo>
                    <a:pt x="148177" y="0"/>
                  </a:lnTo>
                  <a:lnTo>
                    <a:pt x="0" y="0"/>
                  </a:lnTo>
                  <a:lnTo>
                    <a:pt x="0" y="29618"/>
                  </a:lnTo>
                  <a:close/>
                </a:path>
              </a:pathLst>
            </a:custGeom>
            <a:ln w="1895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4" name="object 64"/>
            <p:cNvPicPr/>
            <p:nvPr/>
          </p:nvPicPr>
          <p:blipFill>
            <a:blip r:embed="rId12" cstate="print"/>
            <a:stretch>
              <a:fillRect/>
            </a:stretch>
          </p:blipFill>
          <p:spPr>
            <a:xfrm>
              <a:off x="403859" y="5017007"/>
              <a:ext cx="461772" cy="461771"/>
            </a:xfrm>
            <a:prstGeom prst="rect">
              <a:avLst/>
            </a:prstGeom>
          </p:spPr>
        </p:pic>
        <p:sp>
          <p:nvSpPr>
            <p:cNvPr id="65" name="object 65"/>
            <p:cNvSpPr/>
            <p:nvPr/>
          </p:nvSpPr>
          <p:spPr>
            <a:xfrm>
              <a:off x="537929" y="5064067"/>
              <a:ext cx="147320" cy="318770"/>
            </a:xfrm>
            <a:custGeom>
              <a:avLst/>
              <a:gdLst/>
              <a:ahLst/>
              <a:cxnLst/>
              <a:rect l="l" t="t" r="r" b="b"/>
              <a:pathLst>
                <a:path w="147320" h="318770">
                  <a:moveTo>
                    <a:pt x="17781" y="236934"/>
                  </a:moveTo>
                  <a:lnTo>
                    <a:pt x="0" y="253927"/>
                  </a:lnTo>
                  <a:lnTo>
                    <a:pt x="6648" y="260829"/>
                  </a:lnTo>
                  <a:lnTo>
                    <a:pt x="13863" y="267107"/>
                  </a:lnTo>
                  <a:lnTo>
                    <a:pt x="53566" y="285063"/>
                  </a:lnTo>
                  <a:lnTo>
                    <a:pt x="53975" y="285063"/>
                  </a:lnTo>
                  <a:lnTo>
                    <a:pt x="61159" y="285915"/>
                  </a:lnTo>
                  <a:lnTo>
                    <a:pt x="61159" y="318385"/>
                  </a:lnTo>
                  <a:lnTo>
                    <a:pt x="83385" y="318385"/>
                  </a:lnTo>
                  <a:lnTo>
                    <a:pt x="83385" y="285063"/>
                  </a:lnTo>
                  <a:lnTo>
                    <a:pt x="101935" y="279772"/>
                  </a:lnTo>
                  <a:lnTo>
                    <a:pt x="118651" y="270444"/>
                  </a:lnTo>
                  <a:lnTo>
                    <a:pt x="128328" y="261258"/>
                  </a:lnTo>
                  <a:lnTo>
                    <a:pt x="61159" y="261258"/>
                  </a:lnTo>
                  <a:lnTo>
                    <a:pt x="48781" y="258301"/>
                  </a:lnTo>
                  <a:lnTo>
                    <a:pt x="37455" y="252928"/>
                  </a:lnTo>
                  <a:lnTo>
                    <a:pt x="27137" y="245639"/>
                  </a:lnTo>
                  <a:lnTo>
                    <a:pt x="17781" y="236934"/>
                  </a:lnTo>
                  <a:close/>
                </a:path>
                <a:path w="147320" h="318770">
                  <a:moveTo>
                    <a:pt x="83385" y="0"/>
                  </a:moveTo>
                  <a:lnTo>
                    <a:pt x="61159" y="0"/>
                  </a:lnTo>
                  <a:lnTo>
                    <a:pt x="61159" y="33567"/>
                  </a:lnTo>
                  <a:lnTo>
                    <a:pt x="53546" y="35048"/>
                  </a:lnTo>
                  <a:lnTo>
                    <a:pt x="21084" y="56265"/>
                  </a:lnTo>
                  <a:lnTo>
                    <a:pt x="4501" y="99455"/>
                  </a:lnTo>
                  <a:lnTo>
                    <a:pt x="8483" y="122792"/>
                  </a:lnTo>
                  <a:lnTo>
                    <a:pt x="17354" y="138024"/>
                  </a:lnTo>
                  <a:lnTo>
                    <a:pt x="29834" y="149379"/>
                  </a:lnTo>
                  <a:lnTo>
                    <a:pt x="44807" y="157826"/>
                  </a:lnTo>
                  <a:lnTo>
                    <a:pt x="61159" y="164332"/>
                  </a:lnTo>
                  <a:lnTo>
                    <a:pt x="61159" y="261258"/>
                  </a:lnTo>
                  <a:lnTo>
                    <a:pt x="128328" y="261258"/>
                  </a:lnTo>
                  <a:lnTo>
                    <a:pt x="129381" y="260258"/>
                  </a:lnTo>
                  <a:lnTo>
                    <a:pt x="83385" y="260258"/>
                  </a:lnTo>
                  <a:lnTo>
                    <a:pt x="83385" y="171810"/>
                  </a:lnTo>
                  <a:lnTo>
                    <a:pt x="131774" y="171810"/>
                  </a:lnTo>
                  <a:lnTo>
                    <a:pt x="127579" y="166590"/>
                  </a:lnTo>
                  <a:lnTo>
                    <a:pt x="117558" y="159570"/>
                  </a:lnTo>
                  <a:lnTo>
                    <a:pt x="106565" y="154160"/>
                  </a:lnTo>
                  <a:lnTo>
                    <a:pt x="95031" y="149847"/>
                  </a:lnTo>
                  <a:lnTo>
                    <a:pt x="83385" y="146117"/>
                  </a:lnTo>
                  <a:lnTo>
                    <a:pt x="83385" y="139008"/>
                  </a:lnTo>
                  <a:lnTo>
                    <a:pt x="61159" y="139008"/>
                  </a:lnTo>
                  <a:lnTo>
                    <a:pt x="54451" y="136571"/>
                  </a:lnTo>
                  <a:lnTo>
                    <a:pt x="48194" y="133044"/>
                  </a:lnTo>
                  <a:lnTo>
                    <a:pt x="42637" y="128568"/>
                  </a:lnTo>
                  <a:lnTo>
                    <a:pt x="31971" y="113226"/>
                  </a:lnTo>
                  <a:lnTo>
                    <a:pt x="29991" y="95192"/>
                  </a:lnTo>
                  <a:lnTo>
                    <a:pt x="35881" y="77795"/>
                  </a:lnTo>
                  <a:lnTo>
                    <a:pt x="48823" y="64370"/>
                  </a:lnTo>
                  <a:lnTo>
                    <a:pt x="52651" y="61917"/>
                  </a:lnTo>
                  <a:lnTo>
                    <a:pt x="56803" y="60011"/>
                  </a:lnTo>
                  <a:lnTo>
                    <a:pt x="61159" y="58705"/>
                  </a:lnTo>
                  <a:lnTo>
                    <a:pt x="83385" y="58705"/>
                  </a:lnTo>
                  <a:lnTo>
                    <a:pt x="83385" y="56595"/>
                  </a:lnTo>
                  <a:lnTo>
                    <a:pt x="138598" y="56595"/>
                  </a:lnTo>
                  <a:lnTo>
                    <a:pt x="128334" y="47914"/>
                  </a:lnTo>
                  <a:lnTo>
                    <a:pt x="114437" y="39966"/>
                  </a:lnTo>
                  <a:lnTo>
                    <a:pt x="99332" y="34659"/>
                  </a:lnTo>
                  <a:lnTo>
                    <a:pt x="83385" y="32160"/>
                  </a:lnTo>
                  <a:lnTo>
                    <a:pt x="83385" y="0"/>
                  </a:lnTo>
                  <a:close/>
                </a:path>
                <a:path w="147320" h="318770">
                  <a:moveTo>
                    <a:pt x="131774" y="171810"/>
                  </a:moveTo>
                  <a:lnTo>
                    <a:pt x="83385" y="171810"/>
                  </a:lnTo>
                  <a:lnTo>
                    <a:pt x="94703" y="175996"/>
                  </a:lnTo>
                  <a:lnTo>
                    <a:pt x="105607" y="181441"/>
                  </a:lnTo>
                  <a:lnTo>
                    <a:pt x="114865" y="188892"/>
                  </a:lnTo>
                  <a:lnTo>
                    <a:pt x="121244" y="199096"/>
                  </a:lnTo>
                  <a:lnTo>
                    <a:pt x="123605" y="211482"/>
                  </a:lnTo>
                  <a:lnTo>
                    <a:pt x="122045" y="224235"/>
                  </a:lnTo>
                  <a:lnTo>
                    <a:pt x="97523" y="255217"/>
                  </a:lnTo>
                  <a:lnTo>
                    <a:pt x="83385" y="260258"/>
                  </a:lnTo>
                  <a:lnTo>
                    <a:pt x="129381" y="260258"/>
                  </a:lnTo>
                  <a:lnTo>
                    <a:pt x="132478" y="257319"/>
                  </a:lnTo>
                  <a:lnTo>
                    <a:pt x="142359" y="240636"/>
                  </a:lnTo>
                  <a:lnTo>
                    <a:pt x="147280" y="221272"/>
                  </a:lnTo>
                  <a:lnTo>
                    <a:pt x="146693" y="201211"/>
                  </a:lnTo>
                  <a:lnTo>
                    <a:pt x="140244" y="182351"/>
                  </a:lnTo>
                  <a:lnTo>
                    <a:pt x="131774" y="171810"/>
                  </a:lnTo>
                  <a:close/>
                </a:path>
                <a:path w="147320" h="318770">
                  <a:moveTo>
                    <a:pt x="83385" y="58705"/>
                  </a:moveTo>
                  <a:lnTo>
                    <a:pt x="61159" y="58705"/>
                  </a:lnTo>
                  <a:lnTo>
                    <a:pt x="61159" y="139008"/>
                  </a:lnTo>
                  <a:lnTo>
                    <a:pt x="83385" y="139008"/>
                  </a:lnTo>
                  <a:lnTo>
                    <a:pt x="83385" y="58705"/>
                  </a:lnTo>
                  <a:close/>
                </a:path>
                <a:path w="147320" h="318770">
                  <a:moveTo>
                    <a:pt x="138598" y="56595"/>
                  </a:moveTo>
                  <a:lnTo>
                    <a:pt x="83385" y="56595"/>
                  </a:lnTo>
                  <a:lnTo>
                    <a:pt x="94832" y="58705"/>
                  </a:lnTo>
                  <a:lnTo>
                    <a:pt x="94606" y="58705"/>
                  </a:lnTo>
                  <a:lnTo>
                    <a:pt x="104786" y="62500"/>
                  </a:lnTo>
                  <a:lnTo>
                    <a:pt x="114359" y="68118"/>
                  </a:lnTo>
                  <a:lnTo>
                    <a:pt x="122874" y="75366"/>
                  </a:lnTo>
                  <a:lnTo>
                    <a:pt x="140655" y="58335"/>
                  </a:lnTo>
                  <a:lnTo>
                    <a:pt x="138598" y="5659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6"/>
            <p:cNvSpPr/>
            <p:nvPr/>
          </p:nvSpPr>
          <p:spPr>
            <a:xfrm>
              <a:off x="537929" y="5064067"/>
              <a:ext cx="147320" cy="318770"/>
            </a:xfrm>
            <a:custGeom>
              <a:avLst/>
              <a:gdLst/>
              <a:ahLst/>
              <a:cxnLst/>
              <a:rect l="l" t="t" r="r" b="b"/>
              <a:pathLst>
                <a:path w="147320" h="318770">
                  <a:moveTo>
                    <a:pt x="127579" y="166590"/>
                  </a:moveTo>
                  <a:lnTo>
                    <a:pt x="117558" y="159570"/>
                  </a:lnTo>
                  <a:lnTo>
                    <a:pt x="106565" y="154160"/>
                  </a:lnTo>
                  <a:lnTo>
                    <a:pt x="95031" y="149847"/>
                  </a:lnTo>
                  <a:lnTo>
                    <a:pt x="83385" y="146117"/>
                  </a:lnTo>
                  <a:lnTo>
                    <a:pt x="83385" y="56595"/>
                  </a:lnTo>
                  <a:lnTo>
                    <a:pt x="94385" y="58623"/>
                  </a:lnTo>
                  <a:lnTo>
                    <a:pt x="104786" y="62500"/>
                  </a:lnTo>
                  <a:lnTo>
                    <a:pt x="114359" y="68118"/>
                  </a:lnTo>
                  <a:lnTo>
                    <a:pt x="122874" y="75366"/>
                  </a:lnTo>
                  <a:lnTo>
                    <a:pt x="140655" y="58335"/>
                  </a:lnTo>
                  <a:lnTo>
                    <a:pt x="128334" y="47914"/>
                  </a:lnTo>
                  <a:lnTo>
                    <a:pt x="114437" y="39966"/>
                  </a:lnTo>
                  <a:lnTo>
                    <a:pt x="99332" y="34659"/>
                  </a:lnTo>
                  <a:lnTo>
                    <a:pt x="83385" y="32160"/>
                  </a:lnTo>
                  <a:lnTo>
                    <a:pt x="83385" y="0"/>
                  </a:lnTo>
                  <a:lnTo>
                    <a:pt x="61159" y="0"/>
                  </a:lnTo>
                  <a:lnTo>
                    <a:pt x="61159" y="33567"/>
                  </a:lnTo>
                  <a:lnTo>
                    <a:pt x="53546" y="35048"/>
                  </a:lnTo>
                  <a:lnTo>
                    <a:pt x="21084" y="56265"/>
                  </a:lnTo>
                  <a:lnTo>
                    <a:pt x="4501" y="99455"/>
                  </a:lnTo>
                  <a:lnTo>
                    <a:pt x="8483" y="122792"/>
                  </a:lnTo>
                  <a:lnTo>
                    <a:pt x="17354" y="138024"/>
                  </a:lnTo>
                  <a:lnTo>
                    <a:pt x="29834" y="149379"/>
                  </a:lnTo>
                  <a:lnTo>
                    <a:pt x="44807" y="157826"/>
                  </a:lnTo>
                  <a:lnTo>
                    <a:pt x="61159" y="164332"/>
                  </a:lnTo>
                  <a:lnTo>
                    <a:pt x="61159" y="261258"/>
                  </a:lnTo>
                  <a:lnTo>
                    <a:pt x="48781" y="258301"/>
                  </a:lnTo>
                  <a:lnTo>
                    <a:pt x="37455" y="252928"/>
                  </a:lnTo>
                  <a:lnTo>
                    <a:pt x="27137" y="245639"/>
                  </a:lnTo>
                  <a:lnTo>
                    <a:pt x="17781" y="236934"/>
                  </a:lnTo>
                  <a:lnTo>
                    <a:pt x="0" y="253927"/>
                  </a:lnTo>
                  <a:lnTo>
                    <a:pt x="29820" y="277659"/>
                  </a:lnTo>
                  <a:lnTo>
                    <a:pt x="61159" y="285915"/>
                  </a:lnTo>
                  <a:lnTo>
                    <a:pt x="61159" y="318385"/>
                  </a:lnTo>
                  <a:lnTo>
                    <a:pt x="83385" y="318385"/>
                  </a:lnTo>
                  <a:lnTo>
                    <a:pt x="83385" y="285063"/>
                  </a:lnTo>
                  <a:lnTo>
                    <a:pt x="101935" y="279772"/>
                  </a:lnTo>
                  <a:lnTo>
                    <a:pt x="118651" y="270444"/>
                  </a:lnTo>
                  <a:lnTo>
                    <a:pt x="132478" y="257319"/>
                  </a:lnTo>
                  <a:lnTo>
                    <a:pt x="142359" y="240636"/>
                  </a:lnTo>
                  <a:lnTo>
                    <a:pt x="147280" y="221272"/>
                  </a:lnTo>
                  <a:lnTo>
                    <a:pt x="146693" y="201211"/>
                  </a:lnTo>
                  <a:lnTo>
                    <a:pt x="140244" y="182351"/>
                  </a:lnTo>
                  <a:lnTo>
                    <a:pt x="127579" y="166590"/>
                  </a:lnTo>
                  <a:close/>
                </a:path>
                <a:path w="147320" h="318770">
                  <a:moveTo>
                    <a:pt x="42637" y="128568"/>
                  </a:moveTo>
                  <a:lnTo>
                    <a:pt x="31971" y="113226"/>
                  </a:lnTo>
                  <a:lnTo>
                    <a:pt x="29991" y="95192"/>
                  </a:lnTo>
                  <a:lnTo>
                    <a:pt x="35881" y="77795"/>
                  </a:lnTo>
                  <a:lnTo>
                    <a:pt x="48823" y="64370"/>
                  </a:lnTo>
                  <a:lnTo>
                    <a:pt x="52651" y="61917"/>
                  </a:lnTo>
                  <a:lnTo>
                    <a:pt x="56803" y="60011"/>
                  </a:lnTo>
                  <a:lnTo>
                    <a:pt x="61159" y="58705"/>
                  </a:lnTo>
                  <a:lnTo>
                    <a:pt x="61159" y="139008"/>
                  </a:lnTo>
                  <a:lnTo>
                    <a:pt x="54451" y="136571"/>
                  </a:lnTo>
                  <a:lnTo>
                    <a:pt x="48194" y="133044"/>
                  </a:lnTo>
                  <a:lnTo>
                    <a:pt x="42637" y="128568"/>
                  </a:lnTo>
                  <a:close/>
                </a:path>
                <a:path w="147320" h="318770">
                  <a:moveTo>
                    <a:pt x="109649" y="246375"/>
                  </a:moveTo>
                  <a:lnTo>
                    <a:pt x="103889" y="251244"/>
                  </a:lnTo>
                  <a:lnTo>
                    <a:pt x="97523" y="255217"/>
                  </a:lnTo>
                  <a:lnTo>
                    <a:pt x="90654" y="258240"/>
                  </a:lnTo>
                  <a:lnTo>
                    <a:pt x="83385" y="260258"/>
                  </a:lnTo>
                  <a:lnTo>
                    <a:pt x="83385" y="171810"/>
                  </a:lnTo>
                  <a:lnTo>
                    <a:pt x="121244" y="199096"/>
                  </a:lnTo>
                  <a:lnTo>
                    <a:pt x="123605" y="211482"/>
                  </a:lnTo>
                  <a:lnTo>
                    <a:pt x="122045" y="224235"/>
                  </a:lnTo>
                  <a:lnTo>
                    <a:pt x="117186" y="236238"/>
                  </a:lnTo>
                  <a:lnTo>
                    <a:pt x="109649" y="246375"/>
                  </a:lnTo>
                  <a:close/>
                </a:path>
              </a:pathLst>
            </a:custGeom>
            <a:ln w="13006">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7" name="object 67"/>
            <p:cNvPicPr/>
            <p:nvPr/>
          </p:nvPicPr>
          <p:blipFill>
            <a:blip r:embed="rId13" cstate="print"/>
            <a:stretch>
              <a:fillRect/>
            </a:stretch>
          </p:blipFill>
          <p:spPr>
            <a:xfrm>
              <a:off x="0" y="3127222"/>
              <a:ext cx="812317" cy="822985"/>
            </a:xfrm>
            <a:prstGeom prst="rect">
              <a:avLst/>
            </a:prstGeom>
          </p:spPr>
        </p:pic>
        <p:pic>
          <p:nvPicPr>
            <p:cNvPr id="68" name="object 68"/>
            <p:cNvPicPr/>
            <p:nvPr/>
          </p:nvPicPr>
          <p:blipFill>
            <a:blip r:embed="rId14" cstate="print"/>
            <a:stretch>
              <a:fillRect/>
            </a:stretch>
          </p:blipFill>
          <p:spPr>
            <a:xfrm>
              <a:off x="237916" y="3648281"/>
              <a:ext cx="449619" cy="162953"/>
            </a:xfrm>
            <a:prstGeom prst="rect">
              <a:avLst/>
            </a:prstGeom>
          </p:spPr>
        </p:pic>
        <p:pic>
          <p:nvPicPr>
            <p:cNvPr id="69" name="object 69"/>
            <p:cNvPicPr/>
            <p:nvPr/>
          </p:nvPicPr>
          <p:blipFill>
            <a:blip r:embed="rId15" cstate="print"/>
            <a:stretch>
              <a:fillRect/>
            </a:stretch>
          </p:blipFill>
          <p:spPr>
            <a:xfrm>
              <a:off x="115707" y="3326388"/>
              <a:ext cx="107204" cy="107154"/>
            </a:xfrm>
            <a:prstGeom prst="rect">
              <a:avLst/>
            </a:prstGeom>
          </p:spPr>
        </p:pic>
        <p:sp>
          <p:nvSpPr>
            <p:cNvPr id="70" name="object 70"/>
            <p:cNvSpPr/>
            <p:nvPr/>
          </p:nvSpPr>
          <p:spPr>
            <a:xfrm>
              <a:off x="48066" y="3358675"/>
              <a:ext cx="386080" cy="473075"/>
            </a:xfrm>
            <a:custGeom>
              <a:avLst/>
              <a:gdLst/>
              <a:ahLst/>
              <a:cxnLst/>
              <a:rect l="l" t="t" r="r" b="b"/>
              <a:pathLst>
                <a:path w="386080" h="473075">
                  <a:moveTo>
                    <a:pt x="376955" y="0"/>
                  </a:moveTo>
                  <a:lnTo>
                    <a:pt x="369945" y="0"/>
                  </a:lnTo>
                  <a:lnTo>
                    <a:pt x="269658" y="100167"/>
                  </a:lnTo>
                  <a:lnTo>
                    <a:pt x="261992" y="98009"/>
                  </a:lnTo>
                  <a:lnTo>
                    <a:pt x="253751" y="100099"/>
                  </a:lnTo>
                  <a:lnTo>
                    <a:pt x="248053" y="105658"/>
                  </a:lnTo>
                  <a:lnTo>
                    <a:pt x="218800" y="152480"/>
                  </a:lnTo>
                  <a:lnTo>
                    <a:pt x="209384" y="112522"/>
                  </a:lnTo>
                  <a:lnTo>
                    <a:pt x="169991" y="85025"/>
                  </a:lnTo>
                  <a:lnTo>
                    <a:pt x="130385" y="76824"/>
                  </a:lnTo>
                  <a:lnTo>
                    <a:pt x="112024" y="76802"/>
                  </a:lnTo>
                  <a:lnTo>
                    <a:pt x="93802" y="79553"/>
                  </a:lnTo>
                  <a:lnTo>
                    <a:pt x="49085" y="98047"/>
                  </a:lnTo>
                  <a:lnTo>
                    <a:pt x="0" y="254732"/>
                  </a:lnTo>
                  <a:lnTo>
                    <a:pt x="1750" y="263399"/>
                  </a:lnTo>
                  <a:lnTo>
                    <a:pt x="6523" y="270475"/>
                  </a:lnTo>
                  <a:lnTo>
                    <a:pt x="13603" y="275244"/>
                  </a:lnTo>
                  <a:lnTo>
                    <a:pt x="22274" y="276993"/>
                  </a:lnTo>
                  <a:lnTo>
                    <a:pt x="29343" y="275650"/>
                  </a:lnTo>
                  <a:lnTo>
                    <a:pt x="35478" y="272230"/>
                  </a:lnTo>
                  <a:lnTo>
                    <a:pt x="40245" y="267073"/>
                  </a:lnTo>
                  <a:lnTo>
                    <a:pt x="43211" y="260520"/>
                  </a:lnTo>
                  <a:lnTo>
                    <a:pt x="66375" y="164724"/>
                  </a:lnTo>
                  <a:lnTo>
                    <a:pt x="66375" y="472741"/>
                  </a:lnTo>
                  <a:lnTo>
                    <a:pt x="110254" y="472741"/>
                  </a:lnTo>
                  <a:lnTo>
                    <a:pt x="110254" y="274544"/>
                  </a:lnTo>
                  <a:lnTo>
                    <a:pt x="132528" y="274544"/>
                  </a:lnTo>
                  <a:lnTo>
                    <a:pt x="132528" y="472741"/>
                  </a:lnTo>
                  <a:lnTo>
                    <a:pt x="176332" y="472741"/>
                  </a:lnTo>
                  <a:lnTo>
                    <a:pt x="176332" y="163314"/>
                  </a:lnTo>
                  <a:lnTo>
                    <a:pt x="185068" y="200601"/>
                  </a:lnTo>
                  <a:lnTo>
                    <a:pt x="225581" y="215201"/>
                  </a:lnTo>
                  <a:lnTo>
                    <a:pt x="232523" y="212047"/>
                  </a:lnTo>
                  <a:lnTo>
                    <a:pt x="284581" y="127363"/>
                  </a:lnTo>
                  <a:lnTo>
                    <a:pt x="285664" y="121890"/>
                  </a:lnTo>
                  <a:lnTo>
                    <a:pt x="284730" y="116566"/>
                  </a:lnTo>
                  <a:lnTo>
                    <a:pt x="385616" y="15755"/>
                  </a:lnTo>
                  <a:lnTo>
                    <a:pt x="385654" y="8687"/>
                  </a:lnTo>
                  <a:lnTo>
                    <a:pt x="381323" y="4297"/>
                  </a:lnTo>
                  <a:lnTo>
                    <a:pt x="37695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48066" y="3358675"/>
              <a:ext cx="386080" cy="473075"/>
            </a:xfrm>
            <a:custGeom>
              <a:avLst/>
              <a:gdLst/>
              <a:ahLst/>
              <a:cxnLst/>
              <a:rect l="l" t="t" r="r" b="b"/>
              <a:pathLst>
                <a:path w="386080" h="473075">
                  <a:moveTo>
                    <a:pt x="381323" y="4297"/>
                  </a:moveTo>
                  <a:lnTo>
                    <a:pt x="376955" y="0"/>
                  </a:lnTo>
                  <a:lnTo>
                    <a:pt x="369945" y="0"/>
                  </a:lnTo>
                  <a:lnTo>
                    <a:pt x="365583" y="4297"/>
                  </a:lnTo>
                  <a:lnTo>
                    <a:pt x="269658" y="100167"/>
                  </a:lnTo>
                  <a:lnTo>
                    <a:pt x="261992" y="98009"/>
                  </a:lnTo>
                  <a:lnTo>
                    <a:pt x="232842" y="129654"/>
                  </a:lnTo>
                  <a:lnTo>
                    <a:pt x="218800" y="152480"/>
                  </a:lnTo>
                  <a:lnTo>
                    <a:pt x="210485" y="117086"/>
                  </a:lnTo>
                  <a:lnTo>
                    <a:pt x="181917" y="90519"/>
                  </a:lnTo>
                  <a:lnTo>
                    <a:pt x="139493" y="77714"/>
                  </a:lnTo>
                  <a:lnTo>
                    <a:pt x="121242" y="76348"/>
                  </a:lnTo>
                  <a:lnTo>
                    <a:pt x="112024" y="76802"/>
                  </a:lnTo>
                  <a:lnTo>
                    <a:pt x="72324" y="85895"/>
                  </a:lnTo>
                  <a:lnTo>
                    <a:pt x="38608" y="106029"/>
                  </a:lnTo>
                  <a:lnTo>
                    <a:pt x="32000" y="118199"/>
                  </a:lnTo>
                  <a:lnTo>
                    <a:pt x="27000" y="139219"/>
                  </a:lnTo>
                  <a:lnTo>
                    <a:pt x="16000" y="185631"/>
                  </a:lnTo>
                  <a:lnTo>
                    <a:pt x="5000" y="232460"/>
                  </a:lnTo>
                  <a:lnTo>
                    <a:pt x="0" y="254732"/>
                  </a:lnTo>
                  <a:lnTo>
                    <a:pt x="1750" y="263399"/>
                  </a:lnTo>
                  <a:lnTo>
                    <a:pt x="6523" y="270475"/>
                  </a:lnTo>
                  <a:lnTo>
                    <a:pt x="13603" y="275244"/>
                  </a:lnTo>
                  <a:lnTo>
                    <a:pt x="22274" y="276993"/>
                  </a:lnTo>
                  <a:lnTo>
                    <a:pt x="29343" y="275650"/>
                  </a:lnTo>
                  <a:lnTo>
                    <a:pt x="35478" y="272230"/>
                  </a:lnTo>
                  <a:lnTo>
                    <a:pt x="40245" y="267073"/>
                  </a:lnTo>
                  <a:lnTo>
                    <a:pt x="43211" y="260520"/>
                  </a:lnTo>
                  <a:lnTo>
                    <a:pt x="66375" y="164724"/>
                  </a:lnTo>
                  <a:lnTo>
                    <a:pt x="66375" y="472741"/>
                  </a:lnTo>
                  <a:lnTo>
                    <a:pt x="110254" y="472741"/>
                  </a:lnTo>
                  <a:lnTo>
                    <a:pt x="110254" y="274544"/>
                  </a:lnTo>
                  <a:lnTo>
                    <a:pt x="132528" y="274544"/>
                  </a:lnTo>
                  <a:lnTo>
                    <a:pt x="132528" y="472741"/>
                  </a:lnTo>
                  <a:lnTo>
                    <a:pt x="176332" y="472741"/>
                  </a:lnTo>
                  <a:lnTo>
                    <a:pt x="176332" y="163314"/>
                  </a:lnTo>
                  <a:lnTo>
                    <a:pt x="184499" y="198190"/>
                  </a:lnTo>
                  <a:lnTo>
                    <a:pt x="185068" y="200601"/>
                  </a:lnTo>
                  <a:lnTo>
                    <a:pt x="186671" y="202636"/>
                  </a:lnTo>
                  <a:lnTo>
                    <a:pt x="188879" y="203755"/>
                  </a:lnTo>
                  <a:lnTo>
                    <a:pt x="195609" y="208117"/>
                  </a:lnTo>
                  <a:lnTo>
                    <a:pt x="202896" y="211349"/>
                  </a:lnTo>
                  <a:lnTo>
                    <a:pt x="210599" y="213399"/>
                  </a:lnTo>
                  <a:lnTo>
                    <a:pt x="218578" y="214217"/>
                  </a:lnTo>
                  <a:lnTo>
                    <a:pt x="225581" y="215201"/>
                  </a:lnTo>
                  <a:lnTo>
                    <a:pt x="232523" y="212047"/>
                  </a:lnTo>
                  <a:lnTo>
                    <a:pt x="236396" y="206129"/>
                  </a:lnTo>
                  <a:lnTo>
                    <a:pt x="281686" y="131926"/>
                  </a:lnTo>
                  <a:lnTo>
                    <a:pt x="284581" y="127363"/>
                  </a:lnTo>
                  <a:lnTo>
                    <a:pt x="285664" y="121890"/>
                  </a:lnTo>
                  <a:lnTo>
                    <a:pt x="284730" y="116566"/>
                  </a:lnTo>
                  <a:lnTo>
                    <a:pt x="381248" y="20102"/>
                  </a:lnTo>
                  <a:lnTo>
                    <a:pt x="385616" y="15755"/>
                  </a:lnTo>
                  <a:lnTo>
                    <a:pt x="385654" y="8687"/>
                  </a:lnTo>
                  <a:lnTo>
                    <a:pt x="381323" y="4297"/>
                  </a:lnTo>
                  <a:close/>
                </a:path>
              </a:pathLst>
            </a:custGeom>
            <a:ln w="19002">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188019" y="3260078"/>
              <a:ext cx="423545" cy="304800"/>
            </a:xfrm>
            <a:custGeom>
              <a:avLst/>
              <a:gdLst/>
              <a:ahLst/>
              <a:cxnLst/>
              <a:rect l="l" t="t" r="r" b="b"/>
              <a:pathLst>
                <a:path w="423545" h="304800">
                  <a:moveTo>
                    <a:pt x="393498" y="0"/>
                  </a:moveTo>
                  <a:lnTo>
                    <a:pt x="29698" y="0"/>
                  </a:lnTo>
                  <a:lnTo>
                    <a:pt x="18138" y="2332"/>
                  </a:lnTo>
                  <a:lnTo>
                    <a:pt x="8698" y="8692"/>
                  </a:lnTo>
                  <a:lnTo>
                    <a:pt x="2333" y="18120"/>
                  </a:lnTo>
                  <a:lnTo>
                    <a:pt x="0" y="29656"/>
                  </a:lnTo>
                  <a:lnTo>
                    <a:pt x="0" y="56369"/>
                  </a:lnTo>
                  <a:lnTo>
                    <a:pt x="8295" y="59253"/>
                  </a:lnTo>
                  <a:lnTo>
                    <a:pt x="16081" y="63224"/>
                  </a:lnTo>
                  <a:lnTo>
                    <a:pt x="23250" y="68219"/>
                  </a:lnTo>
                  <a:lnTo>
                    <a:pt x="29698" y="74178"/>
                  </a:lnTo>
                  <a:lnTo>
                    <a:pt x="29698" y="29656"/>
                  </a:lnTo>
                  <a:lnTo>
                    <a:pt x="393498" y="29656"/>
                  </a:lnTo>
                  <a:lnTo>
                    <a:pt x="393498" y="274526"/>
                  </a:lnTo>
                  <a:lnTo>
                    <a:pt x="140100" y="274526"/>
                  </a:lnTo>
                  <a:lnTo>
                    <a:pt x="121984" y="304207"/>
                  </a:lnTo>
                  <a:lnTo>
                    <a:pt x="393498" y="304207"/>
                  </a:lnTo>
                  <a:lnTo>
                    <a:pt x="405058" y="301875"/>
                  </a:lnTo>
                  <a:lnTo>
                    <a:pt x="414498" y="295514"/>
                  </a:lnTo>
                  <a:lnTo>
                    <a:pt x="420862" y="286079"/>
                  </a:lnTo>
                  <a:lnTo>
                    <a:pt x="423196" y="274526"/>
                  </a:lnTo>
                  <a:lnTo>
                    <a:pt x="423196" y="29656"/>
                  </a:lnTo>
                  <a:lnTo>
                    <a:pt x="420862" y="18120"/>
                  </a:lnTo>
                  <a:lnTo>
                    <a:pt x="414498" y="8692"/>
                  </a:lnTo>
                  <a:lnTo>
                    <a:pt x="405058" y="2332"/>
                  </a:lnTo>
                  <a:lnTo>
                    <a:pt x="3934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188019" y="3260078"/>
              <a:ext cx="423545" cy="304800"/>
            </a:xfrm>
            <a:custGeom>
              <a:avLst/>
              <a:gdLst/>
              <a:ahLst/>
              <a:cxnLst/>
              <a:rect l="l" t="t" r="r" b="b"/>
              <a:pathLst>
                <a:path w="423545" h="304800">
                  <a:moveTo>
                    <a:pt x="393498" y="0"/>
                  </a:moveTo>
                  <a:lnTo>
                    <a:pt x="29698" y="0"/>
                  </a:lnTo>
                  <a:lnTo>
                    <a:pt x="18138" y="2332"/>
                  </a:lnTo>
                  <a:lnTo>
                    <a:pt x="8698" y="8692"/>
                  </a:lnTo>
                  <a:lnTo>
                    <a:pt x="2333" y="18120"/>
                  </a:lnTo>
                  <a:lnTo>
                    <a:pt x="0" y="29656"/>
                  </a:lnTo>
                  <a:lnTo>
                    <a:pt x="0" y="56369"/>
                  </a:lnTo>
                  <a:lnTo>
                    <a:pt x="8295" y="59253"/>
                  </a:lnTo>
                  <a:lnTo>
                    <a:pt x="16081" y="63224"/>
                  </a:lnTo>
                  <a:lnTo>
                    <a:pt x="23250" y="68219"/>
                  </a:lnTo>
                  <a:lnTo>
                    <a:pt x="29698" y="74178"/>
                  </a:lnTo>
                  <a:lnTo>
                    <a:pt x="29698" y="29656"/>
                  </a:lnTo>
                  <a:lnTo>
                    <a:pt x="393498" y="29656"/>
                  </a:lnTo>
                  <a:lnTo>
                    <a:pt x="393498" y="274526"/>
                  </a:lnTo>
                  <a:lnTo>
                    <a:pt x="140100" y="274526"/>
                  </a:lnTo>
                  <a:lnTo>
                    <a:pt x="121984" y="304207"/>
                  </a:lnTo>
                  <a:lnTo>
                    <a:pt x="393498" y="304207"/>
                  </a:lnTo>
                  <a:lnTo>
                    <a:pt x="405058" y="301875"/>
                  </a:lnTo>
                  <a:lnTo>
                    <a:pt x="414498" y="295514"/>
                  </a:lnTo>
                  <a:lnTo>
                    <a:pt x="420862" y="286079"/>
                  </a:lnTo>
                  <a:lnTo>
                    <a:pt x="423196" y="274526"/>
                  </a:lnTo>
                  <a:lnTo>
                    <a:pt x="423196" y="29656"/>
                  </a:lnTo>
                  <a:lnTo>
                    <a:pt x="420862" y="18120"/>
                  </a:lnTo>
                  <a:lnTo>
                    <a:pt x="414498" y="8692"/>
                  </a:lnTo>
                  <a:lnTo>
                    <a:pt x="405058" y="2332"/>
                  </a:lnTo>
                  <a:lnTo>
                    <a:pt x="393498" y="0"/>
                  </a:lnTo>
                  <a:close/>
                </a:path>
              </a:pathLst>
            </a:custGeom>
            <a:ln w="18999">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4" name="object 74"/>
            <p:cNvPicPr/>
            <p:nvPr/>
          </p:nvPicPr>
          <p:blipFill>
            <a:blip r:embed="rId16" cstate="print"/>
            <a:stretch>
              <a:fillRect/>
            </a:stretch>
          </p:blipFill>
          <p:spPr>
            <a:xfrm>
              <a:off x="268224" y="6239255"/>
              <a:ext cx="461772" cy="463283"/>
            </a:xfrm>
            <a:prstGeom prst="rect">
              <a:avLst/>
            </a:prstGeom>
          </p:spPr>
        </p:pic>
        <p:sp>
          <p:nvSpPr>
            <p:cNvPr id="75" name="object 75"/>
            <p:cNvSpPr/>
            <p:nvPr/>
          </p:nvSpPr>
          <p:spPr>
            <a:xfrm>
              <a:off x="292755" y="6353975"/>
              <a:ext cx="342900" cy="241300"/>
            </a:xfrm>
            <a:custGeom>
              <a:avLst/>
              <a:gdLst/>
              <a:ahLst/>
              <a:cxnLst/>
              <a:rect l="l" t="t" r="r" b="b"/>
              <a:pathLst>
                <a:path w="342900" h="241300">
                  <a:moveTo>
                    <a:pt x="312280" y="0"/>
                  </a:moveTo>
                  <a:lnTo>
                    <a:pt x="122615" y="179951"/>
                  </a:lnTo>
                  <a:lnTo>
                    <a:pt x="31487" y="86257"/>
                  </a:lnTo>
                  <a:lnTo>
                    <a:pt x="0" y="116373"/>
                  </a:lnTo>
                  <a:lnTo>
                    <a:pt x="121133" y="241298"/>
                  </a:lnTo>
                  <a:lnTo>
                    <a:pt x="152991" y="211554"/>
                  </a:lnTo>
                  <a:lnTo>
                    <a:pt x="342285" y="31231"/>
                  </a:lnTo>
                  <a:lnTo>
                    <a:pt x="31228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p:nvPr/>
          </p:nvSpPr>
          <p:spPr>
            <a:xfrm>
              <a:off x="292755" y="6353975"/>
              <a:ext cx="342900" cy="241300"/>
            </a:xfrm>
            <a:custGeom>
              <a:avLst/>
              <a:gdLst/>
              <a:ahLst/>
              <a:cxnLst/>
              <a:rect l="l" t="t" r="r" b="b"/>
              <a:pathLst>
                <a:path w="342900" h="241300">
                  <a:moveTo>
                    <a:pt x="312280" y="0"/>
                  </a:moveTo>
                  <a:lnTo>
                    <a:pt x="122615" y="179951"/>
                  </a:lnTo>
                  <a:lnTo>
                    <a:pt x="31487" y="86257"/>
                  </a:lnTo>
                  <a:lnTo>
                    <a:pt x="0" y="116373"/>
                  </a:lnTo>
                  <a:lnTo>
                    <a:pt x="121133" y="241298"/>
                  </a:lnTo>
                  <a:lnTo>
                    <a:pt x="152991" y="211554"/>
                  </a:lnTo>
                  <a:lnTo>
                    <a:pt x="342285" y="31231"/>
                  </a:lnTo>
                  <a:lnTo>
                    <a:pt x="312280" y="0"/>
                  </a:lnTo>
                  <a:close/>
                </a:path>
              </a:pathLst>
            </a:custGeom>
            <a:ln w="19269">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7" name="object 77"/>
            <p:cNvPicPr/>
            <p:nvPr/>
          </p:nvPicPr>
          <p:blipFill>
            <a:blip r:embed="rId17" cstate="print"/>
            <a:stretch>
              <a:fillRect/>
            </a:stretch>
          </p:blipFill>
          <p:spPr>
            <a:xfrm>
              <a:off x="70103" y="6059422"/>
              <a:ext cx="821423" cy="798577"/>
            </a:xfrm>
            <a:prstGeom prst="rect">
              <a:avLst/>
            </a:prstGeom>
          </p:spPr>
        </p:pic>
        <p:sp>
          <p:nvSpPr>
            <p:cNvPr id="78" name="object 78"/>
            <p:cNvSpPr/>
            <p:nvPr/>
          </p:nvSpPr>
          <p:spPr>
            <a:xfrm>
              <a:off x="216542" y="6177414"/>
              <a:ext cx="459740" cy="593725"/>
            </a:xfrm>
            <a:custGeom>
              <a:avLst/>
              <a:gdLst/>
              <a:ahLst/>
              <a:cxnLst/>
              <a:rect l="l" t="t" r="r" b="b"/>
              <a:pathLst>
                <a:path w="459740" h="593725">
                  <a:moveTo>
                    <a:pt x="274128" y="0"/>
                  </a:moveTo>
                  <a:lnTo>
                    <a:pt x="185221" y="0"/>
                  </a:lnTo>
                  <a:lnTo>
                    <a:pt x="173714" y="2342"/>
                  </a:lnTo>
                  <a:lnTo>
                    <a:pt x="164291" y="8718"/>
                  </a:lnTo>
                  <a:lnTo>
                    <a:pt x="157924" y="18156"/>
                  </a:lnTo>
                  <a:lnTo>
                    <a:pt x="155586" y="29681"/>
                  </a:lnTo>
                  <a:lnTo>
                    <a:pt x="155586" y="44497"/>
                  </a:lnTo>
                  <a:lnTo>
                    <a:pt x="29635" y="44497"/>
                  </a:lnTo>
                  <a:lnTo>
                    <a:pt x="18128" y="46839"/>
                  </a:lnTo>
                  <a:lnTo>
                    <a:pt x="8705" y="53215"/>
                  </a:lnTo>
                  <a:lnTo>
                    <a:pt x="2338" y="62653"/>
                  </a:lnTo>
                  <a:lnTo>
                    <a:pt x="0" y="74178"/>
                  </a:lnTo>
                  <a:lnTo>
                    <a:pt x="0" y="563918"/>
                  </a:lnTo>
                  <a:lnTo>
                    <a:pt x="2338" y="575442"/>
                  </a:lnTo>
                  <a:lnTo>
                    <a:pt x="8705" y="584880"/>
                  </a:lnTo>
                  <a:lnTo>
                    <a:pt x="18128" y="591257"/>
                  </a:lnTo>
                  <a:lnTo>
                    <a:pt x="29635" y="593599"/>
                  </a:lnTo>
                  <a:lnTo>
                    <a:pt x="429714" y="593599"/>
                  </a:lnTo>
                  <a:lnTo>
                    <a:pt x="441221" y="591257"/>
                  </a:lnTo>
                  <a:lnTo>
                    <a:pt x="450644" y="584880"/>
                  </a:lnTo>
                  <a:lnTo>
                    <a:pt x="457011" y="575442"/>
                  </a:lnTo>
                  <a:lnTo>
                    <a:pt x="459349" y="563918"/>
                  </a:lnTo>
                  <a:lnTo>
                    <a:pt x="459349" y="549077"/>
                  </a:lnTo>
                  <a:lnTo>
                    <a:pt x="44453" y="549077"/>
                  </a:lnTo>
                  <a:lnTo>
                    <a:pt x="44453" y="89018"/>
                  </a:lnTo>
                  <a:lnTo>
                    <a:pt x="459349" y="89018"/>
                  </a:lnTo>
                  <a:lnTo>
                    <a:pt x="459349" y="74178"/>
                  </a:lnTo>
                  <a:lnTo>
                    <a:pt x="229674" y="74178"/>
                  </a:lnTo>
                  <a:lnTo>
                    <a:pt x="220888" y="72473"/>
                  </a:lnTo>
                  <a:lnTo>
                    <a:pt x="213838" y="67778"/>
                  </a:lnTo>
                  <a:lnTo>
                    <a:pt x="209150" y="60717"/>
                  </a:lnTo>
                  <a:lnTo>
                    <a:pt x="207448" y="51917"/>
                  </a:lnTo>
                  <a:lnTo>
                    <a:pt x="207448" y="45981"/>
                  </a:lnTo>
                  <a:lnTo>
                    <a:pt x="209671" y="40044"/>
                  </a:lnTo>
                  <a:lnTo>
                    <a:pt x="214116" y="36359"/>
                  </a:lnTo>
                  <a:lnTo>
                    <a:pt x="217820" y="31907"/>
                  </a:lnTo>
                  <a:lnTo>
                    <a:pt x="223747" y="29681"/>
                  </a:lnTo>
                  <a:lnTo>
                    <a:pt x="303763" y="29681"/>
                  </a:lnTo>
                  <a:lnTo>
                    <a:pt x="301425" y="18156"/>
                  </a:lnTo>
                  <a:lnTo>
                    <a:pt x="295058" y="8718"/>
                  </a:lnTo>
                  <a:lnTo>
                    <a:pt x="285635" y="2342"/>
                  </a:lnTo>
                  <a:lnTo>
                    <a:pt x="274128" y="0"/>
                  </a:lnTo>
                  <a:close/>
                </a:path>
                <a:path w="459740" h="593725">
                  <a:moveTo>
                    <a:pt x="459349" y="89018"/>
                  </a:moveTo>
                  <a:lnTo>
                    <a:pt x="414896" y="89018"/>
                  </a:lnTo>
                  <a:lnTo>
                    <a:pt x="414896" y="549077"/>
                  </a:lnTo>
                  <a:lnTo>
                    <a:pt x="459349" y="549077"/>
                  </a:lnTo>
                  <a:lnTo>
                    <a:pt x="459349" y="89018"/>
                  </a:lnTo>
                  <a:close/>
                </a:path>
                <a:path w="459740" h="593725">
                  <a:moveTo>
                    <a:pt x="333399" y="89018"/>
                  </a:moveTo>
                  <a:lnTo>
                    <a:pt x="125950" y="89018"/>
                  </a:lnTo>
                  <a:lnTo>
                    <a:pt x="125950" y="133540"/>
                  </a:lnTo>
                  <a:lnTo>
                    <a:pt x="333399" y="133540"/>
                  </a:lnTo>
                  <a:lnTo>
                    <a:pt x="333399" y="89018"/>
                  </a:lnTo>
                  <a:close/>
                </a:path>
                <a:path w="459740" h="593725">
                  <a:moveTo>
                    <a:pt x="303763" y="29681"/>
                  </a:moveTo>
                  <a:lnTo>
                    <a:pt x="229674" y="29681"/>
                  </a:lnTo>
                  <a:lnTo>
                    <a:pt x="238461" y="31381"/>
                  </a:lnTo>
                  <a:lnTo>
                    <a:pt x="245511" y="36068"/>
                  </a:lnTo>
                  <a:lnTo>
                    <a:pt x="250199" y="43121"/>
                  </a:lnTo>
                  <a:lnTo>
                    <a:pt x="251901" y="51917"/>
                  </a:lnTo>
                  <a:lnTo>
                    <a:pt x="250199" y="60717"/>
                  </a:lnTo>
                  <a:lnTo>
                    <a:pt x="245511" y="67778"/>
                  </a:lnTo>
                  <a:lnTo>
                    <a:pt x="238461" y="72473"/>
                  </a:lnTo>
                  <a:lnTo>
                    <a:pt x="229674" y="74178"/>
                  </a:lnTo>
                  <a:lnTo>
                    <a:pt x="459349" y="74178"/>
                  </a:lnTo>
                  <a:lnTo>
                    <a:pt x="457011" y="62653"/>
                  </a:lnTo>
                  <a:lnTo>
                    <a:pt x="450644" y="53215"/>
                  </a:lnTo>
                  <a:lnTo>
                    <a:pt x="441221" y="46839"/>
                  </a:lnTo>
                  <a:lnTo>
                    <a:pt x="429714" y="44497"/>
                  </a:lnTo>
                  <a:lnTo>
                    <a:pt x="303763" y="44497"/>
                  </a:lnTo>
                  <a:lnTo>
                    <a:pt x="303763" y="2968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object 79"/>
            <p:cNvSpPr/>
            <p:nvPr/>
          </p:nvSpPr>
          <p:spPr>
            <a:xfrm>
              <a:off x="216542" y="6177414"/>
              <a:ext cx="459740" cy="593725"/>
            </a:xfrm>
            <a:custGeom>
              <a:avLst/>
              <a:gdLst/>
              <a:ahLst/>
              <a:cxnLst/>
              <a:rect l="l" t="t" r="r" b="b"/>
              <a:pathLst>
                <a:path w="459740" h="593725">
                  <a:moveTo>
                    <a:pt x="414896" y="549077"/>
                  </a:moveTo>
                  <a:lnTo>
                    <a:pt x="44453" y="549077"/>
                  </a:lnTo>
                  <a:lnTo>
                    <a:pt x="44453" y="89018"/>
                  </a:lnTo>
                  <a:lnTo>
                    <a:pt x="125950" y="89018"/>
                  </a:lnTo>
                  <a:lnTo>
                    <a:pt x="125950" y="133540"/>
                  </a:lnTo>
                  <a:lnTo>
                    <a:pt x="333399" y="133540"/>
                  </a:lnTo>
                  <a:lnTo>
                    <a:pt x="333399" y="89018"/>
                  </a:lnTo>
                  <a:lnTo>
                    <a:pt x="414896" y="89018"/>
                  </a:lnTo>
                  <a:lnTo>
                    <a:pt x="414896" y="549077"/>
                  </a:lnTo>
                  <a:close/>
                </a:path>
                <a:path w="459740" h="593725">
                  <a:moveTo>
                    <a:pt x="229674" y="29681"/>
                  </a:moveTo>
                  <a:lnTo>
                    <a:pt x="238461" y="31381"/>
                  </a:lnTo>
                  <a:lnTo>
                    <a:pt x="245511" y="36068"/>
                  </a:lnTo>
                  <a:lnTo>
                    <a:pt x="250199" y="43121"/>
                  </a:lnTo>
                  <a:lnTo>
                    <a:pt x="251901" y="51917"/>
                  </a:lnTo>
                  <a:lnTo>
                    <a:pt x="250199" y="60717"/>
                  </a:lnTo>
                  <a:lnTo>
                    <a:pt x="245511" y="67778"/>
                  </a:lnTo>
                  <a:lnTo>
                    <a:pt x="238461" y="72473"/>
                  </a:lnTo>
                  <a:lnTo>
                    <a:pt x="229674" y="74178"/>
                  </a:lnTo>
                  <a:lnTo>
                    <a:pt x="220888" y="72473"/>
                  </a:lnTo>
                  <a:lnTo>
                    <a:pt x="213838" y="67778"/>
                  </a:lnTo>
                  <a:lnTo>
                    <a:pt x="209150" y="60717"/>
                  </a:lnTo>
                  <a:lnTo>
                    <a:pt x="207448" y="51917"/>
                  </a:lnTo>
                  <a:lnTo>
                    <a:pt x="207448" y="45981"/>
                  </a:lnTo>
                  <a:lnTo>
                    <a:pt x="209671" y="40044"/>
                  </a:lnTo>
                  <a:lnTo>
                    <a:pt x="214116" y="36359"/>
                  </a:lnTo>
                  <a:lnTo>
                    <a:pt x="217820" y="31907"/>
                  </a:lnTo>
                  <a:lnTo>
                    <a:pt x="223747" y="29681"/>
                  </a:lnTo>
                  <a:lnTo>
                    <a:pt x="229674" y="29681"/>
                  </a:lnTo>
                  <a:close/>
                </a:path>
                <a:path w="459740" h="593725">
                  <a:moveTo>
                    <a:pt x="429714" y="44497"/>
                  </a:moveTo>
                  <a:lnTo>
                    <a:pt x="303763" y="44497"/>
                  </a:lnTo>
                  <a:lnTo>
                    <a:pt x="303763" y="29681"/>
                  </a:lnTo>
                  <a:lnTo>
                    <a:pt x="301425" y="18156"/>
                  </a:lnTo>
                  <a:lnTo>
                    <a:pt x="295058" y="8718"/>
                  </a:lnTo>
                  <a:lnTo>
                    <a:pt x="285635" y="2342"/>
                  </a:lnTo>
                  <a:lnTo>
                    <a:pt x="274128" y="0"/>
                  </a:lnTo>
                  <a:lnTo>
                    <a:pt x="185221" y="0"/>
                  </a:lnTo>
                  <a:lnTo>
                    <a:pt x="173714" y="2342"/>
                  </a:lnTo>
                  <a:lnTo>
                    <a:pt x="164291" y="8718"/>
                  </a:lnTo>
                  <a:lnTo>
                    <a:pt x="157924" y="18156"/>
                  </a:lnTo>
                  <a:lnTo>
                    <a:pt x="155586" y="29681"/>
                  </a:lnTo>
                  <a:lnTo>
                    <a:pt x="155586" y="44497"/>
                  </a:lnTo>
                  <a:lnTo>
                    <a:pt x="29635" y="44497"/>
                  </a:lnTo>
                  <a:lnTo>
                    <a:pt x="18128" y="46839"/>
                  </a:lnTo>
                  <a:lnTo>
                    <a:pt x="8705" y="53215"/>
                  </a:lnTo>
                  <a:lnTo>
                    <a:pt x="2338" y="62653"/>
                  </a:lnTo>
                  <a:lnTo>
                    <a:pt x="0" y="74178"/>
                  </a:lnTo>
                  <a:lnTo>
                    <a:pt x="0" y="563918"/>
                  </a:lnTo>
                  <a:lnTo>
                    <a:pt x="2338" y="575442"/>
                  </a:lnTo>
                  <a:lnTo>
                    <a:pt x="8705" y="584880"/>
                  </a:lnTo>
                  <a:lnTo>
                    <a:pt x="18128" y="591257"/>
                  </a:lnTo>
                  <a:lnTo>
                    <a:pt x="29635" y="593599"/>
                  </a:lnTo>
                  <a:lnTo>
                    <a:pt x="429714" y="593599"/>
                  </a:lnTo>
                  <a:lnTo>
                    <a:pt x="441221" y="591257"/>
                  </a:lnTo>
                  <a:lnTo>
                    <a:pt x="450644" y="584880"/>
                  </a:lnTo>
                  <a:lnTo>
                    <a:pt x="457011" y="575442"/>
                  </a:lnTo>
                  <a:lnTo>
                    <a:pt x="459349" y="563918"/>
                  </a:lnTo>
                  <a:lnTo>
                    <a:pt x="459349" y="74178"/>
                  </a:lnTo>
                  <a:lnTo>
                    <a:pt x="457011" y="62653"/>
                  </a:lnTo>
                  <a:lnTo>
                    <a:pt x="450644" y="53215"/>
                  </a:lnTo>
                  <a:lnTo>
                    <a:pt x="441221" y="46839"/>
                  </a:lnTo>
                  <a:lnTo>
                    <a:pt x="429714" y="44497"/>
                  </a:lnTo>
                  <a:close/>
                </a:path>
              </a:pathLst>
            </a:custGeom>
            <a:ln w="1898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0" name="object 80"/>
          <p:cNvSpPr txBox="1"/>
          <p:nvPr/>
        </p:nvSpPr>
        <p:spPr>
          <a:xfrm>
            <a:off x="868476" y="1085214"/>
            <a:ext cx="97726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cost:</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81" name="object 81"/>
          <p:cNvSpPr txBox="1"/>
          <p:nvPr/>
        </p:nvSpPr>
        <p:spPr>
          <a:xfrm>
            <a:off x="859027" y="1298270"/>
            <a:ext cx="2979420" cy="767715"/>
          </a:xfrm>
          <a:prstGeom prst="rect">
            <a:avLst/>
          </a:prstGeom>
        </p:spPr>
        <p:txBody>
          <a:bodyPr vert="horz" wrap="square" lIns="0" tIns="13335" rIns="0" bIns="0" rtlCol="0">
            <a:spAutoFit/>
          </a:bodyPr>
          <a:lstStyle/>
          <a:p>
            <a:pPr marL="2159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$5,0</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($1,5</a:t>
            </a:r>
            <a:r>
              <a:rPr kumimoji="0" sz="1400" b="0" i="1"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1" u="none" strike="noStrike" kern="0" cap="none" spc="-50"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own</a:t>
            </a:r>
            <a:r>
              <a:rPr kumimoji="0" sz="1400" b="0" i="1"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10" normalizeH="0" baseline="0" noProof="0" dirty="0">
                <a:ln>
                  <a:noFill/>
                </a:ln>
                <a:solidFill>
                  <a:sysClr val="windowText" lastClr="000000"/>
                </a:solidFill>
                <a:effectLst/>
                <a:uLnTx/>
                <a:uFillTx/>
                <a:latin typeface="Times New Roman"/>
                <a:cs typeface="Times New Roman"/>
              </a:rPr>
              <a:t>resources,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21590" marR="0" lvl="0" indent="0" defTabSz="914400" eaLnBrk="1" fontAlgn="auto" latinLnBrk="0" hangingPunct="1">
              <a:lnSpc>
                <a:spcPct val="100000"/>
              </a:lnSpc>
              <a:spcBef>
                <a:spcPts val="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Times New Roman"/>
                <a:cs typeface="Times New Roman"/>
              </a:rPr>
              <a:t>$3,5</a:t>
            </a:r>
            <a:r>
              <a:rPr kumimoji="0" sz="1400" b="0" i="1"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million</a:t>
            </a:r>
            <a:r>
              <a:rPr kumimoji="0" sz="1400" b="0" i="1" u="none" strike="noStrike" kern="0" cap="none" spc="-40"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0" normalizeH="0" baseline="0" noProof="0" dirty="0">
                <a:ln>
                  <a:noFill/>
                </a:ln>
                <a:solidFill>
                  <a:sysClr val="windowText" lastClr="000000"/>
                </a:solidFill>
                <a:effectLst/>
                <a:uLnTx/>
                <a:uFillTx/>
                <a:latin typeface="Times New Roman"/>
                <a:cs typeface="Times New Roman"/>
              </a:rPr>
              <a:t>bank</a:t>
            </a:r>
            <a:r>
              <a:rPr kumimoji="0" sz="1400" b="0" i="1"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1" u="none" strike="noStrike" kern="0" cap="none" spc="-10" normalizeH="0" baseline="0" noProof="0" dirty="0">
                <a:ln>
                  <a:noFill/>
                </a:ln>
                <a:solidFill>
                  <a:sysClr val="windowText" lastClr="000000"/>
                </a:solidFill>
                <a:effectLst/>
                <a:uLnTx/>
                <a:uFillTx/>
                <a:latin typeface="Times New Roman"/>
                <a:cs typeface="Times New Roman"/>
              </a:rPr>
              <a:t>loans)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12700" marR="0" lvl="0" indent="0" defTabSz="914400" eaLnBrk="1" fontAlgn="auto" latinLnBrk="0" hangingPunct="1">
              <a:lnSpc>
                <a:spcPct val="100000"/>
              </a:lnSpc>
              <a:spcBef>
                <a:spcPts val="7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Production</a:t>
            </a:r>
            <a:r>
              <a:rPr kumimoji="0" sz="1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capacity</a:t>
            </a:r>
            <a:r>
              <a:rPr kumimoji="0" sz="1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(per</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year):</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86" name="object 86"/>
          <p:cNvSpPr txBox="1">
            <a:spLocks noGrp="1"/>
          </p:cNvSpPr>
          <p:nvPr>
            <p:ph type="title"/>
          </p:nvPr>
        </p:nvSpPr>
        <p:spPr>
          <a:xfrm>
            <a:off x="3304412" y="82981"/>
            <a:ext cx="6865374" cy="751488"/>
          </a:xfrm>
          <a:prstGeom prst="rect">
            <a:avLst/>
          </a:prstGeom>
        </p:spPr>
        <p:txBody>
          <a:bodyPr vert="horz" wrap="square" lIns="0" tIns="12700" rIns="0" bIns="0" rtlCol="0">
            <a:spAutoFit/>
          </a:bodyPr>
          <a:lstStyle/>
          <a:p>
            <a:pPr marL="12700" marR="5080" algn="ctr">
              <a:lnSpc>
                <a:spcPct val="100000"/>
              </a:lnSpc>
              <a:spcBef>
                <a:spcPts val="100"/>
              </a:spcBef>
            </a:pPr>
            <a:r>
              <a:rPr dirty="0"/>
              <a:t>Cocoon</a:t>
            </a:r>
            <a:r>
              <a:rPr spc="-55" dirty="0"/>
              <a:t> </a:t>
            </a:r>
            <a:r>
              <a:rPr dirty="0"/>
              <a:t>development,</a:t>
            </a:r>
            <a:r>
              <a:rPr spc="-75" dirty="0"/>
              <a:t> </a:t>
            </a:r>
            <a:r>
              <a:rPr dirty="0"/>
              <a:t>cocoon</a:t>
            </a:r>
            <a:r>
              <a:rPr spc="-60" dirty="0"/>
              <a:t> </a:t>
            </a:r>
            <a:r>
              <a:rPr spc="-10" dirty="0"/>
              <a:t>processing </a:t>
            </a:r>
            <a:r>
              <a:rPr dirty="0"/>
              <a:t>through</a:t>
            </a:r>
            <a:r>
              <a:rPr spc="-40" dirty="0"/>
              <a:t> </a:t>
            </a:r>
            <a:r>
              <a:rPr dirty="0"/>
              <a:t>silk</a:t>
            </a:r>
            <a:r>
              <a:rPr spc="-55" dirty="0"/>
              <a:t> </a:t>
            </a:r>
            <a:r>
              <a:rPr dirty="0"/>
              <a:t>fiber</a:t>
            </a:r>
            <a:r>
              <a:rPr spc="-95" dirty="0"/>
              <a:t> </a:t>
            </a:r>
            <a:r>
              <a:rPr dirty="0"/>
              <a:t>and</a:t>
            </a:r>
            <a:r>
              <a:rPr spc="-35" dirty="0"/>
              <a:t> </a:t>
            </a:r>
            <a:r>
              <a:rPr dirty="0"/>
              <a:t>silk</a:t>
            </a:r>
            <a:r>
              <a:rPr spc="-55" dirty="0"/>
              <a:t> </a:t>
            </a:r>
            <a:r>
              <a:rPr spc="-10" dirty="0"/>
              <a:t>fabrics </a:t>
            </a:r>
            <a:r>
              <a:rPr dirty="0"/>
              <a:t>organization</a:t>
            </a:r>
            <a:r>
              <a:rPr spc="-35" dirty="0"/>
              <a:t> </a:t>
            </a:r>
            <a:r>
              <a:rPr dirty="0"/>
              <a:t>of</a:t>
            </a:r>
            <a:r>
              <a:rPr spc="-30" dirty="0"/>
              <a:t> </a:t>
            </a:r>
            <a:r>
              <a:rPr spc="-10" dirty="0"/>
              <a:t>production</a:t>
            </a:r>
          </a:p>
        </p:txBody>
      </p:sp>
      <p:sp>
        <p:nvSpPr>
          <p:cNvPr id="87" name="object 87"/>
          <p:cNvSpPr txBox="1"/>
          <p:nvPr/>
        </p:nvSpPr>
        <p:spPr>
          <a:xfrm>
            <a:off x="859027" y="2039874"/>
            <a:ext cx="4890770" cy="455866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rgbClr val="1F2023"/>
                </a:solidFill>
                <a:effectLst/>
                <a:uLnTx/>
                <a:uFillTx/>
                <a:latin typeface="Times New Roman"/>
                <a:cs typeface="Times New Roman"/>
              </a:rPr>
              <a:t>Cotton</a:t>
            </a:r>
            <a:r>
              <a:rPr kumimoji="0" sz="1400" b="0" i="0" u="none" strike="noStrike" kern="0" cap="none" spc="-35"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fiber</a:t>
            </a:r>
            <a:r>
              <a:rPr kumimoji="0" sz="1400" b="0" i="0" u="none" strike="noStrike" kern="0" cap="none" spc="-20"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8800ton.</a:t>
            </a:r>
            <a:r>
              <a:rPr kumimoji="0" sz="1400" b="0" i="0" u="none" strike="noStrike" kern="0" cap="none" spc="-35"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cotton</a:t>
            </a:r>
            <a:r>
              <a:rPr kumimoji="0" sz="1400" b="0" i="0" u="none" strike="noStrike" kern="0" cap="none" spc="-30"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lint</a:t>
            </a:r>
            <a:r>
              <a:rPr kumimoji="0" sz="1400" b="0" i="0" u="none" strike="noStrike" kern="0" cap="none" spc="-20"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600.0</a:t>
            </a:r>
            <a:r>
              <a:rPr kumimoji="0" sz="1400" b="0" i="0" u="none" strike="noStrike" kern="0" cap="none" spc="-30"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tons.</a:t>
            </a:r>
            <a:r>
              <a:rPr kumimoji="0" sz="1400" b="0" i="0" u="none" strike="noStrike" kern="0" cap="none" spc="-25"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cotton</a:t>
            </a:r>
            <a:r>
              <a:rPr kumimoji="0" sz="1400" b="0" i="0" u="none" strike="noStrike" kern="0" cap="none" spc="-30" normalizeH="0" baseline="0" noProof="0" dirty="0">
                <a:ln>
                  <a:noFill/>
                </a:ln>
                <a:solidFill>
                  <a:srgbClr val="1F2023"/>
                </a:solidFill>
                <a:effectLst/>
                <a:uLnTx/>
                <a:uFillTx/>
                <a:latin typeface="Times New Roman"/>
                <a:cs typeface="Times New Roman"/>
              </a:rPr>
              <a:t> </a:t>
            </a:r>
            <a:r>
              <a:rPr kumimoji="0" sz="1400" b="0" i="0" u="none" strike="noStrike" kern="0" cap="none" spc="0" normalizeH="0" baseline="0" noProof="0" dirty="0">
                <a:ln>
                  <a:noFill/>
                </a:ln>
                <a:solidFill>
                  <a:srgbClr val="1F2023"/>
                </a:solidFill>
                <a:effectLst/>
                <a:uLnTx/>
                <a:uFillTx/>
                <a:latin typeface="Times New Roman"/>
                <a:cs typeface="Times New Roman"/>
              </a:rPr>
              <a:t>waste 160.0</a:t>
            </a:r>
            <a:r>
              <a:rPr kumimoji="0" sz="1400" b="0" i="0" u="none" strike="noStrike" kern="0" cap="none" spc="-20" normalizeH="0" baseline="0" noProof="0" dirty="0">
                <a:ln>
                  <a:noFill/>
                </a:ln>
                <a:solidFill>
                  <a:srgbClr val="1F2023"/>
                </a:solidFill>
                <a:effectLst/>
                <a:uLnTx/>
                <a:uFillTx/>
                <a:latin typeface="Times New Roman"/>
                <a:cs typeface="Times New Roman"/>
              </a:rPr>
              <a:t> tons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88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5720"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IRR(fin):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572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imes New Roman"/>
                <a:cs typeface="Times New Roman"/>
              </a:rPr>
              <a:t>23,8%</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6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270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NPV</a:t>
            </a:r>
            <a:r>
              <a:rPr kumimoji="0" sz="1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(fin):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270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550,0</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thousand</a:t>
            </a:r>
            <a:r>
              <a:rPr kumimoji="0" sz="14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dollar</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52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1910"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Annual</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market</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need:</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4191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20000</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ton</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36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270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payback:</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5270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7</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years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29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0960"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Jobs: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096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189</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people</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9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0960"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implementation</a:t>
            </a:r>
            <a:r>
              <a:rPr kumimoji="0" sz="1400" b="1" i="0" u="none" strike="noStrike" kern="0" cap="none" spc="-8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period:</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096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imes New Roman"/>
                <a:cs typeface="Times New Roman"/>
              </a:rPr>
              <a:t>9-</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12</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months</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88" name="object 88"/>
          <p:cNvGrpSpPr/>
          <p:nvPr/>
        </p:nvGrpSpPr>
        <p:grpSpPr>
          <a:xfrm>
            <a:off x="4166615" y="1018006"/>
            <a:ext cx="823594" cy="823594"/>
            <a:chOff x="4166615" y="1018006"/>
            <a:chExt cx="823594" cy="823594"/>
          </a:xfrm>
        </p:grpSpPr>
        <p:pic>
          <p:nvPicPr>
            <p:cNvPr id="89" name="object 89"/>
            <p:cNvPicPr/>
            <p:nvPr/>
          </p:nvPicPr>
          <p:blipFill>
            <a:blip r:embed="rId18" cstate="print"/>
            <a:stretch>
              <a:fillRect/>
            </a:stretch>
          </p:blipFill>
          <p:spPr>
            <a:xfrm>
              <a:off x="4166615" y="1018006"/>
              <a:ext cx="822985" cy="822985"/>
            </a:xfrm>
            <a:prstGeom prst="rect">
              <a:avLst/>
            </a:prstGeom>
          </p:spPr>
        </p:pic>
        <p:pic>
          <p:nvPicPr>
            <p:cNvPr id="90" name="object 90"/>
            <p:cNvPicPr/>
            <p:nvPr/>
          </p:nvPicPr>
          <p:blipFill>
            <a:blip r:embed="rId19" cstate="print"/>
            <a:stretch>
              <a:fillRect/>
            </a:stretch>
          </p:blipFill>
          <p:spPr>
            <a:xfrm>
              <a:off x="4614116" y="1192101"/>
              <a:ext cx="155821" cy="236997"/>
            </a:xfrm>
            <a:prstGeom prst="rect">
              <a:avLst/>
            </a:prstGeom>
          </p:spPr>
        </p:pic>
        <p:sp>
          <p:nvSpPr>
            <p:cNvPr id="91" name="object 91"/>
            <p:cNvSpPr/>
            <p:nvPr/>
          </p:nvSpPr>
          <p:spPr>
            <a:xfrm>
              <a:off x="4614116" y="1192101"/>
              <a:ext cx="156210" cy="237490"/>
            </a:xfrm>
            <a:custGeom>
              <a:avLst/>
              <a:gdLst/>
              <a:ahLst/>
              <a:cxnLst/>
              <a:rect l="l" t="t" r="r" b="b"/>
              <a:pathLst>
                <a:path w="156210" h="237490">
                  <a:moveTo>
                    <a:pt x="45939" y="5484"/>
                  </a:moveTo>
                  <a:lnTo>
                    <a:pt x="8816" y="38875"/>
                  </a:lnTo>
                  <a:lnTo>
                    <a:pt x="0" y="70504"/>
                  </a:lnTo>
                  <a:lnTo>
                    <a:pt x="777" y="86771"/>
                  </a:lnTo>
                  <a:lnTo>
                    <a:pt x="5104" y="102689"/>
                  </a:lnTo>
                  <a:lnTo>
                    <a:pt x="40741" y="179861"/>
                  </a:lnTo>
                  <a:lnTo>
                    <a:pt x="64500" y="228835"/>
                  </a:lnTo>
                  <a:lnTo>
                    <a:pt x="66727" y="234029"/>
                  </a:lnTo>
                  <a:lnTo>
                    <a:pt x="71924" y="236997"/>
                  </a:lnTo>
                  <a:lnTo>
                    <a:pt x="77864" y="236997"/>
                  </a:lnTo>
                  <a:lnTo>
                    <a:pt x="83804" y="236997"/>
                  </a:lnTo>
                  <a:lnTo>
                    <a:pt x="89001" y="234029"/>
                  </a:lnTo>
                  <a:lnTo>
                    <a:pt x="91228" y="228835"/>
                  </a:lnTo>
                  <a:lnTo>
                    <a:pt x="114987" y="179861"/>
                  </a:lnTo>
                  <a:lnTo>
                    <a:pt x="150624" y="103432"/>
                  </a:lnTo>
                  <a:lnTo>
                    <a:pt x="155821" y="75234"/>
                  </a:lnTo>
                  <a:lnTo>
                    <a:pt x="146587" y="39397"/>
                  </a:lnTo>
                  <a:lnTo>
                    <a:pt x="122040" y="12811"/>
                  </a:lnTo>
                  <a:lnTo>
                    <a:pt x="86913" y="0"/>
                  </a:lnTo>
                  <a:lnTo>
                    <a:pt x="45939" y="5484"/>
                  </a:lnTo>
                  <a:close/>
                </a:path>
              </a:pathLst>
            </a:custGeom>
            <a:ln w="19003">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object 92"/>
            <p:cNvSpPr/>
            <p:nvPr/>
          </p:nvSpPr>
          <p:spPr>
            <a:xfrm>
              <a:off x="4246510" y="1258432"/>
              <a:ext cx="594360" cy="415925"/>
            </a:xfrm>
            <a:custGeom>
              <a:avLst/>
              <a:gdLst/>
              <a:ahLst/>
              <a:cxnLst/>
              <a:rect l="l" t="t" r="r" b="b"/>
              <a:pathLst>
                <a:path w="594360" h="415925">
                  <a:moveTo>
                    <a:pt x="148490" y="0"/>
                  </a:moveTo>
                  <a:lnTo>
                    <a:pt x="0" y="74202"/>
                  </a:lnTo>
                  <a:lnTo>
                    <a:pt x="0" y="415536"/>
                  </a:lnTo>
                  <a:lnTo>
                    <a:pt x="144035" y="343559"/>
                  </a:lnTo>
                  <a:lnTo>
                    <a:pt x="44547" y="343559"/>
                  </a:lnTo>
                  <a:lnTo>
                    <a:pt x="44547" y="101658"/>
                  </a:lnTo>
                  <a:lnTo>
                    <a:pt x="133641" y="57136"/>
                  </a:lnTo>
                  <a:lnTo>
                    <a:pt x="262827" y="57136"/>
                  </a:lnTo>
                  <a:lnTo>
                    <a:pt x="148490" y="0"/>
                  </a:lnTo>
                  <a:close/>
                </a:path>
                <a:path w="594360" h="415925">
                  <a:moveTo>
                    <a:pt x="247978" y="341333"/>
                  </a:moveTo>
                  <a:lnTo>
                    <a:pt x="148490" y="341333"/>
                  </a:lnTo>
                  <a:lnTo>
                    <a:pt x="296980" y="415536"/>
                  </a:lnTo>
                  <a:lnTo>
                    <a:pt x="411317" y="358400"/>
                  </a:lnTo>
                  <a:lnTo>
                    <a:pt x="282131" y="358400"/>
                  </a:lnTo>
                  <a:lnTo>
                    <a:pt x="247978" y="341333"/>
                  </a:lnTo>
                  <a:close/>
                </a:path>
                <a:path w="594360" h="415925">
                  <a:moveTo>
                    <a:pt x="544958" y="341333"/>
                  </a:moveTo>
                  <a:lnTo>
                    <a:pt x="445470" y="341333"/>
                  </a:lnTo>
                  <a:lnTo>
                    <a:pt x="593960" y="415536"/>
                  </a:lnTo>
                  <a:lnTo>
                    <a:pt x="593960" y="343559"/>
                  </a:lnTo>
                  <a:lnTo>
                    <a:pt x="549413" y="343559"/>
                  </a:lnTo>
                  <a:lnTo>
                    <a:pt x="544958" y="341333"/>
                  </a:lnTo>
                  <a:close/>
                </a:path>
                <a:path w="594360" h="415925">
                  <a:moveTo>
                    <a:pt x="262827" y="57136"/>
                  </a:moveTo>
                  <a:lnTo>
                    <a:pt x="163339" y="57136"/>
                  </a:lnTo>
                  <a:lnTo>
                    <a:pt x="282131" y="116498"/>
                  </a:lnTo>
                  <a:lnTo>
                    <a:pt x="282131" y="358400"/>
                  </a:lnTo>
                  <a:lnTo>
                    <a:pt x="311829" y="358400"/>
                  </a:lnTo>
                  <a:lnTo>
                    <a:pt x="311829" y="116498"/>
                  </a:lnTo>
                  <a:lnTo>
                    <a:pt x="364543" y="89785"/>
                  </a:lnTo>
                  <a:lnTo>
                    <a:pt x="357324" y="74202"/>
                  </a:lnTo>
                  <a:lnTo>
                    <a:pt x="296980" y="74202"/>
                  </a:lnTo>
                  <a:lnTo>
                    <a:pt x="262827" y="57136"/>
                  </a:lnTo>
                  <a:close/>
                </a:path>
                <a:path w="594360" h="415925">
                  <a:moveTo>
                    <a:pt x="460319" y="200348"/>
                  </a:moveTo>
                  <a:lnTo>
                    <a:pt x="430621" y="200348"/>
                  </a:lnTo>
                  <a:lnTo>
                    <a:pt x="430621" y="299038"/>
                  </a:lnTo>
                  <a:lnTo>
                    <a:pt x="311829" y="358400"/>
                  </a:lnTo>
                  <a:lnTo>
                    <a:pt x="411317" y="358400"/>
                  </a:lnTo>
                  <a:lnTo>
                    <a:pt x="445470" y="341333"/>
                  </a:lnTo>
                  <a:lnTo>
                    <a:pt x="544958" y="341333"/>
                  </a:lnTo>
                  <a:lnTo>
                    <a:pt x="460319" y="299038"/>
                  </a:lnTo>
                  <a:lnTo>
                    <a:pt x="460319" y="200348"/>
                  </a:lnTo>
                  <a:close/>
                </a:path>
                <a:path w="594360" h="415925">
                  <a:moveTo>
                    <a:pt x="163339" y="57136"/>
                  </a:moveTo>
                  <a:lnTo>
                    <a:pt x="133641" y="57136"/>
                  </a:lnTo>
                  <a:lnTo>
                    <a:pt x="133641" y="299038"/>
                  </a:lnTo>
                  <a:lnTo>
                    <a:pt x="44547" y="343559"/>
                  </a:lnTo>
                  <a:lnTo>
                    <a:pt x="144035" y="343559"/>
                  </a:lnTo>
                  <a:lnTo>
                    <a:pt x="148490" y="341333"/>
                  </a:lnTo>
                  <a:lnTo>
                    <a:pt x="247978" y="341333"/>
                  </a:lnTo>
                  <a:lnTo>
                    <a:pt x="163339" y="299038"/>
                  </a:lnTo>
                  <a:lnTo>
                    <a:pt x="163339" y="57136"/>
                  </a:lnTo>
                  <a:close/>
                </a:path>
                <a:path w="594360" h="415925">
                  <a:moveTo>
                    <a:pt x="544958" y="49716"/>
                  </a:moveTo>
                  <a:lnTo>
                    <a:pt x="526397" y="89785"/>
                  </a:lnTo>
                  <a:lnTo>
                    <a:pt x="549413" y="101658"/>
                  </a:lnTo>
                  <a:lnTo>
                    <a:pt x="549413" y="343559"/>
                  </a:lnTo>
                  <a:lnTo>
                    <a:pt x="593960" y="343559"/>
                  </a:lnTo>
                  <a:lnTo>
                    <a:pt x="593960" y="74202"/>
                  </a:lnTo>
                  <a:lnTo>
                    <a:pt x="544958" y="49716"/>
                  </a:lnTo>
                  <a:close/>
                </a:path>
                <a:path w="594360" h="415925">
                  <a:moveTo>
                    <a:pt x="345981" y="49716"/>
                  </a:moveTo>
                  <a:lnTo>
                    <a:pt x="296980" y="74202"/>
                  </a:lnTo>
                  <a:lnTo>
                    <a:pt x="357324" y="74202"/>
                  </a:lnTo>
                  <a:lnTo>
                    <a:pt x="345981" y="4971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93"/>
            <p:cNvSpPr/>
            <p:nvPr/>
          </p:nvSpPr>
          <p:spPr>
            <a:xfrm>
              <a:off x="4246510" y="1258432"/>
              <a:ext cx="594360" cy="415925"/>
            </a:xfrm>
            <a:custGeom>
              <a:avLst/>
              <a:gdLst/>
              <a:ahLst/>
              <a:cxnLst/>
              <a:rect l="l" t="t" r="r" b="b"/>
              <a:pathLst>
                <a:path w="594360" h="415925">
                  <a:moveTo>
                    <a:pt x="282131" y="358400"/>
                  </a:moveTo>
                  <a:lnTo>
                    <a:pt x="163339" y="299038"/>
                  </a:lnTo>
                  <a:lnTo>
                    <a:pt x="163339" y="57136"/>
                  </a:lnTo>
                  <a:lnTo>
                    <a:pt x="282131" y="116498"/>
                  </a:lnTo>
                  <a:lnTo>
                    <a:pt x="282131" y="358400"/>
                  </a:lnTo>
                  <a:close/>
                </a:path>
                <a:path w="594360" h="415925">
                  <a:moveTo>
                    <a:pt x="133641" y="299038"/>
                  </a:moveTo>
                  <a:lnTo>
                    <a:pt x="44547" y="343559"/>
                  </a:lnTo>
                  <a:lnTo>
                    <a:pt x="44547" y="101658"/>
                  </a:lnTo>
                  <a:lnTo>
                    <a:pt x="133641" y="57136"/>
                  </a:lnTo>
                  <a:lnTo>
                    <a:pt x="133641" y="299038"/>
                  </a:lnTo>
                  <a:close/>
                </a:path>
                <a:path w="594360" h="415925">
                  <a:moveTo>
                    <a:pt x="544958" y="49716"/>
                  </a:moveTo>
                  <a:lnTo>
                    <a:pt x="526397" y="89785"/>
                  </a:lnTo>
                  <a:lnTo>
                    <a:pt x="549413" y="101658"/>
                  </a:lnTo>
                  <a:lnTo>
                    <a:pt x="549413" y="343559"/>
                  </a:lnTo>
                  <a:lnTo>
                    <a:pt x="460319" y="299038"/>
                  </a:lnTo>
                  <a:lnTo>
                    <a:pt x="460319" y="200348"/>
                  </a:lnTo>
                  <a:lnTo>
                    <a:pt x="430621" y="200348"/>
                  </a:lnTo>
                  <a:lnTo>
                    <a:pt x="430621" y="299038"/>
                  </a:lnTo>
                  <a:lnTo>
                    <a:pt x="311829" y="358400"/>
                  </a:lnTo>
                  <a:lnTo>
                    <a:pt x="311829" y="116498"/>
                  </a:lnTo>
                  <a:lnTo>
                    <a:pt x="364543" y="89785"/>
                  </a:lnTo>
                  <a:lnTo>
                    <a:pt x="345981" y="49716"/>
                  </a:lnTo>
                  <a:lnTo>
                    <a:pt x="296980" y="74202"/>
                  </a:lnTo>
                  <a:lnTo>
                    <a:pt x="148490" y="0"/>
                  </a:lnTo>
                  <a:lnTo>
                    <a:pt x="0" y="74202"/>
                  </a:lnTo>
                  <a:lnTo>
                    <a:pt x="0" y="415536"/>
                  </a:lnTo>
                  <a:lnTo>
                    <a:pt x="148490" y="341333"/>
                  </a:lnTo>
                  <a:lnTo>
                    <a:pt x="296980" y="415536"/>
                  </a:lnTo>
                  <a:lnTo>
                    <a:pt x="445470" y="341333"/>
                  </a:lnTo>
                  <a:lnTo>
                    <a:pt x="593960" y="415536"/>
                  </a:lnTo>
                  <a:lnTo>
                    <a:pt x="593960" y="74202"/>
                  </a:lnTo>
                  <a:lnTo>
                    <a:pt x="544958" y="49716"/>
                  </a:lnTo>
                  <a:close/>
                </a:path>
              </a:pathLst>
            </a:custGeom>
            <a:ln w="19001">
              <a:solidFill>
                <a:srgbClr val="0E6E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4" name="object 94"/>
          <p:cNvSpPr txBox="1"/>
          <p:nvPr/>
        </p:nvSpPr>
        <p:spPr>
          <a:xfrm>
            <a:off x="4995164" y="1150365"/>
            <a:ext cx="2414905" cy="444352"/>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imes New Roman"/>
                <a:cs typeface="Times New Roman"/>
              </a:rPr>
              <a:t>Project</a:t>
            </a:r>
            <a:r>
              <a:rPr kumimoji="0" sz="14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location:</a:t>
            </a:r>
            <a:endParaRPr kumimoji="0" sz="1400" b="0" i="0" u="none" strike="noStrike" kern="0" cap="none" spc="0" normalizeH="0" baseline="0" noProof="0" dirty="0">
              <a:ln>
                <a:noFill/>
              </a:ln>
              <a:solidFill>
                <a:sysClr val="windowText" lastClr="000000"/>
              </a:solidFill>
              <a:effectLst/>
              <a:uLnTx/>
              <a:uFillTx/>
              <a:latin typeface="Times New Roman"/>
              <a:cs typeface="Times New Roman"/>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imes New Roman"/>
                <a:cs typeface="Times New Roman"/>
              </a:rPr>
              <a:t>Kukdala district</a:t>
            </a:r>
          </a:p>
        </p:txBody>
      </p:sp>
      <p:grpSp>
        <p:nvGrpSpPr>
          <p:cNvPr id="95" name="object 95"/>
          <p:cNvGrpSpPr/>
          <p:nvPr/>
        </p:nvGrpSpPr>
        <p:grpSpPr>
          <a:xfrm>
            <a:off x="5430011" y="2731007"/>
            <a:ext cx="6502400" cy="4112895"/>
            <a:chOff x="5430011" y="2731007"/>
            <a:chExt cx="6502400" cy="4112895"/>
          </a:xfrm>
        </p:grpSpPr>
        <p:pic>
          <p:nvPicPr>
            <p:cNvPr id="96" name="object 96"/>
            <p:cNvPicPr/>
            <p:nvPr/>
          </p:nvPicPr>
          <p:blipFill>
            <a:blip r:embed="rId20" cstate="print"/>
            <a:stretch>
              <a:fillRect/>
            </a:stretch>
          </p:blipFill>
          <p:spPr>
            <a:xfrm>
              <a:off x="5815583" y="4802127"/>
              <a:ext cx="3445002" cy="2041398"/>
            </a:xfrm>
            <a:prstGeom prst="rect">
              <a:avLst/>
            </a:prstGeom>
          </p:spPr>
        </p:pic>
        <p:pic>
          <p:nvPicPr>
            <p:cNvPr id="97" name="object 97"/>
            <p:cNvPicPr/>
            <p:nvPr/>
          </p:nvPicPr>
          <p:blipFill>
            <a:blip r:embed="rId21" cstate="print"/>
            <a:stretch>
              <a:fillRect/>
            </a:stretch>
          </p:blipFill>
          <p:spPr>
            <a:xfrm>
              <a:off x="9003791" y="3194303"/>
              <a:ext cx="2928366" cy="2041398"/>
            </a:xfrm>
            <a:prstGeom prst="rect">
              <a:avLst/>
            </a:prstGeom>
          </p:spPr>
        </p:pic>
        <p:pic>
          <p:nvPicPr>
            <p:cNvPr id="98" name="object 98"/>
            <p:cNvPicPr/>
            <p:nvPr/>
          </p:nvPicPr>
          <p:blipFill>
            <a:blip r:embed="rId22" cstate="print"/>
            <a:stretch>
              <a:fillRect/>
            </a:stretch>
          </p:blipFill>
          <p:spPr>
            <a:xfrm>
              <a:off x="5430011" y="2731007"/>
              <a:ext cx="3496817" cy="2041398"/>
            </a:xfrm>
            <a:prstGeom prst="rect">
              <a:avLst/>
            </a:prstGeom>
          </p:spPr>
        </p:pic>
      </p:grpSp>
      <p:sp>
        <p:nvSpPr>
          <p:cNvPr id="99" name="object 99"/>
          <p:cNvSpPr/>
          <p:nvPr/>
        </p:nvSpPr>
        <p:spPr>
          <a:xfrm>
            <a:off x="0" y="138684"/>
            <a:ext cx="1905" cy="180340"/>
          </a:xfrm>
          <a:custGeom>
            <a:avLst/>
            <a:gdLst/>
            <a:ahLst/>
            <a:cxnLst/>
            <a:rect l="l" t="t" r="r" b="b"/>
            <a:pathLst>
              <a:path w="1905" h="180340">
                <a:moveTo>
                  <a:pt x="1524" y="0"/>
                </a:moveTo>
                <a:lnTo>
                  <a:pt x="0" y="0"/>
                </a:lnTo>
                <a:lnTo>
                  <a:pt x="0" y="179831"/>
                </a:lnTo>
                <a:lnTo>
                  <a:pt x="1524" y="179831"/>
                </a:lnTo>
                <a:lnTo>
                  <a:pt x="1524" y="0"/>
                </a:lnTo>
                <a:close/>
              </a:path>
            </a:pathLst>
          </a:custGeom>
          <a:solidFill>
            <a:srgbClr val="F8F8F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0310" y="2995681"/>
            <a:ext cx="924765" cy="181954"/>
          </a:xfrm>
          <a:prstGeom prst="rect">
            <a:avLst/>
          </a:prstGeom>
        </p:spPr>
        <p:txBody>
          <a:bodyPr vert="horz" wrap="square" lIns="0" tIns="14395" rIns="0" bIns="0" rtlCol="0">
            <a:spAutoFit/>
          </a:bodyPr>
          <a:lstStyle/>
          <a:p>
            <a:pPr marL="11516" defTabSz="829178">
              <a:spcBef>
                <a:spcPts val="113"/>
              </a:spcBef>
            </a:pPr>
            <a:r>
              <a:rPr sz="1088" b="1" kern="0" spc="-109" dirty="0">
                <a:solidFill>
                  <a:srgbClr val="1C1C1C"/>
                </a:solidFill>
                <a:latin typeface="Arial"/>
                <a:cs typeface="Arial"/>
              </a:rPr>
              <a:t>Revenue</a:t>
            </a:r>
            <a:r>
              <a:rPr sz="1088" b="1" kern="0" spc="-45" dirty="0">
                <a:solidFill>
                  <a:srgbClr val="1C1C1C"/>
                </a:solidFill>
                <a:latin typeface="Arial"/>
                <a:cs typeface="Arial"/>
              </a:rPr>
              <a:t> </a:t>
            </a:r>
            <a:r>
              <a:rPr sz="1088" b="1" kern="0" spc="-77" dirty="0">
                <a:solidFill>
                  <a:srgbClr val="1C1C1C"/>
                </a:solidFill>
                <a:latin typeface="Arial"/>
                <a:cs typeface="Arial"/>
              </a:rPr>
              <a:t>figures</a:t>
            </a:r>
            <a:endParaRPr sz="1088" kern="0">
              <a:solidFill>
                <a:sysClr val="windowText" lastClr="000000"/>
              </a:solidFill>
              <a:latin typeface="Arial"/>
              <a:cs typeface="Arial"/>
            </a:endParaRPr>
          </a:p>
        </p:txBody>
      </p:sp>
      <p:sp>
        <p:nvSpPr>
          <p:cNvPr id="3" name="object 3"/>
          <p:cNvSpPr txBox="1"/>
          <p:nvPr/>
        </p:nvSpPr>
        <p:spPr>
          <a:xfrm>
            <a:off x="1600951" y="2968011"/>
            <a:ext cx="555089" cy="181954"/>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Comment</a:t>
            </a:r>
            <a:endParaRPr sz="1088" kern="0">
              <a:solidFill>
                <a:sysClr val="windowText" lastClr="000000"/>
              </a:solidFill>
              <a:latin typeface="Arial"/>
              <a:cs typeface="Arial"/>
            </a:endParaRPr>
          </a:p>
        </p:txBody>
      </p:sp>
      <p:sp>
        <p:nvSpPr>
          <p:cNvPr id="4" name="object 4"/>
          <p:cNvSpPr txBox="1"/>
          <p:nvPr/>
        </p:nvSpPr>
        <p:spPr>
          <a:xfrm>
            <a:off x="3633808" y="1652349"/>
            <a:ext cx="1483309" cy="338593"/>
          </a:xfrm>
          <a:prstGeom prst="rect">
            <a:avLst/>
          </a:prstGeom>
        </p:spPr>
        <p:txBody>
          <a:bodyPr vert="horz" wrap="square" lIns="0" tIns="30518" rIns="0" bIns="0" rtlCol="0">
            <a:spAutoFit/>
          </a:bodyPr>
          <a:lstStyle/>
          <a:p>
            <a:pPr marL="11516" marR="4607" defTabSz="829178">
              <a:lnSpc>
                <a:spcPts val="1197"/>
              </a:lnSpc>
              <a:spcBef>
                <a:spcPts val="240"/>
              </a:spcBef>
            </a:pPr>
            <a:r>
              <a:rPr sz="1088" b="1" kern="0" spc="-95" dirty="0">
                <a:solidFill>
                  <a:srgbClr val="1C1C1C"/>
                </a:solidFill>
                <a:latin typeface="Arial"/>
                <a:cs typeface="Arial"/>
              </a:rPr>
              <a:t>Financial</a:t>
            </a:r>
            <a:r>
              <a:rPr sz="1088" b="1" kern="0" spc="-5" dirty="0">
                <a:solidFill>
                  <a:srgbClr val="1C1C1C"/>
                </a:solidFill>
                <a:latin typeface="Arial"/>
                <a:cs typeface="Arial"/>
              </a:rPr>
              <a:t> </a:t>
            </a:r>
            <a:r>
              <a:rPr sz="1088" b="1" kern="0" spc="-95" dirty="0">
                <a:solidFill>
                  <a:srgbClr val="1C1C1C"/>
                </a:solidFill>
                <a:latin typeface="Arial"/>
                <a:cs typeface="Arial"/>
              </a:rPr>
              <a:t>evaluation</a:t>
            </a:r>
            <a:r>
              <a:rPr sz="1088" b="1" kern="0" spc="-14" dirty="0">
                <a:solidFill>
                  <a:srgbClr val="1C1C1C"/>
                </a:solidFill>
                <a:latin typeface="Arial"/>
                <a:cs typeface="Arial"/>
              </a:rPr>
              <a:t> </a:t>
            </a:r>
            <a:r>
              <a:rPr sz="1088" b="1" kern="0" spc="-95" dirty="0">
                <a:solidFill>
                  <a:srgbClr val="1C1C1C"/>
                </a:solidFill>
                <a:latin typeface="Arial"/>
                <a:cs typeface="Arial"/>
              </a:rPr>
              <a:t>of</a:t>
            </a:r>
            <a:r>
              <a:rPr sz="1088" b="1" kern="0" spc="5" dirty="0">
                <a:solidFill>
                  <a:srgbClr val="1C1C1C"/>
                </a:solidFill>
                <a:latin typeface="Arial"/>
                <a:cs typeface="Arial"/>
              </a:rPr>
              <a:t> </a:t>
            </a:r>
            <a:r>
              <a:rPr sz="1088" b="1" kern="0" spc="-82" dirty="0">
                <a:solidFill>
                  <a:srgbClr val="1C1C1C"/>
                </a:solidFill>
                <a:latin typeface="Arial"/>
                <a:cs typeface="Arial"/>
              </a:rPr>
              <a:t>the </a:t>
            </a:r>
            <a:r>
              <a:rPr sz="1088" b="1" kern="0" spc="-9" dirty="0">
                <a:solidFill>
                  <a:srgbClr val="1C1C1C"/>
                </a:solidFill>
                <a:latin typeface="Arial"/>
                <a:cs typeface="Arial"/>
              </a:rPr>
              <a:t>project:</a:t>
            </a:r>
            <a:endParaRPr sz="1088" kern="0">
              <a:solidFill>
                <a:sysClr val="windowText" lastClr="000000"/>
              </a:solidFill>
              <a:latin typeface="Arial"/>
              <a:cs typeface="Arial"/>
            </a:endParaRPr>
          </a:p>
        </p:txBody>
      </p:sp>
      <p:sp>
        <p:nvSpPr>
          <p:cNvPr id="5" name="object 5"/>
          <p:cNvSpPr txBox="1"/>
          <p:nvPr/>
        </p:nvSpPr>
        <p:spPr>
          <a:xfrm>
            <a:off x="5978994" y="3214212"/>
            <a:ext cx="1193096" cy="439104"/>
          </a:xfrm>
          <a:prstGeom prst="rect">
            <a:avLst/>
          </a:prstGeom>
        </p:spPr>
        <p:txBody>
          <a:bodyPr vert="horz" wrap="square" lIns="0" tIns="60461" rIns="0" bIns="0" rtlCol="0">
            <a:spAutoFit/>
          </a:bodyPr>
          <a:lstStyle/>
          <a:p>
            <a:pPr marL="27639" defTabSz="829178">
              <a:spcBef>
                <a:spcPts val="476"/>
              </a:spcBef>
            </a:pPr>
            <a:r>
              <a:rPr sz="952" kern="0" spc="-91" dirty="0">
                <a:solidFill>
                  <a:srgbClr val="646464"/>
                </a:solidFill>
                <a:latin typeface="Microsoft Sans Serif"/>
                <a:cs typeface="Microsoft Sans Serif"/>
              </a:rPr>
              <a:t>Production</a:t>
            </a:r>
            <a:r>
              <a:rPr sz="952" kern="0" spc="-18" dirty="0">
                <a:solidFill>
                  <a:srgbClr val="646464"/>
                </a:solidFill>
                <a:latin typeface="Microsoft Sans Serif"/>
                <a:cs typeface="Microsoft Sans Serif"/>
              </a:rPr>
              <a:t> </a:t>
            </a:r>
            <a:r>
              <a:rPr sz="952" kern="0" spc="-9" dirty="0">
                <a:solidFill>
                  <a:srgbClr val="646464"/>
                </a:solidFill>
                <a:latin typeface="Microsoft Sans Serif"/>
                <a:cs typeface="Microsoft Sans Serif"/>
              </a:rPr>
              <a:t>capacity</a:t>
            </a:r>
            <a:endParaRPr sz="952" kern="0">
              <a:solidFill>
                <a:sysClr val="windowText" lastClr="000000"/>
              </a:solidFill>
              <a:latin typeface="Microsoft Sans Serif"/>
              <a:cs typeface="Microsoft Sans Serif"/>
            </a:endParaRPr>
          </a:p>
          <a:p>
            <a:pPr marL="11516" defTabSz="829178">
              <a:spcBef>
                <a:spcPts val="462"/>
              </a:spcBef>
            </a:pPr>
            <a:r>
              <a:rPr sz="1088" b="1" kern="0" spc="-91" dirty="0">
                <a:solidFill>
                  <a:srgbClr val="BF0000"/>
                </a:solidFill>
                <a:latin typeface="Arial"/>
                <a:cs typeface="Arial"/>
              </a:rPr>
              <a:t>1,500,000</a:t>
            </a:r>
            <a:r>
              <a:rPr sz="1088" b="1" kern="0" spc="-45" dirty="0">
                <a:solidFill>
                  <a:srgbClr val="BF0000"/>
                </a:solidFill>
                <a:latin typeface="Arial"/>
                <a:cs typeface="Arial"/>
              </a:rPr>
              <a:t> </a:t>
            </a:r>
            <a:r>
              <a:rPr sz="1088" b="1" kern="0" spc="-113" dirty="0">
                <a:solidFill>
                  <a:srgbClr val="BF0000"/>
                </a:solidFill>
                <a:latin typeface="Arial"/>
                <a:cs typeface="Arial"/>
              </a:rPr>
              <a:t>kg</a:t>
            </a:r>
            <a:r>
              <a:rPr sz="1088" b="1" kern="0" spc="-18" dirty="0">
                <a:solidFill>
                  <a:srgbClr val="BF0000"/>
                </a:solidFill>
                <a:latin typeface="Arial"/>
                <a:cs typeface="Arial"/>
              </a:rPr>
              <a:t> </a:t>
            </a:r>
            <a:r>
              <a:rPr sz="1088" b="1" kern="0" spc="-100" dirty="0">
                <a:solidFill>
                  <a:srgbClr val="BF0000"/>
                </a:solidFill>
                <a:latin typeface="Arial"/>
                <a:cs typeface="Arial"/>
              </a:rPr>
              <a:t>per</a:t>
            </a:r>
            <a:r>
              <a:rPr sz="1088" b="1" kern="0" spc="-27" dirty="0">
                <a:solidFill>
                  <a:srgbClr val="BF0000"/>
                </a:solidFill>
                <a:latin typeface="Arial"/>
                <a:cs typeface="Arial"/>
              </a:rPr>
              <a:t> </a:t>
            </a:r>
            <a:r>
              <a:rPr sz="1088" b="1" kern="0" spc="-63" dirty="0">
                <a:solidFill>
                  <a:srgbClr val="BF0000"/>
                </a:solidFill>
                <a:latin typeface="Arial"/>
                <a:cs typeface="Arial"/>
              </a:rPr>
              <a:t>year</a:t>
            </a:r>
            <a:endParaRPr sz="1088" kern="0">
              <a:solidFill>
                <a:sysClr val="windowText" lastClr="000000"/>
              </a:solidFill>
              <a:latin typeface="Arial"/>
              <a:cs typeface="Arial"/>
            </a:endParaRPr>
          </a:p>
        </p:txBody>
      </p:sp>
      <p:sp>
        <p:nvSpPr>
          <p:cNvPr id="6" name="object 6"/>
          <p:cNvSpPr txBox="1"/>
          <p:nvPr/>
        </p:nvSpPr>
        <p:spPr>
          <a:xfrm>
            <a:off x="4222512" y="3882174"/>
            <a:ext cx="1009410" cy="398919"/>
          </a:xfrm>
          <a:prstGeom prst="rect">
            <a:avLst/>
          </a:prstGeom>
        </p:spPr>
        <p:txBody>
          <a:bodyPr vert="horz" wrap="square" lIns="0" tIns="46065" rIns="0" bIns="0" rtlCol="0">
            <a:spAutoFit/>
          </a:bodyPr>
          <a:lstStyle/>
          <a:p>
            <a:pPr marL="11516" defTabSz="829178">
              <a:spcBef>
                <a:spcPts val="363"/>
              </a:spcBef>
            </a:pPr>
            <a:r>
              <a:rPr sz="952" kern="0" spc="-103" dirty="0">
                <a:solidFill>
                  <a:srgbClr val="646464"/>
                </a:solidFill>
                <a:latin typeface="Microsoft Sans Serif"/>
                <a:cs typeface="Microsoft Sans Serif"/>
              </a:rPr>
              <a:t>Payback</a:t>
            </a:r>
            <a:r>
              <a:rPr sz="952" kern="0" spc="-27" dirty="0">
                <a:solidFill>
                  <a:srgbClr val="646464"/>
                </a:solidFill>
                <a:latin typeface="Microsoft Sans Serif"/>
                <a:cs typeface="Microsoft Sans Serif"/>
              </a:rPr>
              <a:t> </a:t>
            </a:r>
            <a:r>
              <a:rPr sz="952" kern="0" spc="-82" dirty="0">
                <a:solidFill>
                  <a:srgbClr val="646464"/>
                </a:solidFill>
                <a:latin typeface="Microsoft Sans Serif"/>
                <a:cs typeface="Microsoft Sans Serif"/>
              </a:rPr>
              <a:t>of</a:t>
            </a:r>
            <a:r>
              <a:rPr sz="952" kern="0" spc="-23" dirty="0">
                <a:solidFill>
                  <a:srgbClr val="646464"/>
                </a:solidFill>
                <a:latin typeface="Microsoft Sans Serif"/>
                <a:cs typeface="Microsoft Sans Serif"/>
              </a:rPr>
              <a:t> </a:t>
            </a:r>
            <a:r>
              <a:rPr sz="952" kern="0" spc="-91" dirty="0">
                <a:solidFill>
                  <a:srgbClr val="646464"/>
                </a:solidFill>
                <a:latin typeface="Microsoft Sans Serif"/>
                <a:cs typeface="Microsoft Sans Serif"/>
              </a:rPr>
              <a:t>the</a:t>
            </a:r>
            <a:r>
              <a:rPr sz="952" kern="0" dirty="0">
                <a:solidFill>
                  <a:srgbClr val="646464"/>
                </a:solidFill>
                <a:latin typeface="Microsoft Sans Serif"/>
                <a:cs typeface="Microsoft Sans Serif"/>
              </a:rPr>
              <a:t> </a:t>
            </a:r>
            <a:r>
              <a:rPr sz="952" kern="0" spc="-59" dirty="0">
                <a:solidFill>
                  <a:srgbClr val="646464"/>
                </a:solidFill>
                <a:latin typeface="Microsoft Sans Serif"/>
                <a:cs typeface="Microsoft Sans Serif"/>
              </a:rPr>
              <a:t>project</a:t>
            </a:r>
            <a:endParaRPr sz="952" kern="0" dirty="0">
              <a:solidFill>
                <a:sysClr val="windowText" lastClr="000000"/>
              </a:solidFill>
              <a:latin typeface="Microsoft Sans Serif"/>
              <a:cs typeface="Microsoft Sans Serif"/>
            </a:endParaRPr>
          </a:p>
          <a:p>
            <a:pPr marL="70826" defTabSz="829178">
              <a:spcBef>
                <a:spcPts val="331"/>
              </a:spcBef>
            </a:pPr>
            <a:r>
              <a:rPr sz="1088" kern="0" spc="-91" dirty="0">
                <a:solidFill>
                  <a:srgbClr val="00AAFF"/>
                </a:solidFill>
                <a:latin typeface="Microsoft Sans Serif"/>
                <a:cs typeface="Microsoft Sans Serif"/>
              </a:rPr>
              <a:t>5.2</a:t>
            </a:r>
            <a:r>
              <a:rPr sz="1088" kern="0" spc="-9" dirty="0">
                <a:solidFill>
                  <a:srgbClr val="00AAFF"/>
                </a:solidFill>
                <a:latin typeface="Microsoft Sans Serif"/>
                <a:cs typeface="Microsoft Sans Serif"/>
              </a:rPr>
              <a:t> years</a:t>
            </a:r>
            <a:endParaRPr sz="1088" kern="0" dirty="0">
              <a:solidFill>
                <a:sysClr val="windowText" lastClr="000000"/>
              </a:solidFill>
              <a:latin typeface="Microsoft Sans Serif"/>
              <a:cs typeface="Microsoft Sans Serif"/>
            </a:endParaRPr>
          </a:p>
        </p:txBody>
      </p:sp>
      <p:sp>
        <p:nvSpPr>
          <p:cNvPr id="7" name="object 7"/>
          <p:cNvSpPr txBox="1"/>
          <p:nvPr/>
        </p:nvSpPr>
        <p:spPr>
          <a:xfrm>
            <a:off x="5991447" y="3880104"/>
            <a:ext cx="593093" cy="158725"/>
          </a:xfrm>
          <a:prstGeom prst="rect">
            <a:avLst/>
          </a:prstGeom>
        </p:spPr>
        <p:txBody>
          <a:bodyPr vert="horz" wrap="square" lIns="0" tIns="12092" rIns="0" bIns="0" rtlCol="0">
            <a:spAutoFit/>
          </a:bodyPr>
          <a:lstStyle/>
          <a:p>
            <a:pPr marL="11516" defTabSz="829178">
              <a:spcBef>
                <a:spcPts val="95"/>
              </a:spcBef>
            </a:pPr>
            <a:r>
              <a:rPr sz="952" kern="0" spc="-100" dirty="0">
                <a:solidFill>
                  <a:srgbClr val="646464"/>
                </a:solidFill>
                <a:latin typeface="Microsoft Sans Serif"/>
                <a:cs typeface="Microsoft Sans Serif"/>
              </a:rPr>
              <a:t>Jobs</a:t>
            </a:r>
            <a:r>
              <a:rPr sz="952" kern="0" spc="-36" dirty="0">
                <a:solidFill>
                  <a:srgbClr val="646464"/>
                </a:solidFill>
                <a:latin typeface="Microsoft Sans Serif"/>
                <a:cs typeface="Microsoft Sans Serif"/>
              </a:rPr>
              <a:t> </a:t>
            </a:r>
            <a:r>
              <a:rPr sz="952" kern="0" spc="-77" dirty="0">
                <a:solidFill>
                  <a:srgbClr val="646464"/>
                </a:solidFill>
                <a:latin typeface="Microsoft Sans Serif"/>
                <a:cs typeface="Microsoft Sans Serif"/>
              </a:rPr>
              <a:t>created</a:t>
            </a:r>
            <a:endParaRPr sz="952" kern="0">
              <a:solidFill>
                <a:sysClr val="windowText" lastClr="000000"/>
              </a:solidFill>
              <a:latin typeface="Microsoft Sans Serif"/>
              <a:cs typeface="Microsoft Sans Serif"/>
            </a:endParaRPr>
          </a:p>
        </p:txBody>
      </p:sp>
      <p:sp>
        <p:nvSpPr>
          <p:cNvPr id="8" name="object 8"/>
          <p:cNvSpPr txBox="1"/>
          <p:nvPr/>
        </p:nvSpPr>
        <p:spPr>
          <a:xfrm>
            <a:off x="9142348" y="3008099"/>
            <a:ext cx="538966" cy="158725"/>
          </a:xfrm>
          <a:prstGeom prst="rect">
            <a:avLst/>
          </a:prstGeom>
        </p:spPr>
        <p:txBody>
          <a:bodyPr vert="horz" wrap="square" lIns="0" tIns="12092" rIns="0" bIns="0" rtlCol="0">
            <a:spAutoFit/>
          </a:bodyPr>
          <a:lstStyle/>
          <a:p>
            <a:pPr marL="11516" defTabSz="829178">
              <a:spcBef>
                <a:spcPts val="95"/>
              </a:spcBef>
            </a:pPr>
            <a:r>
              <a:rPr sz="952" kern="0" spc="-95" dirty="0">
                <a:solidFill>
                  <a:srgbClr val="A5A5A5"/>
                </a:solidFill>
                <a:latin typeface="Microsoft Sans Serif"/>
                <a:cs typeface="Microsoft Sans Serif"/>
              </a:rPr>
              <a:t>U.S.</a:t>
            </a:r>
            <a:r>
              <a:rPr sz="952" kern="0" spc="9" dirty="0">
                <a:solidFill>
                  <a:srgbClr val="A5A5A5"/>
                </a:solidFill>
                <a:latin typeface="Microsoft Sans Serif"/>
                <a:cs typeface="Microsoft Sans Serif"/>
              </a:rPr>
              <a:t> </a:t>
            </a:r>
            <a:r>
              <a:rPr sz="952" kern="0" spc="-68" dirty="0">
                <a:solidFill>
                  <a:srgbClr val="A5A5A5"/>
                </a:solidFill>
                <a:latin typeface="Microsoft Sans Serif"/>
                <a:cs typeface="Microsoft Sans Serif"/>
              </a:rPr>
              <a:t>dollars</a:t>
            </a:r>
            <a:endParaRPr sz="952" kern="0">
              <a:solidFill>
                <a:sysClr val="windowText" lastClr="000000"/>
              </a:solidFill>
              <a:latin typeface="Microsoft Sans Serif"/>
              <a:cs typeface="Microsoft Sans Serif"/>
            </a:endParaRPr>
          </a:p>
        </p:txBody>
      </p:sp>
      <p:sp>
        <p:nvSpPr>
          <p:cNvPr id="9" name="object 9"/>
          <p:cNvSpPr txBox="1"/>
          <p:nvPr/>
        </p:nvSpPr>
        <p:spPr>
          <a:xfrm>
            <a:off x="5619708" y="1668937"/>
            <a:ext cx="728411"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73" dirty="0">
                <a:solidFill>
                  <a:srgbClr val="1C1C1C"/>
                </a:solidFill>
                <a:latin typeface="Arial"/>
                <a:cs typeface="Arial"/>
              </a:rPr>
              <a:t>cost:</a:t>
            </a:r>
            <a:endParaRPr sz="1088" kern="0">
              <a:solidFill>
                <a:sysClr val="windowText" lastClr="000000"/>
              </a:solidFill>
              <a:latin typeface="Arial"/>
              <a:cs typeface="Arial"/>
            </a:endParaRPr>
          </a:p>
        </p:txBody>
      </p:sp>
      <p:sp>
        <p:nvSpPr>
          <p:cNvPr id="10" name="object 10"/>
          <p:cNvSpPr txBox="1"/>
          <p:nvPr/>
        </p:nvSpPr>
        <p:spPr>
          <a:xfrm>
            <a:off x="8233131" y="1668937"/>
            <a:ext cx="970830" cy="181954"/>
          </a:xfrm>
          <a:prstGeom prst="rect">
            <a:avLst/>
          </a:prstGeom>
        </p:spPr>
        <p:txBody>
          <a:bodyPr vert="horz" wrap="square" lIns="0" tIns="14395" rIns="0" bIns="0" rtlCol="0">
            <a:spAutoFit/>
          </a:bodyPr>
          <a:lstStyle/>
          <a:p>
            <a:pPr marL="11516" defTabSz="829178">
              <a:spcBef>
                <a:spcPts val="113"/>
              </a:spcBef>
            </a:pPr>
            <a:r>
              <a:rPr sz="1088" b="1" kern="0" spc="-91" dirty="0">
                <a:solidFill>
                  <a:srgbClr val="1C1C1C"/>
                </a:solidFill>
                <a:latin typeface="Arial"/>
                <a:cs typeface="Arial"/>
              </a:rPr>
              <a:t>Project</a:t>
            </a:r>
            <a:r>
              <a:rPr sz="1088" b="1" kern="0" spc="-27" dirty="0">
                <a:solidFill>
                  <a:srgbClr val="1C1C1C"/>
                </a:solidFill>
                <a:latin typeface="Arial"/>
                <a:cs typeface="Arial"/>
              </a:rPr>
              <a:t> </a:t>
            </a:r>
            <a:r>
              <a:rPr sz="1088" b="1" kern="0" spc="-86" dirty="0">
                <a:solidFill>
                  <a:srgbClr val="1C1C1C"/>
                </a:solidFill>
                <a:latin typeface="Arial"/>
                <a:cs typeface="Arial"/>
              </a:rPr>
              <a:t>Location:</a:t>
            </a:r>
            <a:endParaRPr sz="1088" kern="0">
              <a:solidFill>
                <a:sysClr val="windowText" lastClr="000000"/>
              </a:solidFill>
              <a:latin typeface="Arial"/>
              <a:cs typeface="Arial"/>
            </a:endParaRPr>
          </a:p>
        </p:txBody>
      </p:sp>
      <p:sp>
        <p:nvSpPr>
          <p:cNvPr id="11" name="object 11"/>
          <p:cNvSpPr txBox="1"/>
          <p:nvPr/>
        </p:nvSpPr>
        <p:spPr>
          <a:xfrm>
            <a:off x="3668363" y="1092685"/>
            <a:ext cx="1529950" cy="387890"/>
          </a:xfrm>
          <a:prstGeom prst="rect">
            <a:avLst/>
          </a:prstGeom>
        </p:spPr>
        <p:txBody>
          <a:bodyPr vert="horz" wrap="square" lIns="0" tIns="12092" rIns="0" bIns="0" rtlCol="0">
            <a:spAutoFit/>
          </a:bodyPr>
          <a:lstStyle/>
          <a:p>
            <a:pPr marL="11516" defTabSz="829178">
              <a:spcBef>
                <a:spcPts val="95"/>
              </a:spcBef>
            </a:pPr>
            <a:r>
              <a:rPr sz="952" kern="0" spc="-122" dirty="0">
                <a:solidFill>
                  <a:srgbClr val="A5A5A5"/>
                </a:solidFill>
                <a:latin typeface="Microsoft Sans Serif"/>
                <a:cs typeface="Microsoft Sans Serif"/>
              </a:rPr>
              <a:t>Name</a:t>
            </a:r>
            <a:r>
              <a:rPr sz="952" kern="0" spc="-23" dirty="0">
                <a:solidFill>
                  <a:srgbClr val="A5A5A5"/>
                </a:solidFill>
                <a:latin typeface="Microsoft Sans Serif"/>
                <a:cs typeface="Microsoft Sans Serif"/>
              </a:rPr>
              <a:t> </a:t>
            </a:r>
            <a:r>
              <a:rPr sz="952" kern="0" spc="-82" dirty="0">
                <a:solidFill>
                  <a:srgbClr val="A5A5A5"/>
                </a:solidFill>
                <a:latin typeface="Microsoft Sans Serif"/>
                <a:cs typeface="Microsoft Sans Serif"/>
              </a:rPr>
              <a:t>of</a:t>
            </a:r>
            <a:r>
              <a:rPr sz="952" kern="0" spc="-27" dirty="0">
                <a:solidFill>
                  <a:srgbClr val="A5A5A5"/>
                </a:solidFill>
                <a:latin typeface="Microsoft Sans Serif"/>
                <a:cs typeface="Microsoft Sans Serif"/>
              </a:rPr>
              <a:t> </a:t>
            </a:r>
            <a:r>
              <a:rPr sz="952" kern="0" spc="-91" dirty="0">
                <a:solidFill>
                  <a:srgbClr val="A5A5A5"/>
                </a:solidFill>
                <a:latin typeface="Microsoft Sans Serif"/>
                <a:cs typeface="Microsoft Sans Serif"/>
              </a:rPr>
              <a:t>the</a:t>
            </a:r>
            <a:r>
              <a:rPr sz="952" kern="0" spc="-18" dirty="0">
                <a:solidFill>
                  <a:srgbClr val="A5A5A5"/>
                </a:solidFill>
                <a:latin typeface="Microsoft Sans Serif"/>
                <a:cs typeface="Microsoft Sans Serif"/>
              </a:rPr>
              <a:t> </a:t>
            </a:r>
            <a:r>
              <a:rPr sz="952" kern="0" spc="-9" dirty="0">
                <a:solidFill>
                  <a:srgbClr val="A5A5A5"/>
                </a:solidFill>
                <a:latin typeface="Microsoft Sans Serif"/>
                <a:cs typeface="Microsoft Sans Serif"/>
              </a:rPr>
              <a:t>project</a:t>
            </a:r>
            <a:endParaRPr sz="952" kern="0">
              <a:solidFill>
                <a:sysClr val="windowText" lastClr="000000"/>
              </a:solidFill>
              <a:latin typeface="Microsoft Sans Serif"/>
              <a:cs typeface="Microsoft Sans Serif"/>
            </a:endParaRPr>
          </a:p>
          <a:p>
            <a:pPr marL="44338" defTabSz="829178">
              <a:spcBef>
                <a:spcPts val="100"/>
              </a:spcBef>
            </a:pPr>
            <a:r>
              <a:rPr sz="1406" b="1" kern="0" spc="-190" dirty="0">
                <a:solidFill>
                  <a:srgbClr val="770E13"/>
                </a:solidFill>
                <a:latin typeface="Arial"/>
                <a:cs typeface="Arial"/>
              </a:rPr>
              <a:t>POULTRY</a:t>
            </a:r>
            <a:r>
              <a:rPr sz="1406" b="1" kern="0" spc="-54" dirty="0">
                <a:solidFill>
                  <a:srgbClr val="770E13"/>
                </a:solidFill>
                <a:latin typeface="Arial"/>
                <a:cs typeface="Arial"/>
              </a:rPr>
              <a:t> </a:t>
            </a:r>
            <a:r>
              <a:rPr sz="1406" b="1" kern="0" spc="-154" dirty="0">
                <a:solidFill>
                  <a:srgbClr val="770E13"/>
                </a:solidFill>
                <a:latin typeface="Arial"/>
                <a:cs typeface="Arial"/>
              </a:rPr>
              <a:t>COMPLEX</a:t>
            </a:r>
            <a:endParaRPr sz="1406" kern="0">
              <a:solidFill>
                <a:sysClr val="windowText" lastClr="000000"/>
              </a:solidFill>
              <a:latin typeface="Arial"/>
              <a:cs typeface="Arial"/>
            </a:endParaRPr>
          </a:p>
        </p:txBody>
      </p:sp>
      <p:sp>
        <p:nvSpPr>
          <p:cNvPr id="12" name="object 12"/>
          <p:cNvSpPr/>
          <p:nvPr/>
        </p:nvSpPr>
        <p:spPr>
          <a:xfrm>
            <a:off x="5320256" y="1748185"/>
            <a:ext cx="0" cy="890216"/>
          </a:xfrm>
          <a:custGeom>
            <a:avLst/>
            <a:gdLst/>
            <a:ahLst/>
            <a:cxnLst/>
            <a:rect l="l" t="t" r="r" b="b"/>
            <a:pathLst>
              <a:path h="981710">
                <a:moveTo>
                  <a:pt x="0" y="0"/>
                </a:moveTo>
                <a:lnTo>
                  <a:pt x="0" y="981456"/>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3" name="object 13"/>
          <p:cNvSpPr/>
          <p:nvPr/>
        </p:nvSpPr>
        <p:spPr>
          <a:xfrm>
            <a:off x="7853398" y="1760623"/>
            <a:ext cx="0" cy="889064"/>
          </a:xfrm>
          <a:custGeom>
            <a:avLst/>
            <a:gdLst/>
            <a:ahLst/>
            <a:cxnLst/>
            <a:rect l="l" t="t" r="r" b="b"/>
            <a:pathLst>
              <a:path h="980439">
                <a:moveTo>
                  <a:pt x="0" y="0"/>
                </a:moveTo>
                <a:lnTo>
                  <a:pt x="0" y="979932"/>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sp>
        <p:nvSpPr>
          <p:cNvPr id="14" name="object 14"/>
          <p:cNvSpPr/>
          <p:nvPr/>
        </p:nvSpPr>
        <p:spPr>
          <a:xfrm>
            <a:off x="6340146" y="1923695"/>
            <a:ext cx="0" cy="714591"/>
          </a:xfrm>
          <a:custGeom>
            <a:avLst/>
            <a:gdLst/>
            <a:ahLst/>
            <a:cxnLst/>
            <a:rect l="l" t="t" r="r" b="b"/>
            <a:pathLst>
              <a:path h="788035">
                <a:moveTo>
                  <a:pt x="0" y="0"/>
                </a:moveTo>
                <a:lnTo>
                  <a:pt x="0" y="787908"/>
                </a:lnTo>
              </a:path>
            </a:pathLst>
          </a:custGeom>
          <a:ln w="6096">
            <a:solidFill>
              <a:srgbClr val="D8D8D8"/>
            </a:solidFill>
          </a:ln>
        </p:spPr>
        <p:txBody>
          <a:bodyPr wrap="square" lIns="0" tIns="0" rIns="0" bIns="0" rtlCol="0"/>
          <a:lstStyle/>
          <a:p>
            <a:pPr defTabSz="829178"/>
            <a:endParaRPr sz="1632" kern="0">
              <a:solidFill>
                <a:sysClr val="windowText" lastClr="000000"/>
              </a:solidFill>
            </a:endParaRPr>
          </a:p>
        </p:txBody>
      </p:sp>
      <p:grpSp>
        <p:nvGrpSpPr>
          <p:cNvPr id="15" name="object 15"/>
          <p:cNvGrpSpPr/>
          <p:nvPr/>
        </p:nvGrpSpPr>
        <p:grpSpPr>
          <a:xfrm>
            <a:off x="5428051" y="3243471"/>
            <a:ext cx="430137" cy="428409"/>
            <a:chOff x="4610100" y="3576828"/>
            <a:chExt cx="474345" cy="472440"/>
          </a:xfrm>
        </p:grpSpPr>
        <p:sp>
          <p:nvSpPr>
            <p:cNvPr id="16" name="object 16"/>
            <p:cNvSpPr/>
            <p:nvPr/>
          </p:nvSpPr>
          <p:spPr>
            <a:xfrm>
              <a:off x="4610100" y="3576828"/>
              <a:ext cx="474345" cy="472440"/>
            </a:xfrm>
            <a:custGeom>
              <a:avLst/>
              <a:gdLst/>
              <a:ahLst/>
              <a:cxnLst/>
              <a:rect l="l" t="t" r="r" b="b"/>
              <a:pathLst>
                <a:path w="474345" h="472439">
                  <a:moveTo>
                    <a:pt x="385572" y="472439"/>
                  </a:moveTo>
                  <a:lnTo>
                    <a:pt x="86868" y="472439"/>
                  </a:lnTo>
                  <a:lnTo>
                    <a:pt x="53363" y="465724"/>
                  </a:lnTo>
                  <a:lnTo>
                    <a:pt x="25717" y="447294"/>
                  </a:lnTo>
                  <a:lnTo>
                    <a:pt x="6929" y="419719"/>
                  </a:lnTo>
                  <a:lnTo>
                    <a:pt x="0" y="385572"/>
                  </a:lnTo>
                  <a:lnTo>
                    <a:pt x="0" y="86867"/>
                  </a:lnTo>
                  <a:lnTo>
                    <a:pt x="6929" y="52720"/>
                  </a:lnTo>
                  <a:lnTo>
                    <a:pt x="25717" y="25145"/>
                  </a:lnTo>
                  <a:lnTo>
                    <a:pt x="53363" y="6715"/>
                  </a:lnTo>
                  <a:lnTo>
                    <a:pt x="86868" y="0"/>
                  </a:lnTo>
                  <a:lnTo>
                    <a:pt x="385572" y="0"/>
                  </a:lnTo>
                  <a:lnTo>
                    <a:pt x="419957" y="6715"/>
                  </a:lnTo>
                  <a:lnTo>
                    <a:pt x="448055" y="25145"/>
                  </a:lnTo>
                  <a:lnTo>
                    <a:pt x="467010" y="52720"/>
                  </a:lnTo>
                  <a:lnTo>
                    <a:pt x="473963" y="86867"/>
                  </a:lnTo>
                  <a:lnTo>
                    <a:pt x="473963" y="385572"/>
                  </a:lnTo>
                  <a:lnTo>
                    <a:pt x="467010" y="419719"/>
                  </a:lnTo>
                  <a:lnTo>
                    <a:pt x="448055" y="447294"/>
                  </a:lnTo>
                  <a:lnTo>
                    <a:pt x="419957"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17" name="object 17"/>
            <p:cNvPicPr/>
            <p:nvPr/>
          </p:nvPicPr>
          <p:blipFill>
            <a:blip r:embed="rId2" cstate="print"/>
            <a:stretch>
              <a:fillRect/>
            </a:stretch>
          </p:blipFill>
          <p:spPr>
            <a:xfrm>
              <a:off x="4677156" y="3624072"/>
              <a:ext cx="323087" cy="324611"/>
            </a:xfrm>
            <a:prstGeom prst="rect">
              <a:avLst/>
            </a:prstGeom>
          </p:spPr>
        </p:pic>
      </p:grpSp>
      <p:grpSp>
        <p:nvGrpSpPr>
          <p:cNvPr id="18" name="object 18"/>
          <p:cNvGrpSpPr/>
          <p:nvPr/>
        </p:nvGrpSpPr>
        <p:grpSpPr>
          <a:xfrm>
            <a:off x="3690921" y="3248998"/>
            <a:ext cx="426106" cy="426106"/>
            <a:chOff x="2694432" y="3582923"/>
            <a:chExt cx="469900" cy="469900"/>
          </a:xfrm>
        </p:grpSpPr>
        <p:sp>
          <p:nvSpPr>
            <p:cNvPr id="19" name="object 19"/>
            <p:cNvSpPr/>
            <p:nvPr/>
          </p:nvSpPr>
          <p:spPr>
            <a:xfrm>
              <a:off x="2694432" y="3582923"/>
              <a:ext cx="469900" cy="469900"/>
            </a:xfrm>
            <a:custGeom>
              <a:avLst/>
              <a:gdLst/>
              <a:ahLst/>
              <a:cxnLst/>
              <a:rect l="l" t="t" r="r" b="b"/>
              <a:pathLst>
                <a:path w="469900" h="469900">
                  <a:moveTo>
                    <a:pt x="381000" y="469391"/>
                  </a:moveTo>
                  <a:lnTo>
                    <a:pt x="86868" y="469391"/>
                  </a:lnTo>
                  <a:lnTo>
                    <a:pt x="52720" y="462676"/>
                  </a:lnTo>
                  <a:lnTo>
                    <a:pt x="25145" y="444246"/>
                  </a:lnTo>
                  <a:lnTo>
                    <a:pt x="6715" y="416671"/>
                  </a:lnTo>
                  <a:lnTo>
                    <a:pt x="0" y="382524"/>
                  </a:lnTo>
                  <a:lnTo>
                    <a:pt x="0" y="86867"/>
                  </a:lnTo>
                  <a:lnTo>
                    <a:pt x="6715" y="53363"/>
                  </a:lnTo>
                  <a:lnTo>
                    <a:pt x="25146" y="25717"/>
                  </a:lnTo>
                  <a:lnTo>
                    <a:pt x="52720" y="6929"/>
                  </a:lnTo>
                  <a:lnTo>
                    <a:pt x="86868" y="0"/>
                  </a:lnTo>
                  <a:lnTo>
                    <a:pt x="381000" y="0"/>
                  </a:lnTo>
                  <a:lnTo>
                    <a:pt x="415385" y="6929"/>
                  </a:lnTo>
                  <a:lnTo>
                    <a:pt x="443483" y="25717"/>
                  </a:lnTo>
                  <a:lnTo>
                    <a:pt x="462438" y="53363"/>
                  </a:lnTo>
                  <a:lnTo>
                    <a:pt x="469391" y="86867"/>
                  </a:lnTo>
                  <a:lnTo>
                    <a:pt x="469391" y="382524"/>
                  </a:lnTo>
                  <a:lnTo>
                    <a:pt x="462438" y="416671"/>
                  </a:lnTo>
                  <a:lnTo>
                    <a:pt x="443483" y="444246"/>
                  </a:lnTo>
                  <a:lnTo>
                    <a:pt x="415385" y="462676"/>
                  </a:lnTo>
                  <a:lnTo>
                    <a:pt x="381000" y="469391"/>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0" name="object 20"/>
            <p:cNvPicPr/>
            <p:nvPr/>
          </p:nvPicPr>
          <p:blipFill>
            <a:blip r:embed="rId3" cstate="print"/>
            <a:stretch>
              <a:fillRect/>
            </a:stretch>
          </p:blipFill>
          <p:spPr>
            <a:xfrm>
              <a:off x="2727959" y="3616451"/>
              <a:ext cx="390143" cy="390143"/>
            </a:xfrm>
            <a:prstGeom prst="rect">
              <a:avLst/>
            </a:prstGeom>
          </p:spPr>
        </p:pic>
      </p:grpSp>
      <p:sp>
        <p:nvSpPr>
          <p:cNvPr id="21" name="object 21"/>
          <p:cNvSpPr txBox="1"/>
          <p:nvPr/>
        </p:nvSpPr>
        <p:spPr>
          <a:xfrm>
            <a:off x="3666984" y="2966635"/>
            <a:ext cx="1533980" cy="726718"/>
          </a:xfrm>
          <a:prstGeom prst="rect">
            <a:avLst/>
          </a:prstGeom>
        </p:spPr>
        <p:txBody>
          <a:bodyPr vert="horz" wrap="square" lIns="0" tIns="14395" rIns="0" bIns="0" rtlCol="0">
            <a:spAutoFit/>
          </a:bodyPr>
          <a:lstStyle/>
          <a:p>
            <a:pPr marL="11516" defTabSz="829178">
              <a:spcBef>
                <a:spcPts val="113"/>
              </a:spcBef>
            </a:pPr>
            <a:r>
              <a:rPr sz="1088" b="1" kern="0" spc="-118" dirty="0">
                <a:solidFill>
                  <a:srgbClr val="1C1C1C"/>
                </a:solidFill>
                <a:latin typeface="Arial"/>
                <a:cs typeface="Arial"/>
              </a:rPr>
              <a:t>Key</a:t>
            </a:r>
            <a:r>
              <a:rPr sz="1088" b="1" kern="0" spc="-23" dirty="0">
                <a:solidFill>
                  <a:srgbClr val="1C1C1C"/>
                </a:solidFill>
                <a:latin typeface="Arial"/>
                <a:cs typeface="Arial"/>
              </a:rPr>
              <a:t> </a:t>
            </a:r>
            <a:r>
              <a:rPr sz="1088" b="1" kern="0" spc="-9" dirty="0">
                <a:solidFill>
                  <a:srgbClr val="1C1C1C"/>
                </a:solidFill>
                <a:latin typeface="Arial"/>
                <a:cs typeface="Arial"/>
              </a:rPr>
              <a:t>figures</a:t>
            </a:r>
            <a:endParaRPr sz="1088" kern="0">
              <a:solidFill>
                <a:sysClr val="windowText" lastClr="000000"/>
              </a:solidFill>
              <a:latin typeface="Arial"/>
              <a:cs typeface="Arial"/>
            </a:endParaRPr>
          </a:p>
          <a:p>
            <a:pPr marL="541845" defTabSz="829178">
              <a:spcBef>
                <a:spcPts val="1056"/>
              </a:spcBef>
            </a:pPr>
            <a:r>
              <a:rPr sz="952" kern="0" spc="-91" dirty="0">
                <a:solidFill>
                  <a:srgbClr val="1C1C1C"/>
                </a:solidFill>
                <a:latin typeface="Microsoft Sans Serif"/>
                <a:cs typeface="Microsoft Sans Serif"/>
              </a:rPr>
              <a:t>Duration</a:t>
            </a:r>
            <a:r>
              <a:rPr sz="952" kern="0" spc="-27"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the</a:t>
            </a:r>
            <a:r>
              <a:rPr sz="952" kern="0" spc="-27" dirty="0">
                <a:solidFill>
                  <a:srgbClr val="1C1C1C"/>
                </a:solidFill>
                <a:latin typeface="Microsoft Sans Serif"/>
                <a:cs typeface="Microsoft Sans Serif"/>
              </a:rPr>
              <a:t> </a:t>
            </a:r>
            <a:r>
              <a:rPr sz="952" kern="0" spc="-59" dirty="0">
                <a:solidFill>
                  <a:srgbClr val="1C1C1C"/>
                </a:solidFill>
                <a:latin typeface="Microsoft Sans Serif"/>
                <a:cs typeface="Microsoft Sans Serif"/>
              </a:rPr>
              <a:t>project</a:t>
            </a:r>
            <a:endParaRPr sz="952" kern="0">
              <a:solidFill>
                <a:sysClr val="windowText" lastClr="000000"/>
              </a:solidFill>
              <a:latin typeface="Microsoft Sans Serif"/>
              <a:cs typeface="Microsoft Sans Serif"/>
            </a:endParaRPr>
          </a:p>
          <a:p>
            <a:pPr marL="102496" algn="ctr" defTabSz="829178">
              <a:spcBef>
                <a:spcPts val="716"/>
              </a:spcBef>
            </a:pPr>
            <a:r>
              <a:rPr sz="1088" kern="0" spc="-103" dirty="0">
                <a:solidFill>
                  <a:srgbClr val="00AAFF"/>
                </a:solidFill>
                <a:latin typeface="Microsoft Sans Serif"/>
                <a:cs typeface="Microsoft Sans Serif"/>
              </a:rPr>
              <a:t>5</a:t>
            </a:r>
            <a:r>
              <a:rPr sz="1088" kern="0" spc="-27" dirty="0">
                <a:solidFill>
                  <a:srgbClr val="00AAFF"/>
                </a:solidFill>
                <a:latin typeface="Microsoft Sans Serif"/>
                <a:cs typeface="Microsoft Sans Serif"/>
              </a:rPr>
              <a:t> </a:t>
            </a:r>
            <a:r>
              <a:rPr sz="1088" kern="0" spc="-18" dirty="0">
                <a:solidFill>
                  <a:srgbClr val="00AAFF"/>
                </a:solidFill>
                <a:latin typeface="Microsoft Sans Serif"/>
                <a:cs typeface="Microsoft Sans Serif"/>
              </a:rPr>
              <a:t>years</a:t>
            </a:r>
            <a:endParaRPr sz="1088" kern="0">
              <a:solidFill>
                <a:sysClr val="windowText" lastClr="000000"/>
              </a:solidFill>
              <a:latin typeface="Microsoft Sans Serif"/>
              <a:cs typeface="Microsoft Sans Serif"/>
            </a:endParaRPr>
          </a:p>
        </p:txBody>
      </p:sp>
      <p:grpSp>
        <p:nvGrpSpPr>
          <p:cNvPr id="22" name="object 22"/>
          <p:cNvGrpSpPr/>
          <p:nvPr/>
        </p:nvGrpSpPr>
        <p:grpSpPr>
          <a:xfrm>
            <a:off x="5414230" y="3890230"/>
            <a:ext cx="430137" cy="430137"/>
            <a:chOff x="4594859" y="4290059"/>
            <a:chExt cx="474345" cy="474345"/>
          </a:xfrm>
        </p:grpSpPr>
        <p:sp>
          <p:nvSpPr>
            <p:cNvPr id="23" name="object 23"/>
            <p:cNvSpPr/>
            <p:nvPr/>
          </p:nvSpPr>
          <p:spPr>
            <a:xfrm>
              <a:off x="4594859" y="4290059"/>
              <a:ext cx="474345" cy="474345"/>
            </a:xfrm>
            <a:custGeom>
              <a:avLst/>
              <a:gdLst/>
              <a:ahLst/>
              <a:cxnLst/>
              <a:rect l="l" t="t" r="r" b="b"/>
              <a:pathLst>
                <a:path w="474345" h="474345">
                  <a:moveTo>
                    <a:pt x="385572" y="473963"/>
                  </a:moveTo>
                  <a:lnTo>
                    <a:pt x="86868" y="473963"/>
                  </a:lnTo>
                  <a:lnTo>
                    <a:pt x="53363" y="467034"/>
                  </a:lnTo>
                  <a:lnTo>
                    <a:pt x="25717" y="448246"/>
                  </a:lnTo>
                  <a:lnTo>
                    <a:pt x="6929" y="420600"/>
                  </a:lnTo>
                  <a:lnTo>
                    <a:pt x="0" y="387096"/>
                  </a:lnTo>
                  <a:lnTo>
                    <a:pt x="0" y="88391"/>
                  </a:lnTo>
                  <a:lnTo>
                    <a:pt x="6929" y="54006"/>
                  </a:lnTo>
                  <a:lnTo>
                    <a:pt x="25717" y="25907"/>
                  </a:lnTo>
                  <a:lnTo>
                    <a:pt x="53363" y="6953"/>
                  </a:lnTo>
                  <a:lnTo>
                    <a:pt x="86868" y="0"/>
                  </a:lnTo>
                  <a:lnTo>
                    <a:pt x="385572" y="0"/>
                  </a:lnTo>
                  <a:lnTo>
                    <a:pt x="419957" y="6953"/>
                  </a:lnTo>
                  <a:lnTo>
                    <a:pt x="448055" y="25907"/>
                  </a:lnTo>
                  <a:lnTo>
                    <a:pt x="467010" y="54006"/>
                  </a:lnTo>
                  <a:lnTo>
                    <a:pt x="473963" y="88391"/>
                  </a:lnTo>
                  <a:lnTo>
                    <a:pt x="473963" y="387096"/>
                  </a:lnTo>
                  <a:lnTo>
                    <a:pt x="467010" y="420600"/>
                  </a:lnTo>
                  <a:lnTo>
                    <a:pt x="448055" y="448246"/>
                  </a:lnTo>
                  <a:lnTo>
                    <a:pt x="419957" y="467034"/>
                  </a:lnTo>
                  <a:lnTo>
                    <a:pt x="385572" y="473963"/>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4" name="object 24"/>
            <p:cNvPicPr/>
            <p:nvPr/>
          </p:nvPicPr>
          <p:blipFill>
            <a:blip r:embed="rId4" cstate="print"/>
            <a:stretch>
              <a:fillRect/>
            </a:stretch>
          </p:blipFill>
          <p:spPr>
            <a:xfrm>
              <a:off x="4696967" y="4389119"/>
              <a:ext cx="286512" cy="286511"/>
            </a:xfrm>
            <a:prstGeom prst="rect">
              <a:avLst/>
            </a:prstGeom>
          </p:spPr>
        </p:pic>
      </p:grpSp>
      <p:grpSp>
        <p:nvGrpSpPr>
          <p:cNvPr id="25" name="object 25"/>
          <p:cNvGrpSpPr/>
          <p:nvPr/>
        </p:nvGrpSpPr>
        <p:grpSpPr>
          <a:xfrm>
            <a:off x="3692303" y="3892995"/>
            <a:ext cx="428409" cy="428409"/>
            <a:chOff x="2695956" y="4293108"/>
            <a:chExt cx="472440" cy="472440"/>
          </a:xfrm>
        </p:grpSpPr>
        <p:sp>
          <p:nvSpPr>
            <p:cNvPr id="26" name="object 26"/>
            <p:cNvSpPr/>
            <p:nvPr/>
          </p:nvSpPr>
          <p:spPr>
            <a:xfrm>
              <a:off x="2695956" y="4293108"/>
              <a:ext cx="472440" cy="472440"/>
            </a:xfrm>
            <a:custGeom>
              <a:avLst/>
              <a:gdLst/>
              <a:ahLst/>
              <a:cxnLst/>
              <a:rect l="l" t="t" r="r" b="b"/>
              <a:pathLst>
                <a:path w="472439" h="472439">
                  <a:moveTo>
                    <a:pt x="385572" y="472439"/>
                  </a:moveTo>
                  <a:lnTo>
                    <a:pt x="86868" y="472439"/>
                  </a:lnTo>
                  <a:lnTo>
                    <a:pt x="53363" y="465724"/>
                  </a:lnTo>
                  <a:lnTo>
                    <a:pt x="25717" y="447294"/>
                  </a:lnTo>
                  <a:lnTo>
                    <a:pt x="6929" y="419719"/>
                  </a:lnTo>
                  <a:lnTo>
                    <a:pt x="0" y="385572"/>
                  </a:lnTo>
                  <a:lnTo>
                    <a:pt x="0" y="86867"/>
                  </a:lnTo>
                  <a:lnTo>
                    <a:pt x="6929" y="53363"/>
                  </a:lnTo>
                  <a:lnTo>
                    <a:pt x="25717" y="25717"/>
                  </a:lnTo>
                  <a:lnTo>
                    <a:pt x="53363" y="6929"/>
                  </a:lnTo>
                  <a:lnTo>
                    <a:pt x="86868" y="0"/>
                  </a:lnTo>
                  <a:lnTo>
                    <a:pt x="385572" y="0"/>
                  </a:lnTo>
                  <a:lnTo>
                    <a:pt x="419719" y="6929"/>
                  </a:lnTo>
                  <a:lnTo>
                    <a:pt x="447293" y="25717"/>
                  </a:lnTo>
                  <a:lnTo>
                    <a:pt x="465724" y="53363"/>
                  </a:lnTo>
                  <a:lnTo>
                    <a:pt x="472439" y="86867"/>
                  </a:lnTo>
                  <a:lnTo>
                    <a:pt x="472439" y="385572"/>
                  </a:lnTo>
                  <a:lnTo>
                    <a:pt x="465724" y="419719"/>
                  </a:lnTo>
                  <a:lnTo>
                    <a:pt x="447293" y="447294"/>
                  </a:lnTo>
                  <a:lnTo>
                    <a:pt x="419719" y="465724"/>
                  </a:lnTo>
                  <a:lnTo>
                    <a:pt x="385572" y="472439"/>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27" name="object 27"/>
            <p:cNvPicPr/>
            <p:nvPr/>
          </p:nvPicPr>
          <p:blipFill>
            <a:blip r:embed="rId5" cstate="print"/>
            <a:stretch>
              <a:fillRect/>
            </a:stretch>
          </p:blipFill>
          <p:spPr>
            <a:xfrm>
              <a:off x="2798064" y="4415028"/>
              <a:ext cx="262127" cy="260604"/>
            </a:xfrm>
            <a:prstGeom prst="rect">
              <a:avLst/>
            </a:prstGeom>
          </p:spPr>
        </p:pic>
      </p:grpSp>
      <p:sp>
        <p:nvSpPr>
          <p:cNvPr id="28" name="object 28"/>
          <p:cNvSpPr txBox="1"/>
          <p:nvPr/>
        </p:nvSpPr>
        <p:spPr>
          <a:xfrm>
            <a:off x="4815392" y="2111161"/>
            <a:ext cx="454897" cy="181954"/>
          </a:xfrm>
          <a:prstGeom prst="rect">
            <a:avLst/>
          </a:prstGeom>
        </p:spPr>
        <p:txBody>
          <a:bodyPr vert="horz" wrap="square" lIns="0" tIns="14395" rIns="0" bIns="0" rtlCol="0">
            <a:spAutoFit/>
          </a:bodyPr>
          <a:lstStyle/>
          <a:p>
            <a:pPr marL="11516" defTabSz="829178">
              <a:spcBef>
                <a:spcPts val="113"/>
              </a:spcBef>
            </a:pPr>
            <a:r>
              <a:rPr sz="1088" kern="0" spc="-118" dirty="0">
                <a:solidFill>
                  <a:srgbClr val="1C1C1C"/>
                </a:solidFill>
                <a:latin typeface="Microsoft Sans Serif"/>
                <a:cs typeface="Microsoft Sans Serif"/>
              </a:rPr>
              <a:t>IRR</a:t>
            </a:r>
            <a:r>
              <a:rPr sz="1088" kern="0" spc="5" dirty="0">
                <a:solidFill>
                  <a:srgbClr val="1C1C1C"/>
                </a:solidFill>
                <a:latin typeface="Microsoft Sans Serif"/>
                <a:cs typeface="Microsoft Sans Serif"/>
              </a:rPr>
              <a:t> </a:t>
            </a:r>
            <a:r>
              <a:rPr sz="1088" kern="0" spc="-59" dirty="0">
                <a:solidFill>
                  <a:srgbClr val="1C1C1C"/>
                </a:solidFill>
                <a:latin typeface="Microsoft Sans Serif"/>
                <a:cs typeface="Microsoft Sans Serif"/>
              </a:rPr>
              <a:t>(fin)</a:t>
            </a:r>
            <a:endParaRPr sz="1088" kern="0">
              <a:solidFill>
                <a:sysClr val="windowText" lastClr="000000"/>
              </a:solidFill>
              <a:latin typeface="Microsoft Sans Serif"/>
              <a:cs typeface="Microsoft Sans Serif"/>
            </a:endParaRPr>
          </a:p>
        </p:txBody>
      </p:sp>
      <p:sp>
        <p:nvSpPr>
          <p:cNvPr id="29" name="object 29"/>
          <p:cNvSpPr txBox="1"/>
          <p:nvPr/>
        </p:nvSpPr>
        <p:spPr>
          <a:xfrm>
            <a:off x="4764252" y="2481529"/>
            <a:ext cx="492901" cy="181954"/>
          </a:xfrm>
          <a:prstGeom prst="rect">
            <a:avLst/>
          </a:prstGeom>
        </p:spPr>
        <p:txBody>
          <a:bodyPr vert="horz" wrap="square" lIns="0" tIns="14395" rIns="0" bIns="0" rtlCol="0">
            <a:spAutoFit/>
          </a:bodyPr>
          <a:lstStyle/>
          <a:p>
            <a:pPr marL="11516" defTabSz="829178">
              <a:spcBef>
                <a:spcPts val="113"/>
              </a:spcBef>
            </a:pPr>
            <a:r>
              <a:rPr sz="1088" kern="0" spc="-136" dirty="0">
                <a:solidFill>
                  <a:srgbClr val="1C1C1C"/>
                </a:solidFill>
                <a:latin typeface="Microsoft Sans Serif"/>
                <a:cs typeface="Microsoft Sans Serif"/>
              </a:rPr>
              <a:t>NPV</a:t>
            </a:r>
            <a:r>
              <a:rPr sz="1088" kern="0" spc="-23" dirty="0">
                <a:solidFill>
                  <a:srgbClr val="1C1C1C"/>
                </a:solidFill>
                <a:latin typeface="Microsoft Sans Serif"/>
                <a:cs typeface="Microsoft Sans Serif"/>
              </a:rPr>
              <a:t> </a:t>
            </a:r>
            <a:r>
              <a:rPr sz="1088" kern="0" spc="-54" dirty="0">
                <a:solidFill>
                  <a:srgbClr val="1C1C1C"/>
                </a:solidFill>
                <a:latin typeface="Microsoft Sans Serif"/>
                <a:cs typeface="Microsoft Sans Serif"/>
              </a:rPr>
              <a:t>(fin)</a:t>
            </a:r>
            <a:endParaRPr sz="1088" kern="0">
              <a:solidFill>
                <a:sysClr val="windowText" lastClr="000000"/>
              </a:solidFill>
              <a:latin typeface="Microsoft Sans Serif"/>
              <a:cs typeface="Microsoft Sans Serif"/>
            </a:endParaRPr>
          </a:p>
        </p:txBody>
      </p:sp>
      <p:sp>
        <p:nvSpPr>
          <p:cNvPr id="30" name="object 30"/>
          <p:cNvSpPr txBox="1"/>
          <p:nvPr/>
        </p:nvSpPr>
        <p:spPr>
          <a:xfrm>
            <a:off x="8244415" y="2085985"/>
            <a:ext cx="1012865" cy="169737"/>
          </a:xfrm>
          <a:prstGeom prst="rect">
            <a:avLst/>
          </a:prstGeom>
        </p:spPr>
        <p:txBody>
          <a:bodyPr vert="horz" wrap="square" lIns="0" tIns="9789" rIns="0" bIns="0" rtlCol="0">
            <a:spAutoFit/>
          </a:bodyPr>
          <a:lstStyle/>
          <a:p>
            <a:pPr marL="11516" marR="4607" defTabSz="829178">
              <a:lnSpc>
                <a:spcPct val="102499"/>
              </a:lnSpc>
              <a:spcBef>
                <a:spcPts val="77"/>
              </a:spcBef>
            </a:pPr>
            <a:r>
              <a:rPr lang="en-US" sz="1088" b="1" kern="0" spc="-103" dirty="0">
                <a:solidFill>
                  <a:srgbClr val="770E13"/>
                </a:solidFill>
                <a:latin typeface="Arial"/>
                <a:cs typeface="Arial"/>
              </a:rPr>
              <a:t>Kukdala district</a:t>
            </a:r>
          </a:p>
        </p:txBody>
      </p:sp>
      <p:grpSp>
        <p:nvGrpSpPr>
          <p:cNvPr id="31" name="object 31"/>
          <p:cNvGrpSpPr/>
          <p:nvPr/>
        </p:nvGrpSpPr>
        <p:grpSpPr>
          <a:xfrm>
            <a:off x="3639787" y="4600560"/>
            <a:ext cx="6893701" cy="1066992"/>
            <a:chOff x="2638043" y="5073395"/>
            <a:chExt cx="7602220" cy="1176655"/>
          </a:xfrm>
        </p:grpSpPr>
        <p:sp>
          <p:nvSpPr>
            <p:cNvPr id="32" name="object 32"/>
            <p:cNvSpPr/>
            <p:nvPr/>
          </p:nvSpPr>
          <p:spPr>
            <a:xfrm>
              <a:off x="2638043" y="5073395"/>
              <a:ext cx="7602220" cy="1176655"/>
            </a:xfrm>
            <a:custGeom>
              <a:avLst/>
              <a:gdLst/>
              <a:ahLst/>
              <a:cxnLst/>
              <a:rect l="l" t="t" r="r" b="b"/>
              <a:pathLst>
                <a:path w="7602220" h="1176654">
                  <a:moveTo>
                    <a:pt x="7383780" y="1176528"/>
                  </a:moveTo>
                  <a:lnTo>
                    <a:pt x="217931" y="1176528"/>
                  </a:lnTo>
                  <a:lnTo>
                    <a:pt x="167951" y="1170774"/>
                  </a:lnTo>
                  <a:lnTo>
                    <a:pt x="122075" y="1154383"/>
                  </a:lnTo>
                  <a:lnTo>
                    <a:pt x="81611" y="1128661"/>
                  </a:lnTo>
                  <a:lnTo>
                    <a:pt x="47866" y="1094916"/>
                  </a:lnTo>
                  <a:lnTo>
                    <a:pt x="22144" y="1054452"/>
                  </a:lnTo>
                  <a:lnTo>
                    <a:pt x="5753" y="1008576"/>
                  </a:lnTo>
                  <a:lnTo>
                    <a:pt x="0" y="958595"/>
                  </a:lnTo>
                  <a:lnTo>
                    <a:pt x="0" y="219456"/>
                  </a:lnTo>
                  <a:lnTo>
                    <a:pt x="5753" y="168910"/>
                  </a:lnTo>
                  <a:lnTo>
                    <a:pt x="22144" y="122630"/>
                  </a:lnTo>
                  <a:lnTo>
                    <a:pt x="47866" y="81896"/>
                  </a:lnTo>
                  <a:lnTo>
                    <a:pt x="81611" y="47986"/>
                  </a:lnTo>
                  <a:lnTo>
                    <a:pt x="122075" y="22180"/>
                  </a:lnTo>
                  <a:lnTo>
                    <a:pt x="167951" y="5758"/>
                  </a:lnTo>
                  <a:lnTo>
                    <a:pt x="217931" y="0"/>
                  </a:lnTo>
                  <a:lnTo>
                    <a:pt x="7383780" y="0"/>
                  </a:lnTo>
                  <a:lnTo>
                    <a:pt x="7433761" y="5758"/>
                  </a:lnTo>
                  <a:lnTo>
                    <a:pt x="7479636" y="22180"/>
                  </a:lnTo>
                  <a:lnTo>
                    <a:pt x="7520100" y="47986"/>
                  </a:lnTo>
                  <a:lnTo>
                    <a:pt x="7553846" y="81896"/>
                  </a:lnTo>
                  <a:lnTo>
                    <a:pt x="7579567" y="122630"/>
                  </a:lnTo>
                  <a:lnTo>
                    <a:pt x="7595958" y="168910"/>
                  </a:lnTo>
                  <a:lnTo>
                    <a:pt x="7601712" y="219456"/>
                  </a:lnTo>
                  <a:lnTo>
                    <a:pt x="7601712" y="958595"/>
                  </a:lnTo>
                  <a:lnTo>
                    <a:pt x="7595958" y="1008576"/>
                  </a:lnTo>
                  <a:lnTo>
                    <a:pt x="7579567" y="1054452"/>
                  </a:lnTo>
                  <a:lnTo>
                    <a:pt x="7553846" y="1094916"/>
                  </a:lnTo>
                  <a:lnTo>
                    <a:pt x="7520100" y="1128661"/>
                  </a:lnTo>
                  <a:lnTo>
                    <a:pt x="7479636" y="1154383"/>
                  </a:lnTo>
                  <a:lnTo>
                    <a:pt x="7433761" y="1170774"/>
                  </a:lnTo>
                  <a:lnTo>
                    <a:pt x="7383780" y="1176528"/>
                  </a:lnTo>
                  <a:close/>
                </a:path>
              </a:pathLst>
            </a:custGeom>
            <a:solidFill>
              <a:srgbClr val="E4EFE9"/>
            </a:solidFill>
          </p:spPr>
          <p:txBody>
            <a:bodyPr wrap="square" lIns="0" tIns="0" rIns="0" bIns="0" rtlCol="0"/>
            <a:lstStyle/>
            <a:p>
              <a:pPr defTabSz="829178"/>
              <a:endParaRPr sz="1632" kern="0">
                <a:solidFill>
                  <a:sysClr val="windowText" lastClr="000000"/>
                </a:solidFill>
              </a:endParaRPr>
            </a:p>
          </p:txBody>
        </p:sp>
        <p:pic>
          <p:nvPicPr>
            <p:cNvPr id="33" name="object 33"/>
            <p:cNvPicPr/>
            <p:nvPr/>
          </p:nvPicPr>
          <p:blipFill>
            <a:blip r:embed="rId6" cstate="print"/>
            <a:stretch>
              <a:fillRect/>
            </a:stretch>
          </p:blipFill>
          <p:spPr>
            <a:xfrm>
              <a:off x="3907535" y="5253228"/>
              <a:ext cx="5536692" cy="964691"/>
            </a:xfrm>
            <a:prstGeom prst="rect">
              <a:avLst/>
            </a:prstGeom>
          </p:spPr>
        </p:pic>
        <p:sp>
          <p:nvSpPr>
            <p:cNvPr id="34" name="object 34"/>
            <p:cNvSpPr/>
            <p:nvPr/>
          </p:nvSpPr>
          <p:spPr>
            <a:xfrm>
              <a:off x="3985259" y="5314187"/>
              <a:ext cx="5384800" cy="657225"/>
            </a:xfrm>
            <a:custGeom>
              <a:avLst/>
              <a:gdLst/>
              <a:ahLst/>
              <a:cxnLst/>
              <a:rect l="l" t="t" r="r" b="b"/>
              <a:pathLst>
                <a:path w="5384800" h="657225">
                  <a:moveTo>
                    <a:pt x="0" y="656844"/>
                  </a:moveTo>
                  <a:lnTo>
                    <a:pt x="1345691" y="54864"/>
                  </a:lnTo>
                  <a:lnTo>
                    <a:pt x="2692908" y="35051"/>
                  </a:lnTo>
                  <a:lnTo>
                    <a:pt x="4038600" y="13716"/>
                  </a:lnTo>
                  <a:lnTo>
                    <a:pt x="5384291"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35" name="object 35"/>
            <p:cNvPicPr/>
            <p:nvPr/>
          </p:nvPicPr>
          <p:blipFill>
            <a:blip r:embed="rId7" cstate="print"/>
            <a:stretch>
              <a:fillRect/>
            </a:stretch>
          </p:blipFill>
          <p:spPr>
            <a:xfrm>
              <a:off x="3936491" y="5923787"/>
              <a:ext cx="96011" cy="94487"/>
            </a:xfrm>
            <a:prstGeom prst="rect">
              <a:avLst/>
            </a:prstGeom>
          </p:spPr>
        </p:pic>
        <p:pic>
          <p:nvPicPr>
            <p:cNvPr id="36" name="object 36"/>
            <p:cNvPicPr/>
            <p:nvPr/>
          </p:nvPicPr>
          <p:blipFill>
            <a:blip r:embed="rId8" cstate="print"/>
            <a:stretch>
              <a:fillRect/>
            </a:stretch>
          </p:blipFill>
          <p:spPr>
            <a:xfrm>
              <a:off x="5283707" y="5320283"/>
              <a:ext cx="91439" cy="96012"/>
            </a:xfrm>
            <a:prstGeom prst="rect">
              <a:avLst/>
            </a:prstGeom>
          </p:spPr>
        </p:pic>
        <p:pic>
          <p:nvPicPr>
            <p:cNvPr id="37" name="object 37"/>
            <p:cNvPicPr/>
            <p:nvPr/>
          </p:nvPicPr>
          <p:blipFill>
            <a:blip r:embed="rId9" cstate="print"/>
            <a:stretch>
              <a:fillRect/>
            </a:stretch>
          </p:blipFill>
          <p:spPr>
            <a:xfrm>
              <a:off x="6626351" y="5298948"/>
              <a:ext cx="94487" cy="96012"/>
            </a:xfrm>
            <a:prstGeom prst="rect">
              <a:avLst/>
            </a:prstGeom>
          </p:spPr>
        </p:pic>
        <p:pic>
          <p:nvPicPr>
            <p:cNvPr id="38" name="object 38"/>
            <p:cNvPicPr/>
            <p:nvPr/>
          </p:nvPicPr>
          <p:blipFill>
            <a:blip r:embed="rId10" cstate="print"/>
            <a:stretch>
              <a:fillRect/>
            </a:stretch>
          </p:blipFill>
          <p:spPr>
            <a:xfrm>
              <a:off x="7972044" y="5279135"/>
              <a:ext cx="96011" cy="96012"/>
            </a:xfrm>
            <a:prstGeom prst="rect">
              <a:avLst/>
            </a:prstGeom>
          </p:spPr>
        </p:pic>
        <p:pic>
          <p:nvPicPr>
            <p:cNvPr id="39" name="object 39"/>
            <p:cNvPicPr/>
            <p:nvPr/>
          </p:nvPicPr>
          <p:blipFill>
            <a:blip r:embed="rId11" cstate="print"/>
            <a:stretch>
              <a:fillRect/>
            </a:stretch>
          </p:blipFill>
          <p:spPr>
            <a:xfrm>
              <a:off x="9319260" y="5266944"/>
              <a:ext cx="96011" cy="94487"/>
            </a:xfrm>
            <a:prstGeom prst="rect">
              <a:avLst/>
            </a:prstGeom>
          </p:spPr>
        </p:pic>
        <p:sp>
          <p:nvSpPr>
            <p:cNvPr id="40" name="object 40"/>
            <p:cNvSpPr/>
            <p:nvPr/>
          </p:nvSpPr>
          <p:spPr>
            <a:xfrm>
              <a:off x="3985259" y="5981699"/>
              <a:ext cx="5384800" cy="142240"/>
            </a:xfrm>
            <a:custGeom>
              <a:avLst/>
              <a:gdLst/>
              <a:ahLst/>
              <a:cxnLst/>
              <a:rect l="l" t="t" r="r" b="b"/>
              <a:pathLst>
                <a:path w="5384800" h="142239">
                  <a:moveTo>
                    <a:pt x="0" y="141732"/>
                  </a:moveTo>
                  <a:lnTo>
                    <a:pt x="1345691" y="0"/>
                  </a:lnTo>
                  <a:lnTo>
                    <a:pt x="2692908" y="33528"/>
                  </a:lnTo>
                  <a:lnTo>
                    <a:pt x="4038600" y="38100"/>
                  </a:lnTo>
                  <a:lnTo>
                    <a:pt x="5384291" y="33528"/>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41" name="object 41"/>
            <p:cNvPicPr/>
            <p:nvPr/>
          </p:nvPicPr>
          <p:blipFill>
            <a:blip r:embed="rId12" cstate="print"/>
            <a:stretch>
              <a:fillRect/>
            </a:stretch>
          </p:blipFill>
          <p:spPr>
            <a:xfrm>
              <a:off x="3936491" y="6073139"/>
              <a:ext cx="96011" cy="94487"/>
            </a:xfrm>
            <a:prstGeom prst="rect">
              <a:avLst/>
            </a:prstGeom>
          </p:spPr>
        </p:pic>
        <p:pic>
          <p:nvPicPr>
            <p:cNvPr id="42" name="object 42"/>
            <p:cNvPicPr/>
            <p:nvPr/>
          </p:nvPicPr>
          <p:blipFill>
            <a:blip r:embed="rId13" cstate="print"/>
            <a:stretch>
              <a:fillRect/>
            </a:stretch>
          </p:blipFill>
          <p:spPr>
            <a:xfrm>
              <a:off x="5283707" y="5931407"/>
              <a:ext cx="91439" cy="96012"/>
            </a:xfrm>
            <a:prstGeom prst="rect">
              <a:avLst/>
            </a:prstGeom>
          </p:spPr>
        </p:pic>
        <p:pic>
          <p:nvPicPr>
            <p:cNvPr id="43" name="object 43"/>
            <p:cNvPicPr/>
            <p:nvPr/>
          </p:nvPicPr>
          <p:blipFill>
            <a:blip r:embed="rId14" cstate="print"/>
            <a:stretch>
              <a:fillRect/>
            </a:stretch>
          </p:blipFill>
          <p:spPr>
            <a:xfrm>
              <a:off x="6626351" y="5964935"/>
              <a:ext cx="94487" cy="96012"/>
            </a:xfrm>
            <a:prstGeom prst="rect">
              <a:avLst/>
            </a:prstGeom>
          </p:spPr>
        </p:pic>
        <p:pic>
          <p:nvPicPr>
            <p:cNvPr id="44" name="object 44"/>
            <p:cNvPicPr/>
            <p:nvPr/>
          </p:nvPicPr>
          <p:blipFill>
            <a:blip r:embed="rId15" cstate="print"/>
            <a:stretch>
              <a:fillRect/>
            </a:stretch>
          </p:blipFill>
          <p:spPr>
            <a:xfrm>
              <a:off x="7972044" y="5969507"/>
              <a:ext cx="96011" cy="94487"/>
            </a:xfrm>
            <a:prstGeom prst="rect">
              <a:avLst/>
            </a:prstGeom>
          </p:spPr>
        </p:pic>
        <p:pic>
          <p:nvPicPr>
            <p:cNvPr id="45" name="object 45"/>
            <p:cNvPicPr/>
            <p:nvPr/>
          </p:nvPicPr>
          <p:blipFill>
            <a:blip r:embed="rId16" cstate="print"/>
            <a:stretch>
              <a:fillRect/>
            </a:stretch>
          </p:blipFill>
          <p:spPr>
            <a:xfrm>
              <a:off x="9319260" y="5964935"/>
              <a:ext cx="96011" cy="96012"/>
            </a:xfrm>
            <a:prstGeom prst="rect">
              <a:avLst/>
            </a:prstGeom>
          </p:spPr>
        </p:pic>
        <p:sp>
          <p:nvSpPr>
            <p:cNvPr id="46" name="object 46"/>
            <p:cNvSpPr/>
            <p:nvPr/>
          </p:nvSpPr>
          <p:spPr>
            <a:xfrm>
              <a:off x="3985259" y="5448299"/>
              <a:ext cx="5384800" cy="629920"/>
            </a:xfrm>
            <a:custGeom>
              <a:avLst/>
              <a:gdLst/>
              <a:ahLst/>
              <a:cxnLst/>
              <a:rect l="l" t="t" r="r" b="b"/>
              <a:pathLst>
                <a:path w="5384800" h="629920">
                  <a:moveTo>
                    <a:pt x="0" y="629412"/>
                  </a:moveTo>
                  <a:lnTo>
                    <a:pt x="1345691" y="446532"/>
                  </a:lnTo>
                  <a:lnTo>
                    <a:pt x="2692908" y="295655"/>
                  </a:lnTo>
                  <a:lnTo>
                    <a:pt x="4038600" y="150876"/>
                  </a:lnTo>
                  <a:lnTo>
                    <a:pt x="5384291"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47" name="object 47"/>
            <p:cNvPicPr/>
            <p:nvPr/>
          </p:nvPicPr>
          <p:blipFill>
            <a:blip r:embed="rId17" cstate="print"/>
            <a:stretch>
              <a:fillRect/>
            </a:stretch>
          </p:blipFill>
          <p:spPr>
            <a:xfrm>
              <a:off x="3936491" y="6027419"/>
              <a:ext cx="96011" cy="94487"/>
            </a:xfrm>
            <a:prstGeom prst="rect">
              <a:avLst/>
            </a:prstGeom>
          </p:spPr>
        </p:pic>
        <p:pic>
          <p:nvPicPr>
            <p:cNvPr id="48" name="object 48"/>
            <p:cNvPicPr/>
            <p:nvPr/>
          </p:nvPicPr>
          <p:blipFill>
            <a:blip r:embed="rId18" cstate="print"/>
            <a:stretch>
              <a:fillRect/>
            </a:stretch>
          </p:blipFill>
          <p:spPr>
            <a:xfrm>
              <a:off x="5283707" y="5844539"/>
              <a:ext cx="91439" cy="94487"/>
            </a:xfrm>
            <a:prstGeom prst="rect">
              <a:avLst/>
            </a:prstGeom>
          </p:spPr>
        </p:pic>
        <p:pic>
          <p:nvPicPr>
            <p:cNvPr id="49" name="object 49"/>
            <p:cNvPicPr/>
            <p:nvPr/>
          </p:nvPicPr>
          <p:blipFill>
            <a:blip r:embed="rId19" cstate="print"/>
            <a:stretch>
              <a:fillRect/>
            </a:stretch>
          </p:blipFill>
          <p:spPr>
            <a:xfrm>
              <a:off x="6626351" y="5695187"/>
              <a:ext cx="94487" cy="94487"/>
            </a:xfrm>
            <a:prstGeom prst="rect">
              <a:avLst/>
            </a:prstGeom>
          </p:spPr>
        </p:pic>
        <p:pic>
          <p:nvPicPr>
            <p:cNvPr id="50" name="object 50"/>
            <p:cNvPicPr/>
            <p:nvPr/>
          </p:nvPicPr>
          <p:blipFill>
            <a:blip r:embed="rId20" cstate="print"/>
            <a:stretch>
              <a:fillRect/>
            </a:stretch>
          </p:blipFill>
          <p:spPr>
            <a:xfrm>
              <a:off x="7972044" y="5548883"/>
              <a:ext cx="96011" cy="96012"/>
            </a:xfrm>
            <a:prstGeom prst="rect">
              <a:avLst/>
            </a:prstGeom>
          </p:spPr>
        </p:pic>
        <p:pic>
          <p:nvPicPr>
            <p:cNvPr id="51" name="object 51"/>
            <p:cNvPicPr/>
            <p:nvPr/>
          </p:nvPicPr>
          <p:blipFill>
            <a:blip r:embed="rId21" cstate="print"/>
            <a:stretch>
              <a:fillRect/>
            </a:stretch>
          </p:blipFill>
          <p:spPr>
            <a:xfrm>
              <a:off x="9319260" y="5399532"/>
              <a:ext cx="96011" cy="96012"/>
            </a:xfrm>
            <a:prstGeom prst="rect">
              <a:avLst/>
            </a:prstGeom>
          </p:spPr>
        </p:pic>
      </p:grpSp>
      <p:grpSp>
        <p:nvGrpSpPr>
          <p:cNvPr id="53" name="object 53"/>
          <p:cNvGrpSpPr/>
          <p:nvPr/>
        </p:nvGrpSpPr>
        <p:grpSpPr>
          <a:xfrm>
            <a:off x="1737512" y="1320467"/>
            <a:ext cx="1338203" cy="1338203"/>
            <a:chOff x="540257" y="1456182"/>
            <a:chExt cx="1475740" cy="1475740"/>
          </a:xfrm>
        </p:grpSpPr>
        <p:pic>
          <p:nvPicPr>
            <p:cNvPr id="54" name="object 54"/>
            <p:cNvPicPr/>
            <p:nvPr/>
          </p:nvPicPr>
          <p:blipFill>
            <a:blip r:embed="rId22" cstate="print"/>
            <a:stretch>
              <a:fillRect/>
            </a:stretch>
          </p:blipFill>
          <p:spPr>
            <a:xfrm>
              <a:off x="562355" y="1486916"/>
              <a:ext cx="1429511" cy="1422400"/>
            </a:xfrm>
            <a:prstGeom prst="rect">
              <a:avLst/>
            </a:prstGeom>
          </p:spPr>
        </p:pic>
        <p:sp>
          <p:nvSpPr>
            <p:cNvPr id="55" name="object 55"/>
            <p:cNvSpPr/>
            <p:nvPr/>
          </p:nvSpPr>
          <p:spPr>
            <a:xfrm>
              <a:off x="551687" y="1467612"/>
              <a:ext cx="1452880" cy="1452880"/>
            </a:xfrm>
            <a:custGeom>
              <a:avLst/>
              <a:gdLst/>
              <a:ahLst/>
              <a:cxnLst/>
              <a:rect l="l" t="t" r="r" b="b"/>
              <a:pathLst>
                <a:path w="1452880" h="1452880">
                  <a:moveTo>
                    <a:pt x="725424" y="0"/>
                  </a:moveTo>
                  <a:lnTo>
                    <a:pt x="800100" y="4572"/>
                  </a:lnTo>
                  <a:lnTo>
                    <a:pt x="871728" y="15240"/>
                  </a:lnTo>
                  <a:lnTo>
                    <a:pt x="941832" y="32004"/>
                  </a:lnTo>
                  <a:lnTo>
                    <a:pt x="1008888" y="57912"/>
                  </a:lnTo>
                  <a:lnTo>
                    <a:pt x="1071372" y="88391"/>
                  </a:lnTo>
                  <a:lnTo>
                    <a:pt x="1132332" y="123444"/>
                  </a:lnTo>
                  <a:lnTo>
                    <a:pt x="1187196" y="166116"/>
                  </a:lnTo>
                  <a:lnTo>
                    <a:pt x="1239012" y="213359"/>
                  </a:lnTo>
                  <a:lnTo>
                    <a:pt x="1286256" y="263652"/>
                  </a:lnTo>
                  <a:lnTo>
                    <a:pt x="1327404" y="320039"/>
                  </a:lnTo>
                  <a:lnTo>
                    <a:pt x="1363980" y="379476"/>
                  </a:lnTo>
                  <a:lnTo>
                    <a:pt x="1394460" y="443484"/>
                  </a:lnTo>
                  <a:lnTo>
                    <a:pt x="1418844" y="510539"/>
                  </a:lnTo>
                  <a:lnTo>
                    <a:pt x="1437132" y="580643"/>
                  </a:lnTo>
                  <a:lnTo>
                    <a:pt x="1447800" y="652272"/>
                  </a:lnTo>
                  <a:lnTo>
                    <a:pt x="1452372" y="726947"/>
                  </a:lnTo>
                  <a:lnTo>
                    <a:pt x="1447800" y="800100"/>
                  </a:lnTo>
                  <a:lnTo>
                    <a:pt x="1437132" y="873252"/>
                  </a:lnTo>
                  <a:lnTo>
                    <a:pt x="1418844" y="941831"/>
                  </a:lnTo>
                  <a:lnTo>
                    <a:pt x="1394460" y="1008887"/>
                  </a:lnTo>
                  <a:lnTo>
                    <a:pt x="1363980" y="1072895"/>
                  </a:lnTo>
                  <a:lnTo>
                    <a:pt x="1327404" y="1132331"/>
                  </a:lnTo>
                  <a:lnTo>
                    <a:pt x="1286256" y="1188720"/>
                  </a:lnTo>
                  <a:lnTo>
                    <a:pt x="1239012" y="1240536"/>
                  </a:lnTo>
                  <a:lnTo>
                    <a:pt x="1187196" y="1286255"/>
                  </a:lnTo>
                  <a:lnTo>
                    <a:pt x="1132332" y="1328928"/>
                  </a:lnTo>
                  <a:lnTo>
                    <a:pt x="1071372" y="1365504"/>
                  </a:lnTo>
                  <a:lnTo>
                    <a:pt x="1008888" y="1395983"/>
                  </a:lnTo>
                  <a:lnTo>
                    <a:pt x="941832" y="1420367"/>
                  </a:lnTo>
                  <a:lnTo>
                    <a:pt x="871728" y="1437132"/>
                  </a:lnTo>
                  <a:lnTo>
                    <a:pt x="800100" y="1449324"/>
                  </a:lnTo>
                  <a:lnTo>
                    <a:pt x="725424" y="1452371"/>
                  </a:lnTo>
                  <a:lnTo>
                    <a:pt x="652272" y="1449324"/>
                  </a:lnTo>
                  <a:lnTo>
                    <a:pt x="579120" y="1437132"/>
                  </a:lnTo>
                  <a:lnTo>
                    <a:pt x="510540" y="1420367"/>
                  </a:lnTo>
                  <a:lnTo>
                    <a:pt x="443484" y="1395983"/>
                  </a:lnTo>
                  <a:lnTo>
                    <a:pt x="379476" y="1365504"/>
                  </a:lnTo>
                  <a:lnTo>
                    <a:pt x="320040" y="1328928"/>
                  </a:lnTo>
                  <a:lnTo>
                    <a:pt x="263652" y="1286255"/>
                  </a:lnTo>
                  <a:lnTo>
                    <a:pt x="211836" y="1240536"/>
                  </a:lnTo>
                  <a:lnTo>
                    <a:pt x="166116" y="1188720"/>
                  </a:lnTo>
                  <a:lnTo>
                    <a:pt x="123444" y="1132331"/>
                  </a:lnTo>
                  <a:lnTo>
                    <a:pt x="86868" y="1072895"/>
                  </a:lnTo>
                  <a:lnTo>
                    <a:pt x="56388" y="1008887"/>
                  </a:lnTo>
                  <a:lnTo>
                    <a:pt x="32004" y="941831"/>
                  </a:lnTo>
                  <a:lnTo>
                    <a:pt x="13716" y="873252"/>
                  </a:lnTo>
                  <a:lnTo>
                    <a:pt x="3048" y="800100"/>
                  </a:lnTo>
                  <a:lnTo>
                    <a:pt x="0" y="726947"/>
                  </a:lnTo>
                  <a:lnTo>
                    <a:pt x="3048" y="652272"/>
                  </a:lnTo>
                  <a:lnTo>
                    <a:pt x="13716" y="580643"/>
                  </a:lnTo>
                  <a:lnTo>
                    <a:pt x="32004" y="510539"/>
                  </a:lnTo>
                  <a:lnTo>
                    <a:pt x="56388" y="443484"/>
                  </a:lnTo>
                  <a:lnTo>
                    <a:pt x="86868" y="379476"/>
                  </a:lnTo>
                  <a:lnTo>
                    <a:pt x="123444" y="320039"/>
                  </a:lnTo>
                  <a:lnTo>
                    <a:pt x="166116" y="263652"/>
                  </a:lnTo>
                  <a:lnTo>
                    <a:pt x="211836" y="213359"/>
                  </a:lnTo>
                  <a:lnTo>
                    <a:pt x="263652" y="166116"/>
                  </a:lnTo>
                  <a:lnTo>
                    <a:pt x="320040" y="123444"/>
                  </a:lnTo>
                  <a:lnTo>
                    <a:pt x="379476" y="88391"/>
                  </a:lnTo>
                  <a:lnTo>
                    <a:pt x="443484" y="57912"/>
                  </a:lnTo>
                  <a:lnTo>
                    <a:pt x="510540" y="32004"/>
                  </a:lnTo>
                  <a:lnTo>
                    <a:pt x="579120" y="15240"/>
                  </a:lnTo>
                  <a:lnTo>
                    <a:pt x="652272" y="4572"/>
                  </a:lnTo>
                  <a:lnTo>
                    <a:pt x="725424" y="0"/>
                  </a:lnTo>
                  <a:close/>
                </a:path>
              </a:pathLst>
            </a:custGeom>
            <a:ln w="22859">
              <a:solidFill>
                <a:srgbClr val="FFFFFF"/>
              </a:solidFill>
            </a:ln>
          </p:spPr>
          <p:txBody>
            <a:bodyPr wrap="square" lIns="0" tIns="0" rIns="0" bIns="0" rtlCol="0"/>
            <a:lstStyle/>
            <a:p>
              <a:pPr defTabSz="829178"/>
              <a:endParaRPr sz="1632" kern="0">
                <a:solidFill>
                  <a:sysClr val="windowText" lastClr="000000"/>
                </a:solidFill>
              </a:endParaRPr>
            </a:p>
          </p:txBody>
        </p:sp>
      </p:grpSp>
      <p:grpSp>
        <p:nvGrpSpPr>
          <p:cNvPr id="56" name="object 56"/>
          <p:cNvGrpSpPr/>
          <p:nvPr/>
        </p:nvGrpSpPr>
        <p:grpSpPr>
          <a:xfrm>
            <a:off x="7948064" y="3423127"/>
            <a:ext cx="2583698" cy="1042232"/>
            <a:chOff x="7389114" y="3774948"/>
            <a:chExt cx="2849245" cy="1149350"/>
          </a:xfrm>
        </p:grpSpPr>
        <p:pic>
          <p:nvPicPr>
            <p:cNvPr id="57" name="object 57"/>
            <p:cNvPicPr/>
            <p:nvPr/>
          </p:nvPicPr>
          <p:blipFill>
            <a:blip r:embed="rId23" cstate="print"/>
            <a:stretch>
              <a:fillRect/>
            </a:stretch>
          </p:blipFill>
          <p:spPr>
            <a:xfrm>
              <a:off x="7394448" y="3857244"/>
              <a:ext cx="2170175" cy="62483"/>
            </a:xfrm>
            <a:prstGeom prst="rect">
              <a:avLst/>
            </a:prstGeom>
          </p:spPr>
        </p:pic>
        <p:pic>
          <p:nvPicPr>
            <p:cNvPr id="58" name="object 58"/>
            <p:cNvPicPr/>
            <p:nvPr/>
          </p:nvPicPr>
          <p:blipFill>
            <a:blip r:embed="rId24" cstate="print"/>
            <a:stretch>
              <a:fillRect/>
            </a:stretch>
          </p:blipFill>
          <p:spPr>
            <a:xfrm>
              <a:off x="7394448" y="4085844"/>
              <a:ext cx="2660903" cy="67055"/>
            </a:xfrm>
            <a:prstGeom prst="rect">
              <a:avLst/>
            </a:prstGeom>
          </p:spPr>
        </p:pic>
        <p:pic>
          <p:nvPicPr>
            <p:cNvPr id="59" name="object 59"/>
            <p:cNvPicPr/>
            <p:nvPr/>
          </p:nvPicPr>
          <p:blipFill>
            <a:blip r:embed="rId25" cstate="print"/>
            <a:stretch>
              <a:fillRect/>
            </a:stretch>
          </p:blipFill>
          <p:spPr>
            <a:xfrm>
              <a:off x="7394448" y="4319016"/>
              <a:ext cx="2726435" cy="62483"/>
            </a:xfrm>
            <a:prstGeom prst="rect">
              <a:avLst/>
            </a:prstGeom>
          </p:spPr>
        </p:pic>
        <p:pic>
          <p:nvPicPr>
            <p:cNvPr id="60" name="object 60"/>
            <p:cNvPicPr/>
            <p:nvPr/>
          </p:nvPicPr>
          <p:blipFill>
            <a:blip r:embed="rId26" cstate="print"/>
            <a:stretch>
              <a:fillRect/>
            </a:stretch>
          </p:blipFill>
          <p:spPr>
            <a:xfrm>
              <a:off x="7394448" y="4547616"/>
              <a:ext cx="2798063" cy="62483"/>
            </a:xfrm>
            <a:prstGeom prst="rect">
              <a:avLst/>
            </a:prstGeom>
          </p:spPr>
        </p:pic>
        <p:pic>
          <p:nvPicPr>
            <p:cNvPr id="61" name="object 61"/>
            <p:cNvPicPr/>
            <p:nvPr/>
          </p:nvPicPr>
          <p:blipFill>
            <a:blip r:embed="rId27" cstate="print"/>
            <a:stretch>
              <a:fillRect/>
            </a:stretch>
          </p:blipFill>
          <p:spPr>
            <a:xfrm>
              <a:off x="7394448" y="4776216"/>
              <a:ext cx="2843783" cy="65531"/>
            </a:xfrm>
            <a:prstGeom prst="rect">
              <a:avLst/>
            </a:prstGeom>
          </p:spPr>
        </p:pic>
        <p:sp>
          <p:nvSpPr>
            <p:cNvPr id="62" name="object 62"/>
            <p:cNvSpPr/>
            <p:nvPr/>
          </p:nvSpPr>
          <p:spPr>
            <a:xfrm>
              <a:off x="7397496" y="3774948"/>
              <a:ext cx="0" cy="1149350"/>
            </a:xfrm>
            <a:custGeom>
              <a:avLst/>
              <a:gdLst/>
              <a:ahLst/>
              <a:cxnLst/>
              <a:rect l="l" t="t" r="r" b="b"/>
              <a:pathLst>
                <a:path h="1149350">
                  <a:moveTo>
                    <a:pt x="0" y="0"/>
                  </a:moveTo>
                  <a:lnTo>
                    <a:pt x="0" y="1149096"/>
                  </a:lnTo>
                </a:path>
              </a:pathLst>
            </a:custGeom>
            <a:ln w="16764">
              <a:solidFill>
                <a:srgbClr val="DDDDDD"/>
              </a:solidFill>
            </a:ln>
          </p:spPr>
          <p:txBody>
            <a:bodyPr wrap="square" lIns="0" tIns="0" rIns="0" bIns="0" rtlCol="0"/>
            <a:lstStyle/>
            <a:p>
              <a:pPr defTabSz="829178"/>
              <a:endParaRPr sz="1632" kern="0">
                <a:solidFill>
                  <a:sysClr val="windowText" lastClr="000000"/>
                </a:solidFill>
              </a:endParaRPr>
            </a:p>
          </p:txBody>
        </p:sp>
      </p:grpSp>
      <p:sp>
        <p:nvSpPr>
          <p:cNvPr id="63" name="object 63"/>
          <p:cNvSpPr txBox="1"/>
          <p:nvPr/>
        </p:nvSpPr>
        <p:spPr>
          <a:xfrm>
            <a:off x="8796746" y="346546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2103</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261</a:t>
            </a:r>
            <a:endParaRPr sz="635" kern="0">
              <a:solidFill>
                <a:sysClr val="windowText" lastClr="000000"/>
              </a:solidFill>
              <a:latin typeface="Microsoft Sans Serif"/>
              <a:cs typeface="Microsoft Sans Serif"/>
            </a:endParaRPr>
          </a:p>
        </p:txBody>
      </p:sp>
      <p:sp>
        <p:nvSpPr>
          <p:cNvPr id="64" name="object 64"/>
          <p:cNvSpPr txBox="1"/>
          <p:nvPr/>
        </p:nvSpPr>
        <p:spPr>
          <a:xfrm>
            <a:off x="9019240" y="367416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2581</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043</a:t>
            </a:r>
            <a:endParaRPr sz="635" kern="0">
              <a:solidFill>
                <a:sysClr val="windowText" lastClr="000000"/>
              </a:solidFill>
              <a:latin typeface="Microsoft Sans Serif"/>
              <a:cs typeface="Microsoft Sans Serif"/>
            </a:endParaRPr>
          </a:p>
        </p:txBody>
      </p:sp>
      <p:sp>
        <p:nvSpPr>
          <p:cNvPr id="65" name="object 65"/>
          <p:cNvSpPr txBox="1"/>
          <p:nvPr/>
        </p:nvSpPr>
        <p:spPr>
          <a:xfrm>
            <a:off x="9051016" y="388284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2648</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348</a:t>
            </a:r>
            <a:endParaRPr sz="635" kern="0">
              <a:solidFill>
                <a:sysClr val="windowText" lastClr="000000"/>
              </a:solidFill>
              <a:latin typeface="Microsoft Sans Serif"/>
              <a:cs typeface="Microsoft Sans Serif"/>
            </a:endParaRPr>
          </a:p>
        </p:txBody>
      </p:sp>
      <p:sp>
        <p:nvSpPr>
          <p:cNvPr id="66" name="object 66"/>
          <p:cNvSpPr txBox="1"/>
          <p:nvPr/>
        </p:nvSpPr>
        <p:spPr>
          <a:xfrm>
            <a:off x="9081420" y="409009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2715</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652</a:t>
            </a:r>
            <a:endParaRPr sz="635" kern="0">
              <a:solidFill>
                <a:sysClr val="windowText" lastClr="000000"/>
              </a:solidFill>
              <a:latin typeface="Microsoft Sans Serif"/>
              <a:cs typeface="Microsoft Sans Serif"/>
            </a:endParaRPr>
          </a:p>
        </p:txBody>
      </p:sp>
      <p:sp>
        <p:nvSpPr>
          <p:cNvPr id="67" name="object 67"/>
          <p:cNvSpPr txBox="1"/>
          <p:nvPr/>
        </p:nvSpPr>
        <p:spPr>
          <a:xfrm>
            <a:off x="9103532" y="4298795"/>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8C8C8C"/>
                </a:solidFill>
                <a:latin typeface="Microsoft Sans Serif"/>
                <a:cs typeface="Microsoft Sans Serif"/>
              </a:rPr>
              <a:t>2761</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043</a:t>
            </a:r>
            <a:endParaRPr sz="635" kern="0">
              <a:solidFill>
                <a:sysClr val="windowText" lastClr="000000"/>
              </a:solidFill>
              <a:latin typeface="Microsoft Sans Serif"/>
              <a:cs typeface="Microsoft Sans Serif"/>
            </a:endParaRPr>
          </a:p>
        </p:txBody>
      </p:sp>
      <p:sp>
        <p:nvSpPr>
          <p:cNvPr id="68" name="object 68"/>
          <p:cNvSpPr txBox="1"/>
          <p:nvPr/>
        </p:nvSpPr>
        <p:spPr>
          <a:xfrm>
            <a:off x="7691191" y="3461331"/>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1</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69" name="object 69"/>
          <p:cNvSpPr txBox="1"/>
          <p:nvPr/>
        </p:nvSpPr>
        <p:spPr>
          <a:xfrm>
            <a:off x="7691191" y="3670006"/>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2</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0" name="object 70"/>
          <p:cNvSpPr txBox="1"/>
          <p:nvPr/>
        </p:nvSpPr>
        <p:spPr>
          <a:xfrm>
            <a:off x="7691191" y="3878681"/>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3</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1" name="object 71"/>
          <p:cNvSpPr txBox="1"/>
          <p:nvPr/>
        </p:nvSpPr>
        <p:spPr>
          <a:xfrm>
            <a:off x="7691191" y="4087331"/>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4</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2" name="object 72"/>
          <p:cNvSpPr txBox="1"/>
          <p:nvPr/>
        </p:nvSpPr>
        <p:spPr>
          <a:xfrm>
            <a:off x="7691191" y="4296006"/>
            <a:ext cx="207295"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8C8C8C"/>
                </a:solidFill>
                <a:latin typeface="Microsoft Sans Serif"/>
                <a:cs typeface="Microsoft Sans Serif"/>
              </a:rPr>
              <a:t>5</a:t>
            </a:r>
            <a:r>
              <a:rPr sz="635" kern="0" spc="-18" dirty="0">
                <a:solidFill>
                  <a:srgbClr val="8C8C8C"/>
                </a:solidFill>
                <a:latin typeface="Microsoft Sans Serif"/>
                <a:cs typeface="Microsoft Sans Serif"/>
              </a:rPr>
              <a:t> </a:t>
            </a:r>
            <a:r>
              <a:rPr sz="635" kern="0" spc="-50" dirty="0">
                <a:solidFill>
                  <a:srgbClr val="8C8C8C"/>
                </a:solidFill>
                <a:latin typeface="Microsoft Sans Serif"/>
                <a:cs typeface="Microsoft Sans Serif"/>
              </a:rPr>
              <a:t>year</a:t>
            </a:r>
            <a:endParaRPr sz="635" kern="0">
              <a:solidFill>
                <a:sysClr val="windowText" lastClr="000000"/>
              </a:solidFill>
              <a:latin typeface="Microsoft Sans Serif"/>
              <a:cs typeface="Microsoft Sans Serif"/>
            </a:endParaRPr>
          </a:p>
        </p:txBody>
      </p:sp>
      <p:sp>
        <p:nvSpPr>
          <p:cNvPr id="73" name="object 73"/>
          <p:cNvSpPr txBox="1"/>
          <p:nvPr/>
        </p:nvSpPr>
        <p:spPr>
          <a:xfrm>
            <a:off x="6003945" y="4137136"/>
            <a:ext cx="152592" cy="181954"/>
          </a:xfrm>
          <a:prstGeom prst="rect">
            <a:avLst/>
          </a:prstGeom>
        </p:spPr>
        <p:txBody>
          <a:bodyPr vert="horz" wrap="square" lIns="0" tIns="14395" rIns="0" bIns="0" rtlCol="0">
            <a:spAutoFit/>
          </a:bodyPr>
          <a:lstStyle/>
          <a:p>
            <a:pPr marL="11516" defTabSz="829178">
              <a:spcBef>
                <a:spcPts val="113"/>
              </a:spcBef>
            </a:pPr>
            <a:r>
              <a:rPr sz="1088" b="1" kern="0" spc="-68" dirty="0">
                <a:solidFill>
                  <a:srgbClr val="BF0000"/>
                </a:solidFill>
                <a:latin typeface="Arial"/>
                <a:cs typeface="Arial"/>
              </a:rPr>
              <a:t>60</a:t>
            </a:r>
            <a:endParaRPr sz="1088" kern="0">
              <a:solidFill>
                <a:sysClr val="windowText" lastClr="000000"/>
              </a:solidFill>
              <a:latin typeface="Arial"/>
              <a:cs typeface="Arial"/>
            </a:endParaRPr>
          </a:p>
        </p:txBody>
      </p:sp>
      <p:sp>
        <p:nvSpPr>
          <p:cNvPr id="74" name="object 74"/>
          <p:cNvSpPr txBox="1"/>
          <p:nvPr/>
        </p:nvSpPr>
        <p:spPr>
          <a:xfrm>
            <a:off x="5445534" y="2201027"/>
            <a:ext cx="772173" cy="231458"/>
          </a:xfrm>
          <a:prstGeom prst="rect">
            <a:avLst/>
          </a:prstGeom>
        </p:spPr>
        <p:txBody>
          <a:bodyPr vert="horz" wrap="square" lIns="0" tIns="14971" rIns="0" bIns="0" rtlCol="0">
            <a:spAutoFit/>
          </a:bodyPr>
          <a:lstStyle/>
          <a:p>
            <a:pPr marL="11516" defTabSz="829178">
              <a:spcBef>
                <a:spcPts val="118"/>
              </a:spcBef>
            </a:pPr>
            <a:r>
              <a:rPr sz="1406" b="1" kern="0" spc="-145" dirty="0">
                <a:solidFill>
                  <a:srgbClr val="00AAFF"/>
                </a:solidFill>
                <a:latin typeface="Arial"/>
                <a:cs typeface="Arial"/>
              </a:rPr>
              <a:t>$2</a:t>
            </a:r>
            <a:r>
              <a:rPr sz="1406" b="1" kern="0" spc="-45" dirty="0">
                <a:solidFill>
                  <a:srgbClr val="00AAFF"/>
                </a:solidFill>
                <a:latin typeface="Arial"/>
                <a:cs typeface="Arial"/>
              </a:rPr>
              <a:t> </a:t>
            </a:r>
            <a:r>
              <a:rPr sz="1406" b="1" kern="0" spc="-141" dirty="0">
                <a:solidFill>
                  <a:srgbClr val="00AAFF"/>
                </a:solidFill>
                <a:latin typeface="Arial"/>
                <a:cs typeface="Arial"/>
              </a:rPr>
              <a:t>400</a:t>
            </a:r>
            <a:r>
              <a:rPr sz="1406" b="1" kern="0" spc="-41" dirty="0">
                <a:solidFill>
                  <a:srgbClr val="00AAFF"/>
                </a:solidFill>
                <a:latin typeface="Arial"/>
                <a:cs typeface="Arial"/>
              </a:rPr>
              <a:t> </a:t>
            </a:r>
            <a:r>
              <a:rPr sz="1406" b="1" kern="0" spc="-103" dirty="0">
                <a:solidFill>
                  <a:srgbClr val="00AAFF"/>
                </a:solidFill>
                <a:latin typeface="Arial"/>
                <a:cs typeface="Arial"/>
              </a:rPr>
              <a:t>000</a:t>
            </a:r>
            <a:endParaRPr sz="1406" kern="0">
              <a:solidFill>
                <a:sysClr val="windowText" lastClr="000000"/>
              </a:solidFill>
              <a:latin typeface="Arial"/>
              <a:cs typeface="Arial"/>
            </a:endParaRPr>
          </a:p>
        </p:txBody>
      </p:sp>
      <p:sp>
        <p:nvSpPr>
          <p:cNvPr id="75" name="object 75"/>
          <p:cNvSpPr txBox="1"/>
          <p:nvPr/>
        </p:nvSpPr>
        <p:spPr>
          <a:xfrm>
            <a:off x="6411583" y="2024162"/>
            <a:ext cx="1033594" cy="181954"/>
          </a:xfrm>
          <a:prstGeom prst="rect">
            <a:avLst/>
          </a:prstGeom>
        </p:spPr>
        <p:txBody>
          <a:bodyPr vert="horz" wrap="square" lIns="0" tIns="14395" rIns="0" bIns="0" rtlCol="0">
            <a:spAutoFit/>
          </a:bodyPr>
          <a:lstStyle/>
          <a:p>
            <a:pPr marL="11516" defTabSz="829178">
              <a:spcBef>
                <a:spcPts val="113"/>
              </a:spcBef>
            </a:pPr>
            <a:r>
              <a:rPr sz="1088" b="1" kern="0" spc="-86" dirty="0">
                <a:solidFill>
                  <a:srgbClr val="1C1C1C"/>
                </a:solidFill>
                <a:latin typeface="Arial"/>
                <a:cs typeface="Arial"/>
              </a:rPr>
              <a:t>$0,8</a:t>
            </a:r>
            <a:r>
              <a:rPr sz="1088" b="1" kern="0" spc="-54" dirty="0">
                <a:solidFill>
                  <a:srgbClr val="1C1C1C"/>
                </a:solidFill>
                <a:latin typeface="Arial"/>
                <a:cs typeface="Arial"/>
              </a:rPr>
              <a:t> mln</a:t>
            </a:r>
            <a:r>
              <a:rPr sz="1088" b="1" kern="0" spc="113" dirty="0">
                <a:solidFill>
                  <a:srgbClr val="1C1C1C"/>
                </a:solidFill>
                <a:latin typeface="Arial"/>
                <a:cs typeface="Arial"/>
              </a:rPr>
              <a:t> </a:t>
            </a:r>
            <a:r>
              <a:rPr sz="952" kern="0" spc="-131" dirty="0">
                <a:solidFill>
                  <a:srgbClr val="1C1C1C"/>
                </a:solidFill>
                <a:latin typeface="Microsoft Sans Serif"/>
                <a:cs typeface="Microsoft Sans Serif"/>
              </a:rPr>
              <a:t>Own</a:t>
            </a:r>
            <a:r>
              <a:rPr sz="952" kern="0" spc="-41"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funds</a:t>
            </a:r>
            <a:endParaRPr sz="952" kern="0">
              <a:solidFill>
                <a:sysClr val="windowText" lastClr="000000"/>
              </a:solidFill>
              <a:latin typeface="Microsoft Sans Serif"/>
              <a:cs typeface="Microsoft Sans Serif"/>
            </a:endParaRPr>
          </a:p>
        </p:txBody>
      </p:sp>
      <p:sp>
        <p:nvSpPr>
          <p:cNvPr id="76" name="object 76"/>
          <p:cNvSpPr txBox="1"/>
          <p:nvPr/>
        </p:nvSpPr>
        <p:spPr>
          <a:xfrm>
            <a:off x="6401903" y="2379319"/>
            <a:ext cx="998470" cy="181954"/>
          </a:xfrm>
          <a:prstGeom prst="rect">
            <a:avLst/>
          </a:prstGeom>
        </p:spPr>
        <p:txBody>
          <a:bodyPr vert="horz" wrap="square" lIns="0" tIns="14395" rIns="0" bIns="0" rtlCol="0">
            <a:spAutoFit/>
          </a:bodyPr>
          <a:lstStyle/>
          <a:p>
            <a:pPr marL="11516" defTabSz="829178">
              <a:spcBef>
                <a:spcPts val="113"/>
              </a:spcBef>
            </a:pPr>
            <a:r>
              <a:rPr sz="1088" b="1" kern="0" spc="-86" dirty="0">
                <a:solidFill>
                  <a:srgbClr val="1C1C1C"/>
                </a:solidFill>
                <a:latin typeface="Arial"/>
                <a:cs typeface="Arial"/>
              </a:rPr>
              <a:t>$1,6</a:t>
            </a:r>
            <a:r>
              <a:rPr sz="1088" b="1" kern="0" spc="-50" dirty="0">
                <a:solidFill>
                  <a:srgbClr val="1C1C1C"/>
                </a:solidFill>
                <a:latin typeface="Arial"/>
                <a:cs typeface="Arial"/>
              </a:rPr>
              <a:t> </a:t>
            </a:r>
            <a:r>
              <a:rPr sz="1088" b="1" kern="0" spc="-118" dirty="0">
                <a:solidFill>
                  <a:srgbClr val="1C1C1C"/>
                </a:solidFill>
                <a:latin typeface="Arial"/>
                <a:cs typeface="Arial"/>
              </a:rPr>
              <a:t>mln</a:t>
            </a:r>
            <a:r>
              <a:rPr sz="1088" b="1" kern="0" spc="-54" dirty="0">
                <a:solidFill>
                  <a:srgbClr val="1C1C1C"/>
                </a:solidFill>
                <a:latin typeface="Arial"/>
                <a:cs typeface="Arial"/>
              </a:rPr>
              <a:t> </a:t>
            </a:r>
            <a:r>
              <a:rPr sz="952" kern="0" spc="-103" dirty="0">
                <a:solidFill>
                  <a:srgbClr val="1C1C1C"/>
                </a:solidFill>
                <a:latin typeface="Microsoft Sans Serif"/>
                <a:cs typeface="Microsoft Sans Serif"/>
              </a:rPr>
              <a:t>bank</a:t>
            </a:r>
            <a:r>
              <a:rPr sz="952" kern="0" spc="-27"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loans</a:t>
            </a:r>
            <a:endParaRPr sz="952" kern="0">
              <a:solidFill>
                <a:sysClr val="windowText" lastClr="000000"/>
              </a:solidFill>
              <a:latin typeface="Microsoft Sans Serif"/>
              <a:cs typeface="Microsoft Sans Serif"/>
            </a:endParaRPr>
          </a:p>
        </p:txBody>
      </p:sp>
      <p:sp>
        <p:nvSpPr>
          <p:cNvPr id="77" name="object 77"/>
          <p:cNvSpPr txBox="1"/>
          <p:nvPr/>
        </p:nvSpPr>
        <p:spPr>
          <a:xfrm>
            <a:off x="3583982" y="1946824"/>
            <a:ext cx="923037" cy="738467"/>
          </a:xfrm>
          <a:prstGeom prst="rect">
            <a:avLst/>
          </a:prstGeom>
        </p:spPr>
        <p:txBody>
          <a:bodyPr vert="horz" wrap="square" lIns="0" tIns="58733" rIns="0" bIns="0" rtlCol="0">
            <a:spAutoFit/>
          </a:bodyPr>
          <a:lstStyle/>
          <a:p>
            <a:pPr marR="43762" algn="r" defTabSz="829178">
              <a:spcBef>
                <a:spcPts val="462"/>
              </a:spcBef>
            </a:pPr>
            <a:r>
              <a:rPr sz="2040" b="1" kern="0" spc="-254" dirty="0">
                <a:solidFill>
                  <a:srgbClr val="E62631"/>
                </a:solidFill>
                <a:latin typeface="Arial"/>
                <a:cs typeface="Arial"/>
              </a:rPr>
              <a:t>17%</a:t>
            </a:r>
            <a:endParaRPr sz="2040" kern="0">
              <a:solidFill>
                <a:sysClr val="windowText" lastClr="000000"/>
              </a:solidFill>
              <a:latin typeface="Arial"/>
              <a:cs typeface="Arial"/>
            </a:endParaRPr>
          </a:p>
          <a:p>
            <a:pPr marR="4607" algn="r" defTabSz="829178">
              <a:spcBef>
                <a:spcPts val="381"/>
              </a:spcBef>
            </a:pPr>
            <a:r>
              <a:rPr sz="2040" b="1" kern="0" spc="-199" dirty="0">
                <a:solidFill>
                  <a:srgbClr val="77B397"/>
                </a:solidFill>
                <a:latin typeface="Arial"/>
                <a:cs typeface="Arial"/>
              </a:rPr>
              <a:t>$407</a:t>
            </a:r>
            <a:r>
              <a:rPr sz="2040" b="1" kern="0" spc="-82" dirty="0">
                <a:solidFill>
                  <a:srgbClr val="77B397"/>
                </a:solidFill>
                <a:latin typeface="Arial"/>
                <a:cs typeface="Arial"/>
              </a:rPr>
              <a:t> </a:t>
            </a:r>
            <a:r>
              <a:rPr sz="2040" b="1" kern="0" spc="-168" dirty="0">
                <a:solidFill>
                  <a:srgbClr val="77B397"/>
                </a:solidFill>
                <a:latin typeface="Arial"/>
                <a:cs typeface="Arial"/>
              </a:rPr>
              <a:t>637</a:t>
            </a:r>
            <a:endParaRPr sz="2040" kern="0">
              <a:solidFill>
                <a:sysClr val="windowText" lastClr="000000"/>
              </a:solidFill>
              <a:latin typeface="Arial"/>
              <a:cs typeface="Arial"/>
            </a:endParaRPr>
          </a:p>
        </p:txBody>
      </p:sp>
      <p:sp>
        <p:nvSpPr>
          <p:cNvPr id="78" name="object 78"/>
          <p:cNvSpPr/>
          <p:nvPr/>
        </p:nvSpPr>
        <p:spPr>
          <a:xfrm>
            <a:off x="1537819" y="3199248"/>
            <a:ext cx="1919779" cy="2468535"/>
          </a:xfrm>
          <a:custGeom>
            <a:avLst/>
            <a:gdLst/>
            <a:ahLst/>
            <a:cxnLst/>
            <a:rect l="l" t="t" r="r" b="b"/>
            <a:pathLst>
              <a:path w="2117090" h="2722245">
                <a:moveTo>
                  <a:pt x="1723644" y="2721863"/>
                </a:moveTo>
                <a:lnTo>
                  <a:pt x="393191" y="2721863"/>
                </a:lnTo>
                <a:lnTo>
                  <a:pt x="343717" y="2718813"/>
                </a:lnTo>
                <a:lnTo>
                  <a:pt x="296120" y="2709907"/>
                </a:lnTo>
                <a:lnTo>
                  <a:pt x="250762" y="2695512"/>
                </a:lnTo>
                <a:lnTo>
                  <a:pt x="208006" y="2675992"/>
                </a:lnTo>
                <a:lnTo>
                  <a:pt x="168212" y="2651716"/>
                </a:lnTo>
                <a:lnTo>
                  <a:pt x="131745" y="2623048"/>
                </a:lnTo>
                <a:lnTo>
                  <a:pt x="98964" y="2590356"/>
                </a:lnTo>
                <a:lnTo>
                  <a:pt x="70234" y="2554006"/>
                </a:lnTo>
                <a:lnTo>
                  <a:pt x="45915" y="2514363"/>
                </a:lnTo>
                <a:lnTo>
                  <a:pt x="26370" y="2471794"/>
                </a:lnTo>
                <a:lnTo>
                  <a:pt x="11961" y="2426666"/>
                </a:lnTo>
                <a:lnTo>
                  <a:pt x="3050" y="2379344"/>
                </a:lnTo>
                <a:lnTo>
                  <a:pt x="0" y="2330196"/>
                </a:lnTo>
                <a:lnTo>
                  <a:pt x="0" y="393191"/>
                </a:lnTo>
                <a:lnTo>
                  <a:pt x="3050" y="344017"/>
                </a:lnTo>
                <a:lnTo>
                  <a:pt x="11961" y="296624"/>
                </a:lnTo>
                <a:lnTo>
                  <a:pt x="26370" y="251387"/>
                </a:lnTo>
                <a:lnTo>
                  <a:pt x="45915" y="208680"/>
                </a:lnTo>
                <a:lnTo>
                  <a:pt x="70234" y="168878"/>
                </a:lnTo>
                <a:lnTo>
                  <a:pt x="98964" y="132357"/>
                </a:lnTo>
                <a:lnTo>
                  <a:pt x="131745" y="99489"/>
                </a:lnTo>
                <a:lnTo>
                  <a:pt x="168212" y="70650"/>
                </a:lnTo>
                <a:lnTo>
                  <a:pt x="208006" y="46215"/>
                </a:lnTo>
                <a:lnTo>
                  <a:pt x="250762" y="26557"/>
                </a:lnTo>
                <a:lnTo>
                  <a:pt x="296120" y="12053"/>
                </a:lnTo>
                <a:lnTo>
                  <a:pt x="343717" y="3075"/>
                </a:lnTo>
                <a:lnTo>
                  <a:pt x="393191" y="0"/>
                </a:lnTo>
                <a:lnTo>
                  <a:pt x="1723644" y="0"/>
                </a:lnTo>
                <a:lnTo>
                  <a:pt x="1773118" y="3075"/>
                </a:lnTo>
                <a:lnTo>
                  <a:pt x="1820715" y="12053"/>
                </a:lnTo>
                <a:lnTo>
                  <a:pt x="1866073" y="26557"/>
                </a:lnTo>
                <a:lnTo>
                  <a:pt x="1908829" y="46215"/>
                </a:lnTo>
                <a:lnTo>
                  <a:pt x="1948623" y="70650"/>
                </a:lnTo>
                <a:lnTo>
                  <a:pt x="1985090" y="99489"/>
                </a:lnTo>
                <a:lnTo>
                  <a:pt x="2017871" y="132357"/>
                </a:lnTo>
                <a:lnTo>
                  <a:pt x="2046601" y="168878"/>
                </a:lnTo>
                <a:lnTo>
                  <a:pt x="2070920" y="208680"/>
                </a:lnTo>
                <a:lnTo>
                  <a:pt x="2090465" y="251387"/>
                </a:lnTo>
                <a:lnTo>
                  <a:pt x="2104874" y="296624"/>
                </a:lnTo>
                <a:lnTo>
                  <a:pt x="2113785" y="344017"/>
                </a:lnTo>
                <a:lnTo>
                  <a:pt x="2116836" y="393191"/>
                </a:lnTo>
                <a:lnTo>
                  <a:pt x="2116836" y="2330196"/>
                </a:lnTo>
                <a:lnTo>
                  <a:pt x="2113785" y="2379344"/>
                </a:lnTo>
                <a:lnTo>
                  <a:pt x="2104874" y="2426666"/>
                </a:lnTo>
                <a:lnTo>
                  <a:pt x="2090465" y="2471794"/>
                </a:lnTo>
                <a:lnTo>
                  <a:pt x="2070920" y="2514363"/>
                </a:lnTo>
                <a:lnTo>
                  <a:pt x="2046601" y="2554006"/>
                </a:lnTo>
                <a:lnTo>
                  <a:pt x="2017871" y="2590356"/>
                </a:lnTo>
                <a:lnTo>
                  <a:pt x="1985090" y="2623048"/>
                </a:lnTo>
                <a:lnTo>
                  <a:pt x="1948623" y="2651716"/>
                </a:lnTo>
                <a:lnTo>
                  <a:pt x="1908829" y="2675992"/>
                </a:lnTo>
                <a:lnTo>
                  <a:pt x="1866073" y="2695512"/>
                </a:lnTo>
                <a:lnTo>
                  <a:pt x="1820715" y="2709907"/>
                </a:lnTo>
                <a:lnTo>
                  <a:pt x="1773118" y="2718813"/>
                </a:lnTo>
                <a:lnTo>
                  <a:pt x="1723644" y="2721863"/>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79" name="object 79"/>
          <p:cNvSpPr txBox="1"/>
          <p:nvPr/>
        </p:nvSpPr>
        <p:spPr>
          <a:xfrm>
            <a:off x="1712866" y="3401978"/>
            <a:ext cx="1569106" cy="2063413"/>
          </a:xfrm>
          <a:prstGeom prst="rect">
            <a:avLst/>
          </a:prstGeom>
        </p:spPr>
        <p:txBody>
          <a:bodyPr vert="horz" wrap="square" lIns="0" tIns="12092" rIns="0" bIns="0" rtlCol="0">
            <a:spAutoFit/>
          </a:bodyPr>
          <a:lstStyle/>
          <a:p>
            <a:pPr marL="11516" marR="4607" indent="1152" algn="ctr" defTabSz="829178">
              <a:lnSpc>
                <a:spcPct val="100099"/>
              </a:lnSpc>
              <a:spcBef>
                <a:spcPts val="95"/>
              </a:spcBef>
            </a:pPr>
            <a:r>
              <a:rPr sz="952" kern="0" spc="-113" dirty="0">
                <a:solidFill>
                  <a:srgbClr val="1C1C1C"/>
                </a:solidFill>
                <a:latin typeface="Microsoft Sans Serif"/>
                <a:cs typeface="Microsoft Sans Serif"/>
              </a:rPr>
              <a:t>The</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launch</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of</a:t>
            </a:r>
            <a:r>
              <a:rPr sz="952" kern="0" spc="-18"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23"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project</a:t>
            </a:r>
            <a:r>
              <a:rPr sz="952" kern="0" spc="-18" dirty="0">
                <a:solidFill>
                  <a:srgbClr val="1C1C1C"/>
                </a:solidFill>
                <a:latin typeface="Microsoft Sans Serif"/>
                <a:cs typeface="Microsoft Sans Serif"/>
              </a:rPr>
              <a:t> </a:t>
            </a:r>
            <a:r>
              <a:rPr sz="952" kern="0" spc="-73" dirty="0">
                <a:solidFill>
                  <a:srgbClr val="1C1C1C"/>
                </a:solidFill>
                <a:latin typeface="Microsoft Sans Serif"/>
                <a:cs typeface="Microsoft Sans Serif"/>
              </a:rPr>
              <a:t>will</a:t>
            </a:r>
            <a:r>
              <a:rPr sz="952" kern="0" spc="-41" dirty="0">
                <a:solidFill>
                  <a:srgbClr val="1C1C1C"/>
                </a:solidFill>
                <a:latin typeface="Microsoft Sans Serif"/>
                <a:cs typeface="Microsoft Sans Serif"/>
              </a:rPr>
              <a:t> </a:t>
            </a:r>
            <a:r>
              <a:rPr sz="952" kern="0" spc="-45" dirty="0">
                <a:solidFill>
                  <a:srgbClr val="1C1C1C"/>
                </a:solidFill>
                <a:latin typeface="Microsoft Sans Serif"/>
                <a:cs typeface="Microsoft Sans Serif"/>
              </a:rPr>
              <a:t>make </a:t>
            </a:r>
            <a:r>
              <a:rPr sz="952" kern="0" spc="-50" dirty="0">
                <a:solidFill>
                  <a:srgbClr val="1C1C1C"/>
                </a:solidFill>
                <a:latin typeface="Microsoft Sans Serif"/>
                <a:cs typeface="Microsoft Sans Serif"/>
              </a:rPr>
              <a:t>it</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possible</a:t>
            </a:r>
            <a:r>
              <a:rPr sz="952" kern="0" spc="-32"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23"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organize</a:t>
            </a:r>
            <a:r>
              <a:rPr sz="952" kern="0" spc="-9"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a</a:t>
            </a:r>
            <a:r>
              <a:rPr sz="952" kern="0" spc="-23"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poultry </a:t>
            </a:r>
            <a:r>
              <a:rPr sz="952" kern="0" spc="-103" dirty="0">
                <a:solidFill>
                  <a:srgbClr val="1C1C1C"/>
                </a:solidFill>
                <a:latin typeface="Microsoft Sans Serif"/>
                <a:cs typeface="Microsoft Sans Serif"/>
              </a:rPr>
              <a:t>complex</a:t>
            </a:r>
            <a:r>
              <a:rPr sz="952" kern="0" spc="-18"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for</a:t>
            </a:r>
            <a:r>
              <a:rPr sz="952" kern="0" spc="-5"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production</a:t>
            </a:r>
            <a:r>
              <a:rPr sz="952" kern="0" spc="-9"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5" dirty="0">
                <a:solidFill>
                  <a:srgbClr val="1C1C1C"/>
                </a:solidFill>
                <a:latin typeface="Microsoft Sans Serif"/>
                <a:cs typeface="Microsoft Sans Serif"/>
              </a:rPr>
              <a:t>chicken</a:t>
            </a:r>
            <a:r>
              <a:rPr sz="952" kern="0" spc="-27"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meat</a:t>
            </a:r>
            <a:r>
              <a:rPr sz="952" kern="0" spc="5" dirty="0">
                <a:solidFill>
                  <a:srgbClr val="1C1C1C"/>
                </a:solidFill>
                <a:latin typeface="Microsoft Sans Serif"/>
                <a:cs typeface="Microsoft Sans Serif"/>
              </a:rPr>
              <a:t> </a:t>
            </a:r>
            <a:r>
              <a:rPr sz="952" kern="0" spc="-113" dirty="0">
                <a:solidFill>
                  <a:srgbClr val="1C1C1C"/>
                </a:solidFill>
                <a:latin typeface="Microsoft Sans Serif"/>
                <a:cs typeface="Microsoft Sans Serif"/>
              </a:rPr>
              <a:t>and</a:t>
            </a:r>
            <a:r>
              <a:rPr sz="952" kern="0" spc="-5"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eggs</a:t>
            </a:r>
            <a:r>
              <a:rPr sz="952" kern="0" spc="-5" dirty="0">
                <a:solidFill>
                  <a:srgbClr val="1C1C1C"/>
                </a:solidFill>
                <a:latin typeface="Microsoft Sans Serif"/>
                <a:cs typeface="Microsoft Sans Serif"/>
              </a:rPr>
              <a:t> </a:t>
            </a:r>
            <a:r>
              <a:rPr sz="952" kern="0" spc="-113" dirty="0">
                <a:solidFill>
                  <a:srgbClr val="1C1C1C"/>
                </a:solidFill>
                <a:latin typeface="Microsoft Sans Serif"/>
                <a:cs typeface="Microsoft Sans Serif"/>
              </a:rPr>
              <a:t>on</a:t>
            </a:r>
            <a:r>
              <a:rPr sz="952" kern="0" spc="-14"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the </a:t>
            </a:r>
            <a:r>
              <a:rPr sz="952" kern="0" spc="-73" dirty="0">
                <a:solidFill>
                  <a:srgbClr val="1C1C1C"/>
                </a:solidFill>
                <a:latin typeface="Microsoft Sans Serif"/>
                <a:cs typeface="Microsoft Sans Serif"/>
              </a:rPr>
              <a:t>territory</a:t>
            </a:r>
            <a:r>
              <a:rPr sz="952" kern="0" spc="-23"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5"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Republic</a:t>
            </a:r>
            <a:r>
              <a:rPr sz="952" kern="0" spc="-32"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5" dirty="0">
                <a:solidFill>
                  <a:srgbClr val="1C1C1C"/>
                </a:solidFill>
                <a:latin typeface="Microsoft Sans Serif"/>
                <a:cs typeface="Microsoft Sans Serif"/>
              </a:rPr>
              <a:t>Uzbekistan.</a:t>
            </a:r>
            <a:r>
              <a:rPr sz="952" kern="0" spc="-18" dirty="0">
                <a:solidFill>
                  <a:srgbClr val="1C1C1C"/>
                </a:solidFill>
                <a:latin typeface="Microsoft Sans Serif"/>
                <a:cs typeface="Microsoft Sans Serif"/>
              </a:rPr>
              <a:t> </a:t>
            </a:r>
            <a:r>
              <a:rPr sz="952" kern="0" spc="-113"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projected</a:t>
            </a:r>
            <a:r>
              <a:rPr sz="952" kern="0" spc="9"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capacity</a:t>
            </a:r>
            <a:r>
              <a:rPr sz="952" kern="0" spc="453"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enterprise</a:t>
            </a:r>
            <a:r>
              <a:rPr sz="952" kern="0" spc="-18"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at</a:t>
            </a:r>
            <a:r>
              <a:rPr sz="952" kern="0" spc="-5"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68" dirty="0">
                <a:solidFill>
                  <a:srgbClr val="1C1C1C"/>
                </a:solidFill>
                <a:latin typeface="Microsoft Sans Serif"/>
                <a:cs typeface="Microsoft Sans Serif"/>
              </a:rPr>
              <a:t>initial</a:t>
            </a:r>
            <a:r>
              <a:rPr sz="952" kern="0" spc="-32" dirty="0">
                <a:solidFill>
                  <a:srgbClr val="1C1C1C"/>
                </a:solidFill>
                <a:latin typeface="Microsoft Sans Serif"/>
                <a:cs typeface="Microsoft Sans Serif"/>
              </a:rPr>
              <a:t> </a:t>
            </a:r>
            <a:r>
              <a:rPr sz="952" kern="0" spc="-18" dirty="0">
                <a:solidFill>
                  <a:srgbClr val="1C1C1C"/>
                </a:solidFill>
                <a:latin typeface="Microsoft Sans Serif"/>
                <a:cs typeface="Microsoft Sans Serif"/>
              </a:rPr>
              <a:t>stage </a:t>
            </a:r>
            <a:r>
              <a:rPr sz="952" kern="0" spc="-73" dirty="0">
                <a:solidFill>
                  <a:srgbClr val="1C1C1C"/>
                </a:solidFill>
                <a:latin typeface="Microsoft Sans Serif"/>
                <a:cs typeface="Microsoft Sans Serif"/>
              </a:rPr>
              <a:t>will</a:t>
            </a:r>
            <a:r>
              <a:rPr sz="952" kern="0" spc="-36"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be</a:t>
            </a:r>
            <a:r>
              <a:rPr sz="952" kern="0" spc="-32"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more</a:t>
            </a:r>
            <a:r>
              <a:rPr sz="952" kern="0" spc="-2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than</a:t>
            </a:r>
            <a:r>
              <a:rPr sz="952" kern="0" spc="-32"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3,000</a:t>
            </a:r>
            <a:r>
              <a:rPr sz="952" kern="0" spc="-18"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thousand </a:t>
            </a:r>
            <a:r>
              <a:rPr sz="952" kern="0" spc="-91" dirty="0">
                <a:solidFill>
                  <a:srgbClr val="1C1C1C"/>
                </a:solidFill>
                <a:latin typeface="Microsoft Sans Serif"/>
                <a:cs typeface="Microsoft Sans Serif"/>
              </a:rPr>
              <a:t>pieces.</a:t>
            </a:r>
            <a:r>
              <a:rPr sz="952" kern="0" spc="-23"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eggs</a:t>
            </a:r>
            <a:r>
              <a:rPr sz="952" kern="0" spc="-5" dirty="0">
                <a:solidFill>
                  <a:srgbClr val="1C1C1C"/>
                </a:solidFill>
                <a:latin typeface="Microsoft Sans Serif"/>
                <a:cs typeface="Microsoft Sans Serif"/>
              </a:rPr>
              <a:t> </a:t>
            </a:r>
            <a:r>
              <a:rPr sz="952" kern="0" spc="-103" dirty="0">
                <a:solidFill>
                  <a:srgbClr val="1C1C1C"/>
                </a:solidFill>
                <a:latin typeface="Microsoft Sans Serif"/>
                <a:cs typeface="Microsoft Sans Serif"/>
              </a:rPr>
              <a:t>and</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1,500,000</a:t>
            </a:r>
            <a:r>
              <a:rPr sz="952" kern="0" spc="9"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kg</a:t>
            </a:r>
            <a:r>
              <a:rPr sz="952" kern="0" spc="-9"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82" dirty="0">
                <a:solidFill>
                  <a:srgbClr val="1C1C1C"/>
                </a:solidFill>
                <a:latin typeface="Microsoft Sans Serif"/>
                <a:cs typeface="Microsoft Sans Serif"/>
              </a:rPr>
              <a:t>poultry</a:t>
            </a:r>
            <a:r>
              <a:rPr sz="952" kern="0" spc="-27"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meat</a:t>
            </a:r>
            <a:r>
              <a:rPr sz="952" kern="0" spc="-14"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per</a:t>
            </a:r>
            <a:r>
              <a:rPr sz="952" kern="0" spc="-5"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year;</a:t>
            </a:r>
            <a:r>
              <a:rPr sz="952" kern="0" spc="-45" dirty="0">
                <a:solidFill>
                  <a:srgbClr val="1C1C1C"/>
                </a:solidFill>
                <a:latin typeface="Microsoft Sans Serif"/>
                <a:cs typeface="Microsoft Sans Serif"/>
              </a:rPr>
              <a:t> </a:t>
            </a:r>
            <a:r>
              <a:rPr sz="952" kern="0" spc="-109" dirty="0">
                <a:solidFill>
                  <a:srgbClr val="1C1C1C"/>
                </a:solidFill>
                <a:latin typeface="Microsoft Sans Serif"/>
                <a:cs typeface="Microsoft Sans Serif"/>
              </a:rPr>
              <a:t>The</a:t>
            </a:r>
            <a:r>
              <a:rPr sz="952" kern="0" spc="-9"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sale</a:t>
            </a:r>
            <a:r>
              <a:rPr sz="952" kern="0" spc="-32" dirty="0">
                <a:solidFill>
                  <a:srgbClr val="1C1C1C"/>
                </a:solidFill>
                <a:latin typeface="Microsoft Sans Serif"/>
                <a:cs typeface="Microsoft Sans Serif"/>
              </a:rPr>
              <a:t> </a:t>
            </a:r>
            <a:r>
              <a:rPr sz="952" kern="0" spc="-23" dirty="0">
                <a:solidFill>
                  <a:srgbClr val="1C1C1C"/>
                </a:solidFill>
                <a:latin typeface="Microsoft Sans Serif"/>
                <a:cs typeface="Microsoft Sans Serif"/>
              </a:rPr>
              <a:t>of </a:t>
            </a:r>
            <a:r>
              <a:rPr sz="952" kern="0" spc="-91" dirty="0">
                <a:solidFill>
                  <a:srgbClr val="1C1C1C"/>
                </a:solidFill>
                <a:latin typeface="Microsoft Sans Serif"/>
                <a:cs typeface="Microsoft Sans Serif"/>
              </a:rPr>
              <a:t>products</a:t>
            </a:r>
            <a:r>
              <a:rPr sz="952" kern="0" spc="-32" dirty="0">
                <a:solidFill>
                  <a:srgbClr val="1C1C1C"/>
                </a:solidFill>
                <a:latin typeface="Microsoft Sans Serif"/>
                <a:cs typeface="Microsoft Sans Serif"/>
              </a:rPr>
              <a:t> </a:t>
            </a:r>
            <a:r>
              <a:rPr sz="952" kern="0" spc="-63" dirty="0">
                <a:solidFill>
                  <a:srgbClr val="1C1C1C"/>
                </a:solidFill>
                <a:latin typeface="Microsoft Sans Serif"/>
                <a:cs typeface="Microsoft Sans Serif"/>
              </a:rPr>
              <a:t>is</a:t>
            </a:r>
            <a:r>
              <a:rPr sz="952" kern="0" spc="-36" dirty="0">
                <a:solidFill>
                  <a:srgbClr val="1C1C1C"/>
                </a:solidFill>
                <a:latin typeface="Microsoft Sans Serif"/>
                <a:cs typeface="Microsoft Sans Serif"/>
              </a:rPr>
              <a:t> </a:t>
            </a:r>
            <a:r>
              <a:rPr sz="952" kern="0" spc="-100" dirty="0">
                <a:solidFill>
                  <a:srgbClr val="1C1C1C"/>
                </a:solidFill>
                <a:latin typeface="Microsoft Sans Serif"/>
                <a:cs typeface="Microsoft Sans Serif"/>
              </a:rPr>
              <a:t>planned</a:t>
            </a:r>
            <a:r>
              <a:rPr sz="952" kern="0" spc="-14"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for</a:t>
            </a:r>
            <a:r>
              <a:rPr sz="952" kern="0" spc="-23" dirty="0">
                <a:solidFill>
                  <a:srgbClr val="1C1C1C"/>
                </a:solidFill>
                <a:latin typeface="Microsoft Sans Serif"/>
                <a:cs typeface="Microsoft Sans Serif"/>
              </a:rPr>
              <a:t> the </a:t>
            </a:r>
            <a:r>
              <a:rPr sz="952" kern="0" spc="-95" dirty="0">
                <a:solidFill>
                  <a:srgbClr val="1C1C1C"/>
                </a:solidFill>
                <a:latin typeface="Microsoft Sans Serif"/>
                <a:cs typeface="Microsoft Sans Serif"/>
              </a:rPr>
              <a:t>domestic</a:t>
            </a:r>
            <a:r>
              <a:rPr sz="952" kern="0" spc="-18" dirty="0">
                <a:solidFill>
                  <a:srgbClr val="1C1C1C"/>
                </a:solidFill>
                <a:latin typeface="Microsoft Sans Serif"/>
                <a:cs typeface="Microsoft Sans Serif"/>
              </a:rPr>
              <a:t> </a:t>
            </a:r>
            <a:r>
              <a:rPr sz="952" kern="0" spc="-95" dirty="0">
                <a:solidFill>
                  <a:srgbClr val="1C1C1C"/>
                </a:solidFill>
                <a:latin typeface="Microsoft Sans Serif"/>
                <a:cs typeface="Microsoft Sans Serif"/>
              </a:rPr>
              <a:t>market</a:t>
            </a:r>
            <a:r>
              <a:rPr sz="952" kern="0" spc="-14" dirty="0">
                <a:solidFill>
                  <a:srgbClr val="1C1C1C"/>
                </a:solidFill>
                <a:latin typeface="Microsoft Sans Serif"/>
                <a:cs typeface="Microsoft Sans Serif"/>
              </a:rPr>
              <a:t> </a:t>
            </a:r>
            <a:r>
              <a:rPr sz="952" kern="0" spc="-86" dirty="0">
                <a:solidFill>
                  <a:srgbClr val="1C1C1C"/>
                </a:solidFill>
                <a:latin typeface="Microsoft Sans Serif"/>
                <a:cs typeface="Microsoft Sans Serif"/>
              </a:rPr>
              <a:t>of</a:t>
            </a:r>
            <a:r>
              <a:rPr sz="952" kern="0" spc="-14"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the</a:t>
            </a:r>
            <a:r>
              <a:rPr sz="952" kern="0" spc="-14"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Republic </a:t>
            </a:r>
            <a:r>
              <a:rPr sz="952" kern="0" spc="-103" dirty="0">
                <a:solidFill>
                  <a:srgbClr val="1C1C1C"/>
                </a:solidFill>
                <a:latin typeface="Microsoft Sans Serif"/>
                <a:cs typeface="Microsoft Sans Serif"/>
              </a:rPr>
              <a:t>and</a:t>
            </a:r>
            <a:r>
              <a:rPr sz="952" kern="0" spc="-23" dirty="0">
                <a:solidFill>
                  <a:srgbClr val="1C1C1C"/>
                </a:solidFill>
                <a:latin typeface="Microsoft Sans Serif"/>
                <a:cs typeface="Microsoft Sans Serif"/>
              </a:rPr>
              <a:t> </a:t>
            </a:r>
            <a:r>
              <a:rPr sz="952" kern="0" spc="-77" dirty="0">
                <a:solidFill>
                  <a:srgbClr val="1C1C1C"/>
                </a:solidFill>
                <a:latin typeface="Microsoft Sans Serif"/>
                <a:cs typeface="Microsoft Sans Serif"/>
              </a:rPr>
              <a:t>further</a:t>
            </a:r>
            <a:r>
              <a:rPr sz="952" kern="0" spc="-23" dirty="0">
                <a:solidFill>
                  <a:srgbClr val="1C1C1C"/>
                </a:solidFill>
                <a:latin typeface="Microsoft Sans Serif"/>
                <a:cs typeface="Microsoft Sans Serif"/>
              </a:rPr>
              <a:t> </a:t>
            </a:r>
            <a:r>
              <a:rPr sz="952" kern="0" spc="-91" dirty="0">
                <a:solidFill>
                  <a:srgbClr val="1C1C1C"/>
                </a:solidFill>
                <a:latin typeface="Microsoft Sans Serif"/>
                <a:cs typeface="Microsoft Sans Serif"/>
              </a:rPr>
              <a:t>sales</a:t>
            </a:r>
            <a:r>
              <a:rPr sz="952" kern="0" spc="-36" dirty="0">
                <a:solidFill>
                  <a:srgbClr val="1C1C1C"/>
                </a:solidFill>
                <a:latin typeface="Microsoft Sans Serif"/>
                <a:cs typeface="Microsoft Sans Serif"/>
              </a:rPr>
              <a:t> </a:t>
            </a:r>
            <a:r>
              <a:rPr sz="952" kern="0" spc="-82" dirty="0">
                <a:solidFill>
                  <a:srgbClr val="1C1C1C"/>
                </a:solidFill>
                <a:latin typeface="Microsoft Sans Serif"/>
                <a:cs typeface="Microsoft Sans Serif"/>
              </a:rPr>
              <a:t>to</a:t>
            </a:r>
            <a:r>
              <a:rPr sz="952" kern="0" spc="-27" dirty="0">
                <a:solidFill>
                  <a:srgbClr val="1C1C1C"/>
                </a:solidFill>
                <a:latin typeface="Microsoft Sans Serif"/>
                <a:cs typeface="Microsoft Sans Serif"/>
              </a:rPr>
              <a:t> </a:t>
            </a:r>
            <a:r>
              <a:rPr sz="952" kern="0" spc="-9" dirty="0">
                <a:solidFill>
                  <a:srgbClr val="1C1C1C"/>
                </a:solidFill>
                <a:latin typeface="Microsoft Sans Serif"/>
                <a:cs typeface="Microsoft Sans Serif"/>
              </a:rPr>
              <a:t>neighboring countries.</a:t>
            </a:r>
            <a:endParaRPr sz="952" kern="0" dirty="0">
              <a:solidFill>
                <a:sysClr val="windowText" lastClr="000000"/>
              </a:solidFill>
              <a:latin typeface="Microsoft Sans Serif"/>
              <a:cs typeface="Microsoft Sans Serif"/>
            </a:endParaRPr>
          </a:p>
        </p:txBody>
      </p:sp>
      <p:sp>
        <p:nvSpPr>
          <p:cNvPr id="80" name="object 80"/>
          <p:cNvSpPr txBox="1"/>
          <p:nvPr/>
        </p:nvSpPr>
        <p:spPr>
          <a:xfrm>
            <a:off x="5943004" y="4685740"/>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2581</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043</a:t>
            </a:r>
            <a:endParaRPr sz="635" kern="0">
              <a:solidFill>
                <a:sysClr val="windowText" lastClr="000000"/>
              </a:solidFill>
              <a:latin typeface="Microsoft Sans Serif"/>
              <a:cs typeface="Microsoft Sans Serif"/>
            </a:endParaRPr>
          </a:p>
        </p:txBody>
      </p:sp>
      <p:sp>
        <p:nvSpPr>
          <p:cNvPr id="81" name="object 81"/>
          <p:cNvSpPr txBox="1"/>
          <p:nvPr/>
        </p:nvSpPr>
        <p:spPr>
          <a:xfrm>
            <a:off x="7163279" y="468021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2648</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348</a:t>
            </a:r>
            <a:endParaRPr sz="635" kern="0">
              <a:solidFill>
                <a:sysClr val="windowText" lastClr="000000"/>
              </a:solidFill>
              <a:latin typeface="Microsoft Sans Serif"/>
              <a:cs typeface="Microsoft Sans Serif"/>
            </a:endParaRPr>
          </a:p>
        </p:txBody>
      </p:sp>
      <p:sp>
        <p:nvSpPr>
          <p:cNvPr id="82" name="object 82"/>
          <p:cNvSpPr txBox="1"/>
          <p:nvPr/>
        </p:nvSpPr>
        <p:spPr>
          <a:xfrm>
            <a:off x="8362786" y="4698191"/>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2715</a:t>
            </a:r>
            <a:r>
              <a:rPr sz="635" kern="0" spc="23"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652</a:t>
            </a:r>
            <a:endParaRPr sz="635" kern="0">
              <a:solidFill>
                <a:sysClr val="windowText" lastClr="000000"/>
              </a:solidFill>
              <a:latin typeface="Microsoft Sans Serif"/>
              <a:cs typeface="Microsoft Sans Serif"/>
            </a:endParaRPr>
          </a:p>
        </p:txBody>
      </p:sp>
      <p:sp>
        <p:nvSpPr>
          <p:cNvPr id="83" name="object 83"/>
          <p:cNvSpPr txBox="1"/>
          <p:nvPr/>
        </p:nvSpPr>
        <p:spPr>
          <a:xfrm>
            <a:off x="9603780" y="468021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2761</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043</a:t>
            </a:r>
            <a:endParaRPr sz="635" kern="0">
              <a:solidFill>
                <a:sysClr val="windowText" lastClr="000000"/>
              </a:solidFill>
              <a:latin typeface="Microsoft Sans Serif"/>
              <a:cs typeface="Microsoft Sans Serif"/>
            </a:endParaRPr>
          </a:p>
        </p:txBody>
      </p:sp>
      <p:sp>
        <p:nvSpPr>
          <p:cNvPr id="84" name="object 84"/>
          <p:cNvSpPr txBox="1"/>
          <p:nvPr/>
        </p:nvSpPr>
        <p:spPr>
          <a:xfrm>
            <a:off x="5960983" y="5484482"/>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594</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183</a:t>
            </a:r>
            <a:endParaRPr sz="635" kern="0">
              <a:solidFill>
                <a:sysClr val="windowText" lastClr="000000"/>
              </a:solidFill>
              <a:latin typeface="Microsoft Sans Serif"/>
              <a:cs typeface="Microsoft Sans Serif"/>
            </a:endParaRPr>
          </a:p>
        </p:txBody>
      </p:sp>
      <p:sp>
        <p:nvSpPr>
          <p:cNvPr id="85" name="object 85"/>
          <p:cNvSpPr txBox="1"/>
          <p:nvPr/>
        </p:nvSpPr>
        <p:spPr>
          <a:xfrm>
            <a:off x="4740709" y="5230213"/>
            <a:ext cx="261997" cy="206486"/>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629</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609</a:t>
            </a:r>
            <a:endParaRPr sz="635" kern="0">
              <a:solidFill>
                <a:sysClr val="windowText" lastClr="000000"/>
              </a:solidFill>
              <a:latin typeface="Microsoft Sans Serif"/>
              <a:cs typeface="Microsoft Sans Serif"/>
            </a:endParaRPr>
          </a:p>
          <a:p>
            <a:pPr marL="11516" defTabSz="829178"/>
            <a:r>
              <a:rPr sz="635" kern="0" spc="-77" dirty="0">
                <a:solidFill>
                  <a:srgbClr val="545454"/>
                </a:solidFill>
                <a:latin typeface="Microsoft Sans Serif"/>
                <a:cs typeface="Microsoft Sans Serif"/>
              </a:rPr>
              <a:t>285</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213</a:t>
            </a:r>
            <a:endParaRPr sz="635" kern="0">
              <a:solidFill>
                <a:sysClr val="windowText" lastClr="000000"/>
              </a:solidFill>
              <a:latin typeface="Microsoft Sans Serif"/>
              <a:cs typeface="Microsoft Sans Serif"/>
            </a:endParaRPr>
          </a:p>
        </p:txBody>
      </p:sp>
      <p:sp>
        <p:nvSpPr>
          <p:cNvPr id="86" name="object 86"/>
          <p:cNvSpPr txBox="1"/>
          <p:nvPr/>
        </p:nvSpPr>
        <p:spPr>
          <a:xfrm>
            <a:off x="5991389" y="5180459"/>
            <a:ext cx="261997"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879</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396</a:t>
            </a:r>
            <a:endParaRPr sz="635" kern="0">
              <a:solidFill>
                <a:sysClr val="windowText" lastClr="000000"/>
              </a:solidFill>
              <a:latin typeface="Microsoft Sans Serif"/>
              <a:cs typeface="Microsoft Sans Serif"/>
            </a:endParaRPr>
          </a:p>
        </p:txBody>
      </p:sp>
      <p:sp>
        <p:nvSpPr>
          <p:cNvPr id="87" name="object 87"/>
          <p:cNvSpPr txBox="1"/>
          <p:nvPr/>
        </p:nvSpPr>
        <p:spPr>
          <a:xfrm>
            <a:off x="7181234" y="521639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1365</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675</a:t>
            </a:r>
            <a:endParaRPr sz="635" kern="0">
              <a:solidFill>
                <a:sysClr val="windowText" lastClr="000000"/>
              </a:solidFill>
              <a:latin typeface="Microsoft Sans Serif"/>
              <a:cs typeface="Microsoft Sans Serif"/>
            </a:endParaRPr>
          </a:p>
        </p:txBody>
      </p:sp>
      <p:sp>
        <p:nvSpPr>
          <p:cNvPr id="88" name="object 88"/>
          <p:cNvSpPr txBox="1"/>
          <p:nvPr/>
        </p:nvSpPr>
        <p:spPr>
          <a:xfrm>
            <a:off x="8383529" y="4934482"/>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1836</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411</a:t>
            </a:r>
            <a:endParaRPr sz="635" kern="0">
              <a:solidFill>
                <a:sysClr val="windowText" lastClr="000000"/>
              </a:solidFill>
              <a:latin typeface="Microsoft Sans Serif"/>
              <a:cs typeface="Microsoft Sans Serif"/>
            </a:endParaRPr>
          </a:p>
        </p:txBody>
      </p:sp>
      <p:sp>
        <p:nvSpPr>
          <p:cNvPr id="89" name="object 89"/>
          <p:cNvSpPr txBox="1"/>
          <p:nvPr/>
        </p:nvSpPr>
        <p:spPr>
          <a:xfrm>
            <a:off x="9603780" y="4980076"/>
            <a:ext cx="297698" cy="108767"/>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2323</a:t>
            </a:r>
            <a:r>
              <a:rPr sz="635" kern="0" spc="18" dirty="0">
                <a:solidFill>
                  <a:srgbClr val="545454"/>
                </a:solidFill>
                <a:latin typeface="Microsoft Sans Serif"/>
                <a:cs typeface="Microsoft Sans Serif"/>
              </a:rPr>
              <a:t> </a:t>
            </a:r>
            <a:r>
              <a:rPr sz="635" kern="0" spc="-50" dirty="0">
                <a:solidFill>
                  <a:srgbClr val="545454"/>
                </a:solidFill>
                <a:latin typeface="Microsoft Sans Serif"/>
                <a:cs typeface="Microsoft Sans Serif"/>
              </a:rPr>
              <a:t>447</a:t>
            </a:r>
            <a:endParaRPr sz="635" kern="0">
              <a:solidFill>
                <a:sysClr val="windowText" lastClr="000000"/>
              </a:solidFill>
              <a:latin typeface="Microsoft Sans Serif"/>
              <a:cs typeface="Microsoft Sans Serif"/>
            </a:endParaRPr>
          </a:p>
        </p:txBody>
      </p:sp>
      <p:grpSp>
        <p:nvGrpSpPr>
          <p:cNvPr id="90" name="object 90"/>
          <p:cNvGrpSpPr/>
          <p:nvPr/>
        </p:nvGrpSpPr>
        <p:grpSpPr>
          <a:xfrm>
            <a:off x="3823588" y="4824439"/>
            <a:ext cx="193475" cy="366221"/>
            <a:chOff x="2840735" y="5320284"/>
            <a:chExt cx="213360" cy="403860"/>
          </a:xfrm>
        </p:grpSpPr>
        <p:sp>
          <p:nvSpPr>
            <p:cNvPr id="91" name="object 91"/>
            <p:cNvSpPr/>
            <p:nvPr/>
          </p:nvSpPr>
          <p:spPr>
            <a:xfrm>
              <a:off x="2840735" y="5358384"/>
              <a:ext cx="213360" cy="0"/>
            </a:xfrm>
            <a:custGeom>
              <a:avLst/>
              <a:gdLst/>
              <a:ahLst/>
              <a:cxnLst/>
              <a:rect l="l" t="t" r="r" b="b"/>
              <a:pathLst>
                <a:path w="213360">
                  <a:moveTo>
                    <a:pt x="0" y="0"/>
                  </a:moveTo>
                  <a:lnTo>
                    <a:pt x="213360" y="0"/>
                  </a:lnTo>
                </a:path>
              </a:pathLst>
            </a:custGeom>
            <a:ln w="7620">
              <a:solidFill>
                <a:srgbClr val="E62631"/>
              </a:solidFill>
            </a:ln>
          </p:spPr>
          <p:txBody>
            <a:bodyPr wrap="square" lIns="0" tIns="0" rIns="0" bIns="0" rtlCol="0"/>
            <a:lstStyle/>
            <a:p>
              <a:pPr defTabSz="829178"/>
              <a:endParaRPr sz="1632" kern="0">
                <a:solidFill>
                  <a:sysClr val="windowText" lastClr="000000"/>
                </a:solidFill>
              </a:endParaRPr>
            </a:p>
          </p:txBody>
        </p:sp>
        <p:pic>
          <p:nvPicPr>
            <p:cNvPr id="92" name="object 92"/>
            <p:cNvPicPr/>
            <p:nvPr/>
          </p:nvPicPr>
          <p:blipFill>
            <a:blip r:embed="rId28" cstate="print"/>
            <a:stretch>
              <a:fillRect/>
            </a:stretch>
          </p:blipFill>
          <p:spPr>
            <a:xfrm>
              <a:off x="2910840" y="5320284"/>
              <a:ext cx="70103" cy="70103"/>
            </a:xfrm>
            <a:prstGeom prst="rect">
              <a:avLst/>
            </a:prstGeom>
          </p:spPr>
        </p:pic>
        <p:sp>
          <p:nvSpPr>
            <p:cNvPr id="93" name="object 93"/>
            <p:cNvSpPr/>
            <p:nvPr/>
          </p:nvSpPr>
          <p:spPr>
            <a:xfrm>
              <a:off x="2840735" y="5524500"/>
              <a:ext cx="213360" cy="0"/>
            </a:xfrm>
            <a:custGeom>
              <a:avLst/>
              <a:gdLst/>
              <a:ahLst/>
              <a:cxnLst/>
              <a:rect l="l" t="t" r="r" b="b"/>
              <a:pathLst>
                <a:path w="213360">
                  <a:moveTo>
                    <a:pt x="0" y="0"/>
                  </a:moveTo>
                  <a:lnTo>
                    <a:pt x="213360" y="0"/>
                  </a:lnTo>
                </a:path>
              </a:pathLst>
            </a:custGeom>
            <a:ln w="7620">
              <a:solidFill>
                <a:srgbClr val="77B397"/>
              </a:solidFill>
            </a:ln>
          </p:spPr>
          <p:txBody>
            <a:bodyPr wrap="square" lIns="0" tIns="0" rIns="0" bIns="0" rtlCol="0"/>
            <a:lstStyle/>
            <a:p>
              <a:pPr defTabSz="829178"/>
              <a:endParaRPr sz="1632" kern="0">
                <a:solidFill>
                  <a:sysClr val="windowText" lastClr="000000"/>
                </a:solidFill>
              </a:endParaRPr>
            </a:p>
          </p:txBody>
        </p:sp>
        <p:pic>
          <p:nvPicPr>
            <p:cNvPr id="94" name="object 94"/>
            <p:cNvPicPr/>
            <p:nvPr/>
          </p:nvPicPr>
          <p:blipFill>
            <a:blip r:embed="rId29" cstate="print"/>
            <a:stretch>
              <a:fillRect/>
            </a:stretch>
          </p:blipFill>
          <p:spPr>
            <a:xfrm>
              <a:off x="2910840" y="5486400"/>
              <a:ext cx="70103" cy="71627"/>
            </a:xfrm>
            <a:prstGeom prst="rect">
              <a:avLst/>
            </a:prstGeom>
          </p:spPr>
        </p:pic>
        <p:sp>
          <p:nvSpPr>
            <p:cNvPr id="95" name="object 95"/>
            <p:cNvSpPr/>
            <p:nvPr/>
          </p:nvSpPr>
          <p:spPr>
            <a:xfrm>
              <a:off x="2840735" y="5690616"/>
              <a:ext cx="213360" cy="0"/>
            </a:xfrm>
            <a:custGeom>
              <a:avLst/>
              <a:gdLst/>
              <a:ahLst/>
              <a:cxnLst/>
              <a:rect l="l" t="t" r="r" b="b"/>
              <a:pathLst>
                <a:path w="213360">
                  <a:moveTo>
                    <a:pt x="0" y="0"/>
                  </a:moveTo>
                  <a:lnTo>
                    <a:pt x="213360" y="0"/>
                  </a:lnTo>
                </a:path>
              </a:pathLst>
            </a:custGeom>
            <a:ln w="7620">
              <a:solidFill>
                <a:srgbClr val="00AAFF"/>
              </a:solidFill>
            </a:ln>
          </p:spPr>
          <p:txBody>
            <a:bodyPr wrap="square" lIns="0" tIns="0" rIns="0" bIns="0" rtlCol="0"/>
            <a:lstStyle/>
            <a:p>
              <a:pPr defTabSz="829178"/>
              <a:endParaRPr sz="1632" kern="0">
                <a:solidFill>
                  <a:sysClr val="windowText" lastClr="000000"/>
                </a:solidFill>
              </a:endParaRPr>
            </a:p>
          </p:txBody>
        </p:sp>
        <p:pic>
          <p:nvPicPr>
            <p:cNvPr id="96" name="object 96"/>
            <p:cNvPicPr/>
            <p:nvPr/>
          </p:nvPicPr>
          <p:blipFill>
            <a:blip r:embed="rId30" cstate="print"/>
            <a:stretch>
              <a:fillRect/>
            </a:stretch>
          </p:blipFill>
          <p:spPr>
            <a:xfrm>
              <a:off x="2910840" y="5652516"/>
              <a:ext cx="70103" cy="71627"/>
            </a:xfrm>
            <a:prstGeom prst="rect">
              <a:avLst/>
            </a:prstGeom>
          </p:spPr>
        </p:pic>
      </p:grpSp>
      <p:sp>
        <p:nvSpPr>
          <p:cNvPr id="97" name="object 97"/>
          <p:cNvSpPr txBox="1"/>
          <p:nvPr/>
        </p:nvSpPr>
        <p:spPr>
          <a:xfrm>
            <a:off x="4026258" y="4739044"/>
            <a:ext cx="519964" cy="465471"/>
          </a:xfrm>
          <a:prstGeom prst="rect">
            <a:avLst/>
          </a:prstGeom>
        </p:spPr>
        <p:txBody>
          <a:bodyPr vert="horz" wrap="square" lIns="0" tIns="11516" rIns="0" bIns="0" rtlCol="0">
            <a:spAutoFit/>
          </a:bodyPr>
          <a:lstStyle/>
          <a:p>
            <a:pPr marL="11516" marR="56430" defTabSz="829178">
              <a:lnSpc>
                <a:spcPct val="155700"/>
              </a:lnSpc>
              <a:spcBef>
                <a:spcPts val="91"/>
              </a:spcBef>
            </a:pPr>
            <a:r>
              <a:rPr sz="635" kern="0" spc="-77" dirty="0">
                <a:solidFill>
                  <a:srgbClr val="6B6B6B"/>
                </a:solidFill>
                <a:latin typeface="Microsoft Sans Serif"/>
                <a:cs typeface="Microsoft Sans Serif"/>
              </a:rPr>
              <a:t>TOTAL</a:t>
            </a:r>
            <a:r>
              <a:rPr sz="635" kern="0" spc="-18" dirty="0">
                <a:solidFill>
                  <a:srgbClr val="6B6B6B"/>
                </a:solidFill>
                <a:latin typeface="Microsoft Sans Serif"/>
                <a:cs typeface="Microsoft Sans Serif"/>
              </a:rPr>
              <a:t> </a:t>
            </a:r>
            <a:r>
              <a:rPr sz="635" kern="0" spc="-82" dirty="0">
                <a:solidFill>
                  <a:srgbClr val="6B6B6B"/>
                </a:solidFill>
                <a:latin typeface="Microsoft Sans Serif"/>
                <a:cs typeface="Microsoft Sans Serif"/>
              </a:rPr>
              <a:t>SALES</a:t>
            </a:r>
            <a:r>
              <a:rPr sz="635" kern="0" spc="453" dirty="0">
                <a:solidFill>
                  <a:srgbClr val="6B6B6B"/>
                </a:solidFill>
                <a:latin typeface="Microsoft Sans Serif"/>
                <a:cs typeface="Microsoft Sans Serif"/>
              </a:rPr>
              <a:t> </a:t>
            </a:r>
            <a:r>
              <a:rPr sz="635" kern="0" spc="-77" dirty="0">
                <a:solidFill>
                  <a:srgbClr val="6B6B6B"/>
                </a:solidFill>
                <a:latin typeface="Microsoft Sans Serif"/>
                <a:cs typeface="Microsoft Sans Serif"/>
              </a:rPr>
              <a:t>NET</a:t>
            </a:r>
            <a:r>
              <a:rPr sz="635" kern="0" spc="-18" dirty="0">
                <a:solidFill>
                  <a:srgbClr val="6B6B6B"/>
                </a:solidFill>
                <a:latin typeface="Microsoft Sans Serif"/>
                <a:cs typeface="Microsoft Sans Serif"/>
              </a:rPr>
              <a:t> </a:t>
            </a:r>
            <a:r>
              <a:rPr sz="635" kern="0" spc="-9"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a:p>
            <a:pPr marL="11516" defTabSz="829178">
              <a:spcBef>
                <a:spcPts val="435"/>
              </a:spcBef>
            </a:pPr>
            <a:r>
              <a:rPr sz="635" kern="0" spc="-68" dirty="0">
                <a:solidFill>
                  <a:srgbClr val="6B6B6B"/>
                </a:solidFill>
                <a:latin typeface="Microsoft Sans Serif"/>
                <a:cs typeface="Microsoft Sans Serif"/>
              </a:rPr>
              <a:t>Cumulative</a:t>
            </a:r>
            <a:r>
              <a:rPr sz="635" kern="0" spc="32" dirty="0">
                <a:solidFill>
                  <a:srgbClr val="6B6B6B"/>
                </a:solidFill>
                <a:latin typeface="Microsoft Sans Serif"/>
                <a:cs typeface="Microsoft Sans Serif"/>
              </a:rPr>
              <a:t> </a:t>
            </a:r>
            <a:r>
              <a:rPr sz="635" kern="0" spc="-36" dirty="0">
                <a:solidFill>
                  <a:srgbClr val="6B6B6B"/>
                </a:solidFill>
                <a:latin typeface="Microsoft Sans Serif"/>
                <a:cs typeface="Microsoft Sans Serif"/>
              </a:rPr>
              <a:t>profit</a:t>
            </a:r>
            <a:endParaRPr sz="635" kern="0">
              <a:solidFill>
                <a:sysClr val="windowText" lastClr="000000"/>
              </a:solidFill>
              <a:latin typeface="Microsoft Sans Serif"/>
              <a:cs typeface="Microsoft Sans Serif"/>
            </a:endParaRPr>
          </a:p>
        </p:txBody>
      </p:sp>
      <p:sp>
        <p:nvSpPr>
          <p:cNvPr id="98" name="object 98"/>
          <p:cNvSpPr txBox="1"/>
          <p:nvPr/>
        </p:nvSpPr>
        <p:spPr>
          <a:xfrm>
            <a:off x="4740709" y="5538369"/>
            <a:ext cx="261997" cy="257782"/>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132</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983</a:t>
            </a:r>
            <a:endParaRPr sz="635" kern="0">
              <a:solidFill>
                <a:sysClr val="windowText" lastClr="000000"/>
              </a:solidFill>
              <a:latin typeface="Microsoft Sans Serif"/>
              <a:cs typeface="Microsoft Sans Serif"/>
            </a:endParaRPr>
          </a:p>
          <a:p>
            <a:pPr marL="43186" defTabSz="829178">
              <a:spcBef>
                <a:spcPts val="444"/>
              </a:spcBef>
            </a:pPr>
            <a:r>
              <a:rPr sz="635" kern="0" spc="-73" dirty="0">
                <a:solidFill>
                  <a:srgbClr val="E62631"/>
                </a:solidFill>
                <a:latin typeface="Microsoft Sans Serif"/>
                <a:cs typeface="Microsoft Sans Serif"/>
              </a:rPr>
              <a:t>1</a:t>
            </a:r>
            <a:r>
              <a:rPr sz="635" kern="0" spc="-18" dirty="0">
                <a:solidFill>
                  <a:srgbClr val="E62631"/>
                </a:solidFill>
                <a:latin typeface="Microsoft Sans Serif"/>
                <a:cs typeface="Microsoft Sans Serif"/>
              </a:rPr>
              <a:t> </a:t>
            </a:r>
            <a:r>
              <a:rPr sz="635" kern="0" spc="-23" dirty="0">
                <a:solidFill>
                  <a:srgbClr val="E62631"/>
                </a:solidFill>
                <a:latin typeface="Microsoft Sans Serif"/>
                <a:cs typeface="Microsoft Sans Serif"/>
              </a:rPr>
              <a:t>год</a:t>
            </a:r>
            <a:endParaRPr sz="635" kern="0">
              <a:solidFill>
                <a:sysClr val="windowText" lastClr="000000"/>
              </a:solidFill>
              <a:latin typeface="Microsoft Sans Serif"/>
              <a:cs typeface="Microsoft Sans Serif"/>
            </a:endParaRPr>
          </a:p>
        </p:txBody>
      </p:sp>
      <p:sp>
        <p:nvSpPr>
          <p:cNvPr id="99" name="object 99"/>
          <p:cNvSpPr txBox="1"/>
          <p:nvPr/>
        </p:nvSpPr>
        <p:spPr>
          <a:xfrm>
            <a:off x="7181234" y="5514887"/>
            <a:ext cx="261997" cy="283430"/>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486</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279</a:t>
            </a:r>
            <a:endParaRPr sz="635" kern="0">
              <a:solidFill>
                <a:sysClr val="windowText" lastClr="000000"/>
              </a:solidFill>
              <a:latin typeface="Microsoft Sans Serif"/>
              <a:cs typeface="Microsoft Sans Serif"/>
            </a:endParaRPr>
          </a:p>
          <a:p>
            <a:pPr marL="55279" defTabSz="829178">
              <a:spcBef>
                <a:spcPts val="576"/>
              </a:spcBef>
            </a:pPr>
            <a:r>
              <a:rPr sz="635" kern="0" spc="-73" dirty="0">
                <a:solidFill>
                  <a:srgbClr val="E62631"/>
                </a:solidFill>
                <a:latin typeface="Microsoft Sans Serif"/>
                <a:cs typeface="Microsoft Sans Serif"/>
              </a:rPr>
              <a:t>3</a:t>
            </a:r>
            <a:r>
              <a:rPr sz="635" kern="0" spc="-18" dirty="0">
                <a:solidFill>
                  <a:srgbClr val="E62631"/>
                </a:solidFill>
                <a:latin typeface="Microsoft Sans Serif"/>
                <a:cs typeface="Microsoft Sans Serif"/>
              </a:rPr>
              <a:t> </a:t>
            </a:r>
            <a:r>
              <a:rPr sz="635" kern="0" spc="-23" dirty="0">
                <a:solidFill>
                  <a:srgbClr val="E62631"/>
                </a:solidFill>
                <a:latin typeface="Microsoft Sans Serif"/>
                <a:cs typeface="Microsoft Sans Serif"/>
              </a:rPr>
              <a:t>год</a:t>
            </a:r>
            <a:endParaRPr sz="635" kern="0">
              <a:solidFill>
                <a:sysClr val="windowText" lastClr="000000"/>
              </a:solidFill>
              <a:latin typeface="Microsoft Sans Serif"/>
              <a:cs typeface="Microsoft Sans Serif"/>
            </a:endParaRPr>
          </a:p>
        </p:txBody>
      </p:sp>
      <p:sp>
        <p:nvSpPr>
          <p:cNvPr id="100" name="object 100"/>
          <p:cNvSpPr txBox="1"/>
          <p:nvPr/>
        </p:nvSpPr>
        <p:spPr>
          <a:xfrm>
            <a:off x="8401484" y="5519045"/>
            <a:ext cx="261997" cy="283430"/>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470</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736</a:t>
            </a:r>
            <a:endParaRPr sz="635" kern="0">
              <a:solidFill>
                <a:sysClr val="windowText" lastClr="000000"/>
              </a:solidFill>
              <a:latin typeface="Microsoft Sans Serif"/>
              <a:cs typeface="Microsoft Sans Serif"/>
            </a:endParaRPr>
          </a:p>
          <a:p>
            <a:pPr marL="58158" defTabSz="829178">
              <a:spcBef>
                <a:spcPts val="553"/>
              </a:spcBef>
            </a:pPr>
            <a:r>
              <a:rPr sz="635" kern="0" spc="-73" dirty="0">
                <a:solidFill>
                  <a:srgbClr val="E62631"/>
                </a:solidFill>
                <a:latin typeface="Microsoft Sans Serif"/>
                <a:cs typeface="Microsoft Sans Serif"/>
              </a:rPr>
              <a:t>4</a:t>
            </a:r>
            <a:r>
              <a:rPr sz="635" kern="0" spc="-18" dirty="0">
                <a:solidFill>
                  <a:srgbClr val="E62631"/>
                </a:solidFill>
                <a:latin typeface="Microsoft Sans Serif"/>
                <a:cs typeface="Microsoft Sans Serif"/>
              </a:rPr>
              <a:t> </a:t>
            </a:r>
            <a:r>
              <a:rPr sz="635" kern="0" spc="-23" dirty="0">
                <a:solidFill>
                  <a:srgbClr val="E62631"/>
                </a:solidFill>
                <a:latin typeface="Microsoft Sans Serif"/>
                <a:cs typeface="Microsoft Sans Serif"/>
              </a:rPr>
              <a:t>год</a:t>
            </a:r>
            <a:endParaRPr sz="635" kern="0">
              <a:solidFill>
                <a:sysClr val="windowText" lastClr="000000"/>
              </a:solidFill>
              <a:latin typeface="Microsoft Sans Serif"/>
              <a:cs typeface="Microsoft Sans Serif"/>
            </a:endParaRPr>
          </a:p>
        </p:txBody>
      </p:sp>
      <p:sp>
        <p:nvSpPr>
          <p:cNvPr id="101" name="object 101"/>
          <p:cNvSpPr txBox="1"/>
          <p:nvPr/>
        </p:nvSpPr>
        <p:spPr>
          <a:xfrm>
            <a:off x="9621759" y="5514887"/>
            <a:ext cx="261997" cy="283430"/>
          </a:xfrm>
          <a:prstGeom prst="rect">
            <a:avLst/>
          </a:prstGeom>
        </p:spPr>
        <p:txBody>
          <a:bodyPr vert="horz" wrap="square" lIns="0" tIns="10941" rIns="0" bIns="0" rtlCol="0">
            <a:spAutoFit/>
          </a:bodyPr>
          <a:lstStyle/>
          <a:p>
            <a:pPr marL="11516" defTabSz="829178">
              <a:spcBef>
                <a:spcPts val="86"/>
              </a:spcBef>
            </a:pPr>
            <a:r>
              <a:rPr sz="635" kern="0" spc="-77" dirty="0">
                <a:solidFill>
                  <a:srgbClr val="545454"/>
                </a:solidFill>
                <a:latin typeface="Microsoft Sans Serif"/>
                <a:cs typeface="Microsoft Sans Serif"/>
              </a:rPr>
              <a:t>487</a:t>
            </a:r>
            <a:r>
              <a:rPr sz="635" kern="0" spc="14" dirty="0">
                <a:solidFill>
                  <a:srgbClr val="545454"/>
                </a:solidFill>
                <a:latin typeface="Microsoft Sans Serif"/>
                <a:cs typeface="Microsoft Sans Serif"/>
              </a:rPr>
              <a:t> </a:t>
            </a:r>
            <a:r>
              <a:rPr sz="635" kern="0" spc="-54" dirty="0">
                <a:solidFill>
                  <a:srgbClr val="545454"/>
                </a:solidFill>
                <a:latin typeface="Microsoft Sans Serif"/>
                <a:cs typeface="Microsoft Sans Serif"/>
              </a:rPr>
              <a:t>036</a:t>
            </a:r>
            <a:endParaRPr sz="635" kern="0">
              <a:solidFill>
                <a:sysClr val="windowText" lastClr="000000"/>
              </a:solidFill>
              <a:latin typeface="Microsoft Sans Serif"/>
              <a:cs typeface="Microsoft Sans Serif"/>
            </a:endParaRPr>
          </a:p>
          <a:p>
            <a:pPr marL="45490" defTabSz="829178">
              <a:spcBef>
                <a:spcPts val="576"/>
              </a:spcBef>
            </a:pPr>
            <a:r>
              <a:rPr sz="635" kern="0" spc="-73" dirty="0">
                <a:solidFill>
                  <a:srgbClr val="E62631"/>
                </a:solidFill>
                <a:latin typeface="Microsoft Sans Serif"/>
                <a:cs typeface="Microsoft Sans Serif"/>
              </a:rPr>
              <a:t>5</a:t>
            </a:r>
            <a:r>
              <a:rPr sz="635" kern="0" spc="-18" dirty="0">
                <a:solidFill>
                  <a:srgbClr val="E62631"/>
                </a:solidFill>
                <a:latin typeface="Microsoft Sans Serif"/>
                <a:cs typeface="Microsoft Sans Serif"/>
              </a:rPr>
              <a:t> </a:t>
            </a:r>
            <a:r>
              <a:rPr sz="635" kern="0" spc="-23" dirty="0">
                <a:solidFill>
                  <a:srgbClr val="E62631"/>
                </a:solidFill>
                <a:latin typeface="Microsoft Sans Serif"/>
                <a:cs typeface="Microsoft Sans Serif"/>
              </a:rPr>
              <a:t>год</a:t>
            </a:r>
            <a:endParaRPr sz="635" kern="0">
              <a:solidFill>
                <a:sysClr val="windowText" lastClr="000000"/>
              </a:solidFill>
              <a:latin typeface="Microsoft Sans Serif"/>
              <a:cs typeface="Microsoft Sans Serif"/>
            </a:endParaRPr>
          </a:p>
        </p:txBody>
      </p:sp>
      <p:sp>
        <p:nvSpPr>
          <p:cNvPr id="102" name="object 102"/>
          <p:cNvSpPr txBox="1"/>
          <p:nvPr/>
        </p:nvSpPr>
        <p:spPr>
          <a:xfrm>
            <a:off x="6035612" y="5684864"/>
            <a:ext cx="176201" cy="108767"/>
          </a:xfrm>
          <a:prstGeom prst="rect">
            <a:avLst/>
          </a:prstGeom>
        </p:spPr>
        <p:txBody>
          <a:bodyPr vert="horz" wrap="square" lIns="0" tIns="10941" rIns="0" bIns="0" rtlCol="0">
            <a:spAutoFit/>
          </a:bodyPr>
          <a:lstStyle/>
          <a:p>
            <a:pPr marL="11516" defTabSz="829178">
              <a:spcBef>
                <a:spcPts val="86"/>
              </a:spcBef>
            </a:pPr>
            <a:r>
              <a:rPr sz="635" kern="0" spc="-73" dirty="0">
                <a:solidFill>
                  <a:srgbClr val="E62631"/>
                </a:solidFill>
                <a:latin typeface="Microsoft Sans Serif"/>
                <a:cs typeface="Microsoft Sans Serif"/>
              </a:rPr>
              <a:t>2</a:t>
            </a:r>
            <a:r>
              <a:rPr sz="635" kern="0" spc="-18" dirty="0">
                <a:solidFill>
                  <a:srgbClr val="E62631"/>
                </a:solidFill>
                <a:latin typeface="Microsoft Sans Serif"/>
                <a:cs typeface="Microsoft Sans Serif"/>
              </a:rPr>
              <a:t> </a:t>
            </a:r>
            <a:r>
              <a:rPr sz="635" kern="0" spc="-54" dirty="0">
                <a:solidFill>
                  <a:srgbClr val="E62631"/>
                </a:solidFill>
                <a:latin typeface="Microsoft Sans Serif"/>
                <a:cs typeface="Microsoft Sans Serif"/>
              </a:rPr>
              <a:t>год</a:t>
            </a:r>
            <a:endParaRPr sz="635" kern="0">
              <a:solidFill>
                <a:sysClr val="windowText" lastClr="000000"/>
              </a:solidFill>
              <a:latin typeface="Microsoft Sans Serif"/>
              <a:cs typeface="Microsoft Sans Serif"/>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1767</Words>
  <Application>Microsoft Office PowerPoint</Application>
  <PresentationFormat>Широкоэкранный</PresentationFormat>
  <Paragraphs>430</Paragraphs>
  <Slides>17</Slides>
  <Notes>2</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12</vt:i4>
      </vt:variant>
      <vt:variant>
        <vt:lpstr>Заголовки слайдов</vt:lpstr>
      </vt:variant>
      <vt:variant>
        <vt:i4>17</vt:i4>
      </vt:variant>
    </vt:vector>
  </HeadingPairs>
  <TitlesOfParts>
    <vt:vector size="43" baseType="lpstr">
      <vt:lpstr>Arial</vt:lpstr>
      <vt:lpstr>Arial MT</vt:lpstr>
      <vt:lpstr>ArtegraSansAlt-Bold</vt:lpstr>
      <vt:lpstr>ArtegraSansAlt-RegularItalic</vt:lpstr>
      <vt:lpstr>ArtegraSansAlt-SemiBold</vt:lpstr>
      <vt:lpstr>Calibri</vt:lpstr>
      <vt:lpstr>Calibri Light</vt:lpstr>
      <vt:lpstr>Microsoft Sans Serif</vt:lpstr>
      <vt:lpstr>Montserrat</vt:lpstr>
      <vt:lpstr>Segoe UI</vt:lpstr>
      <vt:lpstr>Segoe UI Black</vt:lpstr>
      <vt:lpstr>Segoe UI Light</vt:lpstr>
      <vt:lpstr>Times New Roman</vt:lpstr>
      <vt:lpstr>Wingdings</vt:lpstr>
      <vt:lpstr>Тема Office</vt:lpstr>
      <vt:lpstr>Office Theme</vt:lpstr>
      <vt:lpstr>1_Office Theme</vt:lpstr>
      <vt:lpstr>2_Office Theme</vt:lpstr>
      <vt:lpstr>3_Office Theme</vt:lpstr>
      <vt:lpstr>4_Office Theme</vt:lpstr>
      <vt:lpstr>5_Office Theme</vt:lpstr>
      <vt:lpstr>1_Тема Office</vt:lpstr>
      <vt:lpstr>8_Office Theme</vt:lpstr>
      <vt:lpstr>9_Office Theme</vt:lpstr>
      <vt:lpstr>10_Office Theme</vt:lpstr>
      <vt:lpstr>11_Office Theme</vt:lpstr>
      <vt:lpstr>Презентация PowerPoint</vt:lpstr>
      <vt:lpstr>Презентация PowerPoint</vt:lpstr>
      <vt:lpstr>Презентация PowerPoint</vt:lpstr>
      <vt:lpstr>Презентация PowerPoint</vt:lpstr>
      <vt:lpstr>INVESTMANT OFFER</vt:lpstr>
      <vt:lpstr>INVESTMENT OFFER</vt:lpstr>
      <vt:lpstr>Export of products through processing, freeze-drying and packaging of melon products</vt:lpstr>
      <vt:lpstr>Cocoon development, cocoon processing through silk fiber and silk fabrics organization of production</vt:lpstr>
      <vt:lpstr>Презентация PowerPoint</vt:lpstr>
      <vt:lpstr>Презентация PowerPoint</vt:lpstr>
      <vt:lpstr>Organization of the production of women's clothes from silk fabric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CDIP</dc:creator>
  <cp:lastModifiedBy>User1</cp:lastModifiedBy>
  <cp:revision>41</cp:revision>
  <dcterms:created xsi:type="dcterms:W3CDTF">2025-05-30T06:58:35Z</dcterms:created>
  <dcterms:modified xsi:type="dcterms:W3CDTF">2025-06-11T09:49:02Z</dcterms:modified>
</cp:coreProperties>
</file>