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66823" y="211239"/>
            <a:ext cx="718580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</a:t>
            </a:r>
            <a:r>
              <a:rPr lang="uz-Latn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LLC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“UNG Medline”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821534" cy="8913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5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100% shares of LLC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“UNG Medline”, a subsidiary of JSC “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Uzbekneftegaz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”, operating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healthcare and medical services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4" y="983159"/>
            <a:ext cx="5775317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Full ownership transfer through public auction. The enterprise operates on 2 ha, providing medical services to industrial workers and local communities.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demand for healthcare services in industrial regions.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for modernization with advanced medical technologies.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Stable client base from JSC “</a:t>
            </a: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Uzbekneftegaz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” employees.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acquire 100% ownership via public auction.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2397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69053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88055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Kashkadarya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286957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estimated</a:t>
            </a:r>
            <a:r>
              <a:rPr lang="uz-Latn-UZ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value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08427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$2-5 million (subject to auction results)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48946"/>
              </p:ext>
            </p:extLst>
          </p:nvPr>
        </p:nvGraphicFramePr>
        <p:xfrm>
          <a:off x="4593175" y="1760177"/>
          <a:ext cx="1890521" cy="89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207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Elderly Population (60+ years)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8%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HDI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0,730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59503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Privatization of LLC “UNG Medline”</a:t>
            </a:r>
          </a:p>
          <a:p>
            <a:pPr marL="12701" marR="5080">
              <a:spcBef>
                <a:spcPts val="100"/>
              </a:spcBef>
            </a:pPr>
            <a:endParaRPr lang="uz-Latn-UZ" sz="17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Limited modern healthcare facilities in </a:t>
            </a:r>
            <a:r>
              <a:rPr lang="en-US" sz="14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Kashkadarya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address 10-15% of regional healthcare demand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469807" y="1870621"/>
            <a:ext cx="3813842" cy="287048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39236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Kashkadarya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3,6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861182"/>
            <a:ext cx="2198539" cy="14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2" y="859412"/>
            <a:ext cx="2303991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2489742"/>
            <a:ext cx="2198539" cy="14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2" y="2489742"/>
            <a:ext cx="2303989" cy="1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1">
            <a:extLst>
              <a:ext uri="{FF2B5EF4-FFF2-40B4-BE49-F238E27FC236}">
                <a16:creationId xmlns:a16="http://schemas.microsoft.com/office/drawing/2014/main" id="{04412B13-4AFB-1B5F-5A61-B7D82876E73C}"/>
              </a:ext>
            </a:extLst>
          </p:cNvPr>
          <p:cNvSpPr/>
          <p:nvPr/>
        </p:nvSpPr>
        <p:spPr>
          <a:xfrm>
            <a:off x="3862522" y="4509368"/>
            <a:ext cx="1377076" cy="440584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 err="1">
                <a:solidFill>
                  <a:srgbClr val="00425F"/>
                </a:solidFill>
                <a:latin typeface="Montserrat" pitchFamily="2" charset="-52"/>
              </a:rPr>
              <a:t>Kashkadarya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3" name="Connector: Elbow 26">
            <a:extLst>
              <a:ext uri="{FF2B5EF4-FFF2-40B4-BE49-F238E27FC236}">
                <a16:creationId xmlns:a16="http://schemas.microsoft.com/office/drawing/2014/main" id="{7D384922-EB8A-D5BF-AF51-6777983F264D}"/>
              </a:ext>
            </a:extLst>
          </p:cNvPr>
          <p:cNvCxnSpPr>
            <a:cxnSpLocks/>
            <a:stCxn id="2" idx="0"/>
          </p:cNvCxnSpPr>
          <p:nvPr/>
        </p:nvCxnSpPr>
        <p:spPr>
          <a:xfrm rot="16200000" flipV="1">
            <a:off x="3540778" y="3499085"/>
            <a:ext cx="340590" cy="1679975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bject 13">
            <a:extLst>
              <a:ext uri="{FF2B5EF4-FFF2-40B4-BE49-F238E27FC236}">
                <a16:creationId xmlns:a16="http://schemas.microsoft.com/office/drawing/2014/main" id="{98DE9482-F75B-7FFE-D244-50D8059A36D5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$0.8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1AE72958-64A3-85E7-9DAB-5BE9B46AD519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14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162D336B-E362-09AB-A6BE-5A10436684A3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987F25A0-9183-E8A1-3B9C-7849A89ABBD1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252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158</cp:revision>
  <dcterms:created xsi:type="dcterms:W3CDTF">2024-07-25T07:55:13Z</dcterms:created>
  <dcterms:modified xsi:type="dcterms:W3CDTF">2025-06-02T05:51:29Z</dcterms:modified>
</cp:coreProperties>
</file>