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Auction preparation and public bidding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175849" y="263860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347986" y="493376"/>
        <a:ext cx="803303" cy="344273"/>
      </dsp:txXfrm>
    </dsp:sp>
    <dsp:sp modelId="{F688F02E-52B2-4328-8079-B38B495820BE}">
      <dsp:nvSpPr>
        <dsp:cNvPr id="0" name=""/>
        <dsp:cNvSpPr/>
      </dsp:nvSpPr>
      <dsp:spPr>
        <a:xfrm rot="5400000">
          <a:off x="2221097" y="-662657"/>
          <a:ext cx="885062" cy="247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Auction preparation and public bidding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427224" y="174421"/>
        <a:ext cx="2429605" cy="798652"/>
      </dsp:txXfrm>
    </dsp:sp>
    <dsp:sp modelId="{E8D57C81-2627-4F12-AB81-7D67FF331E5D}">
      <dsp:nvSpPr>
        <dsp:cNvPr id="0" name=""/>
        <dsp:cNvSpPr/>
      </dsp:nvSpPr>
      <dsp:spPr>
        <a:xfrm rot="5400000">
          <a:off x="189786" y="1316988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361923" y="1546504"/>
        <a:ext cx="803303" cy="344273"/>
      </dsp:txXfrm>
    </dsp:sp>
    <dsp:sp modelId="{6FCCC1DB-4026-49AC-9F9A-AE6359AE43D3}">
      <dsp:nvSpPr>
        <dsp:cNvPr id="0" name=""/>
        <dsp:cNvSpPr/>
      </dsp:nvSpPr>
      <dsp:spPr>
        <a:xfrm rot="5400000">
          <a:off x="2253697" y="233874"/>
          <a:ext cx="745924" cy="2394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429534" y="1094451"/>
        <a:ext cx="2357839" cy="673098"/>
      </dsp:txXfrm>
    </dsp:sp>
    <dsp:sp modelId="{6A364F91-4A89-4190-8C90-9C9A43BCD4D2}">
      <dsp:nvSpPr>
        <dsp:cNvPr id="0" name=""/>
        <dsp:cNvSpPr/>
      </dsp:nvSpPr>
      <dsp:spPr>
        <a:xfrm rot="5400000">
          <a:off x="184203" y="2339944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356340" y="2569460"/>
        <a:ext cx="803303" cy="344273"/>
      </dsp:txXfrm>
    </dsp:sp>
    <dsp:sp modelId="{9DA2C996-AD7F-421A-AC84-BC52B1CA139A}">
      <dsp:nvSpPr>
        <dsp:cNvPr id="0" name=""/>
        <dsp:cNvSpPr/>
      </dsp:nvSpPr>
      <dsp:spPr>
        <a:xfrm rot="5400000">
          <a:off x="2088054" y="1371803"/>
          <a:ext cx="1140549" cy="2445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435507" y="2080028"/>
        <a:ext cx="2389968" cy="102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90777" y="192260"/>
            <a:ext cx="718580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2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LLC “Namangan </a:t>
            </a:r>
            <a:r>
              <a:rPr lang="en-US" sz="2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</a:t>
            </a:r>
            <a:r>
              <a:rPr lang="en-US" sz="2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Logistics”</a:t>
            </a:r>
            <a:endParaRPr lang="uz-Latn-UZ" sz="22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2" y="1226738"/>
            <a:ext cx="3914673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99.9% shares of LLC “Namangan 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Logistics”, a subsidiary of JSC “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Asakabank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”, operating in agricultural logistics </a:t>
            </a:r>
            <a:r>
              <a:rPr lang="en-US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and storage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4" y="983159"/>
            <a:ext cx="6292901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Near-full ownership transfer via public auction. The enterprise operates on 10 ha, providing cold storage and logistics for agricultural products.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location in a key agricultural region.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potential for export-oriented logistics services.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Opportunity to integrate modern storage technologies.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99.9%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260906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Pop district, Namangan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estimated</a:t>
            </a:r>
            <a:r>
              <a:rPr lang="uz-Latn-UZ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value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$5-8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23236"/>
              </p:ext>
            </p:extLst>
          </p:nvPr>
        </p:nvGraphicFramePr>
        <p:xfrm>
          <a:off x="4593175" y="1760176"/>
          <a:ext cx="1890521" cy="93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22736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06605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7,440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03522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Agricultural Sector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30%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LLC “Namangan </a:t>
            </a:r>
            <a:r>
              <a:rPr lang="en-US" sz="2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Logistics”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Growing demand for </a:t>
            </a:r>
            <a:r>
              <a:rPr lang="en-US" sz="14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-logistics in the Fergana Valley.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15-20% of regional </a:t>
            </a:r>
            <a:r>
              <a:rPr lang="en-US" sz="1400" spc="-20" dirty="0" err="1">
                <a:solidFill>
                  <a:srgbClr val="00425F"/>
                </a:solidFill>
                <a:latin typeface="Montserrat" pitchFamily="2" charset="-52"/>
              </a:rPr>
              <a:t>agro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-logistics market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77505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3,1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59412"/>
            <a:ext cx="2198538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859412"/>
            <a:ext cx="2303985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32843" y="2489742"/>
            <a:ext cx="2190628" cy="14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2489742"/>
            <a:ext cx="2303983" cy="1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>
            <a:extLst>
              <a:ext uri="{FF2B5EF4-FFF2-40B4-BE49-F238E27FC236}">
                <a16:creationId xmlns:a16="http://schemas.microsoft.com/office/drawing/2014/main" id="{04412B13-4AFB-1B5F-5A61-B7D82876E73C}"/>
              </a:ext>
            </a:extLst>
          </p:cNvPr>
          <p:cNvSpPr/>
          <p:nvPr/>
        </p:nvSpPr>
        <p:spPr>
          <a:xfrm>
            <a:off x="3846472" y="4472836"/>
            <a:ext cx="1377076" cy="44058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3" name="Connector: Elbow 26">
            <a:extLst>
              <a:ext uri="{FF2B5EF4-FFF2-40B4-BE49-F238E27FC236}">
                <a16:creationId xmlns:a16="http://schemas.microsoft.com/office/drawing/2014/main" id="{7D384922-EB8A-D5BF-AF51-6777983F264D}"/>
              </a:ext>
            </a:extLst>
          </p:cNvPr>
          <p:cNvCxnSpPr>
            <a:cxnSpLocks/>
            <a:stCxn id="2" idx="0"/>
            <a:endCxn id="212" idx="128"/>
          </p:cNvCxnSpPr>
          <p:nvPr/>
        </p:nvCxnSpPr>
        <p:spPr>
          <a:xfrm rot="16200000" flipV="1">
            <a:off x="3675484" y="3613310"/>
            <a:ext cx="1030514" cy="68853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bject 13">
            <a:extLst>
              <a:ext uri="{FF2B5EF4-FFF2-40B4-BE49-F238E27FC236}">
                <a16:creationId xmlns:a16="http://schemas.microsoft.com/office/drawing/2014/main" id="{35436D23-DC95-48F1-6388-17C5D5A5233A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$1.2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5322A4EB-46DE-8317-449C-88372ED02F23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15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E48DCCAC-266F-EE80-3994-FE6D36F01BE9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18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22C46F5B-4D97-B193-3F82-DB527356A077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251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159</cp:revision>
  <dcterms:created xsi:type="dcterms:W3CDTF">2024-07-25T07:55:13Z</dcterms:created>
  <dcterms:modified xsi:type="dcterms:W3CDTF">2025-06-02T05:53:02Z</dcterms:modified>
</cp:coreProperties>
</file>