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5BC4BF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Ownership transfer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Auction preparation and public bidding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175849" y="263860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347986" y="493376"/>
        <a:ext cx="803303" cy="344273"/>
      </dsp:txXfrm>
    </dsp:sp>
    <dsp:sp modelId="{F688F02E-52B2-4328-8079-B38B495820BE}">
      <dsp:nvSpPr>
        <dsp:cNvPr id="0" name=""/>
        <dsp:cNvSpPr/>
      </dsp:nvSpPr>
      <dsp:spPr>
        <a:xfrm rot="5400000">
          <a:off x="2221097" y="-662657"/>
          <a:ext cx="885062" cy="247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Auction preparation and public bidding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427224" y="174421"/>
        <a:ext cx="2429605" cy="798652"/>
      </dsp:txXfrm>
    </dsp:sp>
    <dsp:sp modelId="{E8D57C81-2627-4F12-AB81-7D67FF331E5D}">
      <dsp:nvSpPr>
        <dsp:cNvPr id="0" name=""/>
        <dsp:cNvSpPr/>
      </dsp:nvSpPr>
      <dsp:spPr>
        <a:xfrm rot="5400000">
          <a:off x="189786" y="1316988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361923" y="1546504"/>
        <a:ext cx="803303" cy="344273"/>
      </dsp:txXfrm>
    </dsp:sp>
    <dsp:sp modelId="{6FCCC1DB-4026-49AC-9F9A-AE6359AE43D3}">
      <dsp:nvSpPr>
        <dsp:cNvPr id="0" name=""/>
        <dsp:cNvSpPr/>
      </dsp:nvSpPr>
      <dsp:spPr>
        <a:xfrm rot="5400000">
          <a:off x="2253697" y="233874"/>
          <a:ext cx="745924" cy="2394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429534" y="1094451"/>
        <a:ext cx="2357839" cy="673098"/>
      </dsp:txXfrm>
    </dsp:sp>
    <dsp:sp modelId="{6A364F91-4A89-4190-8C90-9C9A43BCD4D2}">
      <dsp:nvSpPr>
        <dsp:cNvPr id="0" name=""/>
        <dsp:cNvSpPr/>
      </dsp:nvSpPr>
      <dsp:spPr>
        <a:xfrm rot="5400000">
          <a:off x="184203" y="2339944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356340" y="2569460"/>
        <a:ext cx="803303" cy="344273"/>
      </dsp:txXfrm>
    </dsp:sp>
    <dsp:sp modelId="{9DA2C996-AD7F-421A-AC84-BC52B1CA139A}">
      <dsp:nvSpPr>
        <dsp:cNvPr id="0" name=""/>
        <dsp:cNvSpPr/>
      </dsp:nvSpPr>
      <dsp:spPr>
        <a:xfrm rot="5400000">
          <a:off x="2088054" y="1371803"/>
          <a:ext cx="1140549" cy="2445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Ownership transfer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435507" y="2080028"/>
        <a:ext cx="2389968" cy="102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02922" y="166960"/>
            <a:ext cx="7185803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2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LLC “Auto Spring Components”</a:t>
            </a:r>
            <a:endParaRPr lang="uz-Latn-UZ" sz="24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2" y="1226738"/>
            <a:ext cx="3821533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100% shares of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LLC “Auto Spring Components”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a subsidiary of JSC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“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Uzavtosanoat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”, producing automotive springs and components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6474056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Full ownership transfer via public auction. The enterprise operates on 3 ha of land, supplying components to Uzbekistan’s automotive industry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en-US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Strong demand from JSC “</a:t>
            </a: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Uzavtosanoat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and export markets.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technological upgrades and production expansion.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location in Andijan, a manufacturing hub.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100%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745925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</a:t>
            </a:r>
            <a:r>
              <a:rPr lang="ru-RU" sz="1400" spc="-19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37781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Industry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22.3% of GRP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LLC “Auto Spring Components”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Growing automotive sector with limited local component suppliers.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10-15% of Uzbekistan’s automotive parts market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7" y="1870621"/>
            <a:ext cx="4769791" cy="3079331"/>
            <a:chOff x="8092639" y="1165625"/>
            <a:chExt cx="3904341" cy="1925162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0869766" y="2815339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Andijan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0"/>
              <a:endCxn id="210" idx="106"/>
            </p:cNvCxnSpPr>
            <p:nvPr/>
          </p:nvCxnSpPr>
          <p:spPr>
            <a:xfrm rot="16200000" flipV="1">
              <a:off x="11014216" y="2396182"/>
              <a:ext cx="588142" cy="250172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52662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Andijan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3,3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61435"/>
            <a:ext cx="2198539" cy="14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859412"/>
            <a:ext cx="2303993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9" y="2489743"/>
            <a:ext cx="2198538" cy="14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2489743"/>
            <a:ext cx="2303992" cy="14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A1422111-0FE8-F41C-E501-5AE04EAAE9BF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61CAE995-7ED4-B643-7D03-9B6CB8509F33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16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49D7F17D-C34A-992B-1D94-A513611DC6D1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FCA6B73-62CD-5AB4-4753-757C1AAA7567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248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157</cp:revision>
  <dcterms:created xsi:type="dcterms:W3CDTF">2024-07-25T07:55:13Z</dcterms:created>
  <dcterms:modified xsi:type="dcterms:W3CDTF">2025-06-02T05:49:58Z</dcterms:modified>
</cp:coreProperties>
</file>