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FABAB"/>
    <a:srgbClr val="A6A6A6"/>
    <a:srgbClr val="00425F"/>
    <a:srgbClr val="CCEBEE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E9089-5E09-4310-A6D0-E39FD114CD6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CF564A-7B25-4DE7-8FCB-0A3C5A329B48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dirty="0"/>
        </a:p>
      </dgm:t>
    </dgm:pt>
    <dgm:pt modelId="{52FEC9CD-9F51-4154-90E7-88678C41975A}" type="parTrans" cxnId="{806DC16C-B4D2-436F-833C-D48ADAABE8EE}">
      <dgm:prSet/>
      <dgm:spPr/>
      <dgm:t>
        <a:bodyPr/>
        <a:lstStyle/>
        <a:p>
          <a:endParaRPr lang="ru-RU"/>
        </a:p>
      </dgm:t>
    </dgm:pt>
    <dgm:pt modelId="{22972ABC-80AE-4E07-ABA3-B95A7A35254C}" type="sibTrans" cxnId="{806DC16C-B4D2-436F-833C-D48ADAABE8EE}">
      <dgm:prSet/>
      <dgm:spPr/>
      <dgm:t>
        <a:bodyPr/>
        <a:lstStyle/>
        <a:p>
          <a:endParaRPr lang="ru-RU"/>
        </a:p>
      </dgm:t>
    </dgm:pt>
    <dgm:pt modelId="{1B32CD43-4F71-47F8-8F47-E60DA57D0271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endParaRPr lang="ru-RU" sz="2400" dirty="0"/>
        </a:p>
      </dgm:t>
    </dgm:pt>
    <dgm:pt modelId="{907273C2-F9FC-4C29-9815-F606F294982F}" type="parTrans" cxnId="{C0603AFC-3A7E-48BA-926B-9AF88A44FE50}">
      <dgm:prSet/>
      <dgm:spPr/>
      <dgm:t>
        <a:bodyPr/>
        <a:lstStyle/>
        <a:p>
          <a:endParaRPr lang="ru-RU"/>
        </a:p>
      </dgm:t>
    </dgm:pt>
    <dgm:pt modelId="{C5098752-FE66-465F-9058-AF7ACC36AFD3}" type="sibTrans" cxnId="{C0603AFC-3A7E-48BA-926B-9AF88A44FE50}">
      <dgm:prSet/>
      <dgm:spPr/>
      <dgm:t>
        <a:bodyPr/>
        <a:lstStyle/>
        <a:p>
          <a:endParaRPr lang="ru-RU"/>
        </a:p>
      </dgm:t>
    </dgm:pt>
    <dgm:pt modelId="{C9E47F9F-4727-4E73-8615-DCDF0535E53E}">
      <dgm:prSet phldrT="[Текст]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dirty="0"/>
        </a:p>
      </dgm:t>
    </dgm:pt>
    <dgm:pt modelId="{C809D608-82D5-4620-B6FC-6C5F07BFBDD5}" type="parTrans" cxnId="{C5502B11-09BA-4C0D-A5CA-F3C4FB55C38D}">
      <dgm:prSet/>
      <dgm:spPr/>
      <dgm:t>
        <a:bodyPr/>
        <a:lstStyle/>
        <a:p>
          <a:endParaRPr lang="ru-RU"/>
        </a:p>
      </dgm:t>
    </dgm:pt>
    <dgm:pt modelId="{5E215E75-B985-48CA-88EC-AAE42AAC785A}" type="sibTrans" cxnId="{C5502B11-09BA-4C0D-A5CA-F3C4FB55C38D}">
      <dgm:prSet/>
      <dgm:spPr/>
      <dgm:t>
        <a:bodyPr/>
        <a:lstStyle/>
        <a:p>
          <a:endParaRPr lang="ru-RU"/>
        </a:p>
      </dgm:t>
    </dgm:pt>
    <dgm:pt modelId="{CBAE5857-DE64-4A7A-B5CE-D6C70035529A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dirty="0"/>
        </a:p>
      </dgm:t>
    </dgm:pt>
    <dgm:pt modelId="{2A699BAC-482E-4ADA-AEC1-833E26DC3789}" type="parTrans" cxnId="{DF628C1D-812C-4C1C-9684-B58FED031BC4}">
      <dgm:prSet/>
      <dgm:spPr/>
      <dgm:t>
        <a:bodyPr/>
        <a:lstStyle/>
        <a:p>
          <a:endParaRPr lang="ru-RU"/>
        </a:p>
      </dgm:t>
    </dgm:pt>
    <dgm:pt modelId="{AF01FF7B-5BB1-4D1C-B2E6-595711E9A4C5}" type="sibTrans" cxnId="{DF628C1D-812C-4C1C-9684-B58FED031BC4}">
      <dgm:prSet/>
      <dgm:spPr/>
      <dgm:t>
        <a:bodyPr/>
        <a:lstStyle/>
        <a:p>
          <a:endParaRPr lang="ru-RU"/>
        </a:p>
      </dgm:t>
    </dgm:pt>
    <dgm:pt modelId="{BD8094A1-ED9A-4804-9B00-9E638470D983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Transfer of ownership to the investor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CB60F895-9076-47A4-9FF8-C4A116EBDA00}" type="parTrans" cxnId="{2924EBCF-618C-4F29-B2B6-08D7AA815F00}">
      <dgm:prSet/>
      <dgm:spPr/>
      <dgm:t>
        <a:bodyPr/>
        <a:lstStyle/>
        <a:p>
          <a:endParaRPr lang="ru-RU"/>
        </a:p>
      </dgm:t>
    </dgm:pt>
    <dgm:pt modelId="{3260DF7A-132E-4587-A6FC-41E7B55A8BC7}" type="sibTrans" cxnId="{2924EBCF-618C-4F29-B2B6-08D7AA815F00}">
      <dgm:prSet/>
      <dgm:spPr/>
      <dgm:t>
        <a:bodyPr/>
        <a:lstStyle/>
        <a:p>
          <a:endParaRPr lang="ru-RU"/>
        </a:p>
      </dgm:t>
    </dgm:pt>
    <dgm:pt modelId="{9E265B36-4A07-4A2D-BC6B-0032BC85391F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Public auction announcement and bidding process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FC80ABEA-3511-4081-BF37-05F0C7D197A6}" type="parTrans" cxnId="{405005AD-AD0C-4B46-8B6D-90741A1B775C}">
      <dgm:prSet/>
      <dgm:spPr/>
      <dgm:t>
        <a:bodyPr/>
        <a:lstStyle/>
        <a:p>
          <a:endParaRPr lang="ru-RU"/>
        </a:p>
      </dgm:t>
    </dgm:pt>
    <dgm:pt modelId="{01CDA7C0-695D-4543-97E2-3C1CBB4E0577}" type="sibTrans" cxnId="{405005AD-AD0C-4B46-8B6D-90741A1B775C}">
      <dgm:prSet/>
      <dgm:spPr/>
      <dgm:t>
        <a:bodyPr/>
        <a:lstStyle/>
        <a:p>
          <a:endParaRPr lang="ru-RU"/>
        </a:p>
      </dgm:t>
    </dgm:pt>
    <dgm:pt modelId="{3EADADBB-83E6-441B-8AC2-5FED52C2DD6C}" type="pres">
      <dgm:prSet presAssocID="{652E9089-5E09-4310-A6D0-E39FD114CD66}" presName="linearFlow" presStyleCnt="0">
        <dgm:presLayoutVars>
          <dgm:dir/>
          <dgm:animLvl val="lvl"/>
          <dgm:resizeHandles val="exact"/>
        </dgm:presLayoutVars>
      </dgm:prSet>
      <dgm:spPr/>
    </dgm:pt>
    <dgm:pt modelId="{4BB653CD-D98B-4CBA-B408-740764BE63BF}" type="pres">
      <dgm:prSet presAssocID="{7ACF564A-7B25-4DE7-8FCB-0A3C5A329B48}" presName="composite" presStyleCnt="0"/>
      <dgm:spPr/>
    </dgm:pt>
    <dgm:pt modelId="{2FF6F18C-88FF-4DE7-BBD9-3BAEC673FD95}" type="pres">
      <dgm:prSet presAssocID="{7ACF564A-7B25-4DE7-8FCB-0A3C5A329B4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688F02E-52B2-4328-8079-B38B495820BE}" type="pres">
      <dgm:prSet presAssocID="{7ACF564A-7B25-4DE7-8FCB-0A3C5A329B48}" presName="descendantText" presStyleLbl="alignAcc1" presStyleIdx="0" presStyleCnt="3" custScaleX="71548" custScaleY="118653" custLinFactNeighborX="-331" custLinFactNeighborY="14621">
        <dgm:presLayoutVars>
          <dgm:bulletEnabled val="1"/>
        </dgm:presLayoutVars>
      </dgm:prSet>
      <dgm:spPr/>
    </dgm:pt>
    <dgm:pt modelId="{E098E9CE-BF15-48D7-98D9-9542EB832E3D}" type="pres">
      <dgm:prSet presAssocID="{22972ABC-80AE-4E07-ABA3-B95A7A35254C}" presName="sp" presStyleCnt="0"/>
      <dgm:spPr/>
    </dgm:pt>
    <dgm:pt modelId="{53208248-E884-4781-BCFC-1A50A0AC9236}" type="pres">
      <dgm:prSet presAssocID="{1B32CD43-4F71-47F8-8F47-E60DA57D0271}" presName="composite" presStyleCnt="0"/>
      <dgm:spPr/>
    </dgm:pt>
    <dgm:pt modelId="{E8D57C81-2627-4F12-AB81-7D67FF331E5D}" type="pres">
      <dgm:prSet presAssocID="{1B32CD43-4F71-47F8-8F47-E60DA57D0271}" presName="parentText" presStyleLbl="alignNode1" presStyleIdx="1" presStyleCnt="3" custLinFactNeighborX="1735" custLinFactNeighborY="7565">
        <dgm:presLayoutVars>
          <dgm:chMax val="1"/>
          <dgm:bulletEnabled val="1"/>
        </dgm:presLayoutVars>
      </dgm:prSet>
      <dgm:spPr/>
    </dgm:pt>
    <dgm:pt modelId="{6FCCC1DB-4026-49AC-9F9A-AE6359AE43D3}" type="pres">
      <dgm:prSet presAssocID="{1B32CD43-4F71-47F8-8F47-E60DA57D0271}" presName="descendantText" presStyleLbl="alignAcc1" presStyleIdx="1" presStyleCnt="3" custScaleX="69275">
        <dgm:presLayoutVars>
          <dgm:bulletEnabled val="1"/>
        </dgm:presLayoutVars>
      </dgm:prSet>
      <dgm:spPr/>
    </dgm:pt>
    <dgm:pt modelId="{7261490B-F50D-43B5-938C-F92FCEFEF136}" type="pres">
      <dgm:prSet presAssocID="{C5098752-FE66-465F-9058-AF7ACC36AFD3}" presName="sp" presStyleCnt="0"/>
      <dgm:spPr/>
    </dgm:pt>
    <dgm:pt modelId="{3E7F70D6-8D31-4925-BAD5-2F2AD5C34610}" type="pres">
      <dgm:prSet presAssocID="{CBAE5857-DE64-4A7A-B5CE-D6C70035529A}" presName="composite" presStyleCnt="0"/>
      <dgm:spPr/>
    </dgm:pt>
    <dgm:pt modelId="{6A364F91-4A89-4190-8C90-9C9A43BCD4D2}" type="pres">
      <dgm:prSet presAssocID="{CBAE5857-DE64-4A7A-B5CE-D6C70035529A}" presName="parentText" presStyleLbl="alignNode1" presStyleIdx="2" presStyleCnt="3" custLinFactNeighborX="1040" custLinFactNeighborY="-4693">
        <dgm:presLayoutVars>
          <dgm:chMax val="1"/>
          <dgm:bulletEnabled val="1"/>
        </dgm:presLayoutVars>
      </dgm:prSet>
      <dgm:spPr/>
    </dgm:pt>
    <dgm:pt modelId="{9DA2C996-AD7F-421A-AC84-BC52B1CA139A}" type="pres">
      <dgm:prSet presAssocID="{CBAE5857-DE64-4A7A-B5CE-D6C70035529A}" presName="descendantText" presStyleLbl="alignAcc1" presStyleIdx="2" presStyleCnt="3" custScaleX="70762" custScaleY="152904">
        <dgm:presLayoutVars>
          <dgm:bulletEnabled val="1"/>
        </dgm:presLayoutVars>
      </dgm:prSet>
      <dgm:spPr/>
    </dgm:pt>
  </dgm:ptLst>
  <dgm:cxnLst>
    <dgm:cxn modelId="{584F8F0B-8201-4EA8-8029-CD39E36A5D10}" type="presOf" srcId="{CBAE5857-DE64-4A7A-B5CE-D6C70035529A}" destId="{6A364F91-4A89-4190-8C90-9C9A43BCD4D2}" srcOrd="0" destOrd="0" presId="urn:microsoft.com/office/officeart/2005/8/layout/chevron2"/>
    <dgm:cxn modelId="{C5502B11-09BA-4C0D-A5CA-F3C4FB55C38D}" srcId="{1B32CD43-4F71-47F8-8F47-E60DA57D0271}" destId="{C9E47F9F-4727-4E73-8615-DCDF0535E53E}" srcOrd="0" destOrd="0" parTransId="{C809D608-82D5-4620-B6FC-6C5F07BFBDD5}" sibTransId="{5E215E75-B985-48CA-88EC-AAE42AAC785A}"/>
    <dgm:cxn modelId="{DF628C1D-812C-4C1C-9684-B58FED031BC4}" srcId="{652E9089-5E09-4310-A6D0-E39FD114CD66}" destId="{CBAE5857-DE64-4A7A-B5CE-D6C70035529A}" srcOrd="2" destOrd="0" parTransId="{2A699BAC-482E-4ADA-AEC1-833E26DC3789}" sibTransId="{AF01FF7B-5BB1-4D1C-B2E6-595711E9A4C5}"/>
    <dgm:cxn modelId="{44708A61-6932-4C8E-863A-801E0EBB07B8}" type="presOf" srcId="{BD8094A1-ED9A-4804-9B00-9E638470D983}" destId="{9DA2C996-AD7F-421A-AC84-BC52B1CA139A}" srcOrd="0" destOrd="0" presId="urn:microsoft.com/office/officeart/2005/8/layout/chevron2"/>
    <dgm:cxn modelId="{806DC16C-B4D2-436F-833C-D48ADAABE8EE}" srcId="{652E9089-5E09-4310-A6D0-E39FD114CD66}" destId="{7ACF564A-7B25-4DE7-8FCB-0A3C5A329B48}" srcOrd="0" destOrd="0" parTransId="{52FEC9CD-9F51-4154-90E7-88678C41975A}" sibTransId="{22972ABC-80AE-4E07-ABA3-B95A7A35254C}"/>
    <dgm:cxn modelId="{359EB953-D02A-48D1-B978-F08F3F4642C5}" type="presOf" srcId="{1B32CD43-4F71-47F8-8F47-E60DA57D0271}" destId="{E8D57C81-2627-4F12-AB81-7D67FF331E5D}" srcOrd="0" destOrd="0" presId="urn:microsoft.com/office/officeart/2005/8/layout/chevron2"/>
    <dgm:cxn modelId="{366BE893-6A3F-4FCA-9F31-1FCEDA4C4420}" type="presOf" srcId="{7ACF564A-7B25-4DE7-8FCB-0A3C5A329B48}" destId="{2FF6F18C-88FF-4DE7-BBD9-3BAEC673FD95}" srcOrd="0" destOrd="0" presId="urn:microsoft.com/office/officeart/2005/8/layout/chevron2"/>
    <dgm:cxn modelId="{4FE3BDAC-87ED-4816-B947-1B56D9FE3FC4}" type="presOf" srcId="{652E9089-5E09-4310-A6D0-E39FD114CD66}" destId="{3EADADBB-83E6-441B-8AC2-5FED52C2DD6C}" srcOrd="0" destOrd="0" presId="urn:microsoft.com/office/officeart/2005/8/layout/chevron2"/>
    <dgm:cxn modelId="{405005AD-AD0C-4B46-8B6D-90741A1B775C}" srcId="{7ACF564A-7B25-4DE7-8FCB-0A3C5A329B48}" destId="{9E265B36-4A07-4A2D-BC6B-0032BC85391F}" srcOrd="0" destOrd="0" parTransId="{FC80ABEA-3511-4081-BF37-05F0C7D197A6}" sibTransId="{01CDA7C0-695D-4543-97E2-3C1CBB4E0577}"/>
    <dgm:cxn modelId="{E98023C9-B506-4C38-8A5B-EB945CF203AC}" type="presOf" srcId="{C9E47F9F-4727-4E73-8615-DCDF0535E53E}" destId="{6FCCC1DB-4026-49AC-9F9A-AE6359AE43D3}" srcOrd="0" destOrd="0" presId="urn:microsoft.com/office/officeart/2005/8/layout/chevron2"/>
    <dgm:cxn modelId="{2924EBCF-618C-4F29-B2B6-08D7AA815F00}" srcId="{CBAE5857-DE64-4A7A-B5CE-D6C70035529A}" destId="{BD8094A1-ED9A-4804-9B00-9E638470D983}" srcOrd="0" destOrd="0" parTransId="{CB60F895-9076-47A4-9FF8-C4A116EBDA00}" sibTransId="{3260DF7A-132E-4587-A6FC-41E7B55A8BC7}"/>
    <dgm:cxn modelId="{9601F0F4-8512-493F-949F-B2C4302097D5}" type="presOf" srcId="{9E265B36-4A07-4A2D-BC6B-0032BC85391F}" destId="{F688F02E-52B2-4328-8079-B38B495820BE}" srcOrd="0" destOrd="0" presId="urn:microsoft.com/office/officeart/2005/8/layout/chevron2"/>
    <dgm:cxn modelId="{C0603AFC-3A7E-48BA-926B-9AF88A44FE50}" srcId="{652E9089-5E09-4310-A6D0-E39FD114CD66}" destId="{1B32CD43-4F71-47F8-8F47-E60DA57D0271}" srcOrd="1" destOrd="0" parTransId="{907273C2-F9FC-4C29-9815-F606F294982F}" sibTransId="{C5098752-FE66-465F-9058-AF7ACC36AFD3}"/>
    <dgm:cxn modelId="{2CB575C8-F1B4-4F95-B767-3509C0D95EC6}" type="presParOf" srcId="{3EADADBB-83E6-441B-8AC2-5FED52C2DD6C}" destId="{4BB653CD-D98B-4CBA-B408-740764BE63BF}" srcOrd="0" destOrd="0" presId="urn:microsoft.com/office/officeart/2005/8/layout/chevron2"/>
    <dgm:cxn modelId="{07183351-6A23-4610-8917-75DEE81F014A}" type="presParOf" srcId="{4BB653CD-D98B-4CBA-B408-740764BE63BF}" destId="{2FF6F18C-88FF-4DE7-BBD9-3BAEC673FD95}" srcOrd="0" destOrd="0" presId="urn:microsoft.com/office/officeart/2005/8/layout/chevron2"/>
    <dgm:cxn modelId="{246EA490-19A8-4F27-8793-092700FF817E}" type="presParOf" srcId="{4BB653CD-D98B-4CBA-B408-740764BE63BF}" destId="{F688F02E-52B2-4328-8079-B38B495820BE}" srcOrd="1" destOrd="0" presId="urn:microsoft.com/office/officeart/2005/8/layout/chevron2"/>
    <dgm:cxn modelId="{50141208-0509-49AD-8F58-E8ABB81E67E2}" type="presParOf" srcId="{3EADADBB-83E6-441B-8AC2-5FED52C2DD6C}" destId="{E098E9CE-BF15-48D7-98D9-9542EB832E3D}" srcOrd="1" destOrd="0" presId="urn:microsoft.com/office/officeart/2005/8/layout/chevron2"/>
    <dgm:cxn modelId="{5161DFF3-E831-4690-B05F-EEEA9E91A500}" type="presParOf" srcId="{3EADADBB-83E6-441B-8AC2-5FED52C2DD6C}" destId="{53208248-E884-4781-BCFC-1A50A0AC9236}" srcOrd="2" destOrd="0" presId="urn:microsoft.com/office/officeart/2005/8/layout/chevron2"/>
    <dgm:cxn modelId="{05A73061-4602-4403-9470-1B7536374E0D}" type="presParOf" srcId="{53208248-E884-4781-BCFC-1A50A0AC9236}" destId="{E8D57C81-2627-4F12-AB81-7D67FF331E5D}" srcOrd="0" destOrd="0" presId="urn:microsoft.com/office/officeart/2005/8/layout/chevron2"/>
    <dgm:cxn modelId="{64419CF6-308E-448D-9D29-6276C037A6B0}" type="presParOf" srcId="{53208248-E884-4781-BCFC-1A50A0AC9236}" destId="{6FCCC1DB-4026-49AC-9F9A-AE6359AE43D3}" srcOrd="1" destOrd="0" presId="urn:microsoft.com/office/officeart/2005/8/layout/chevron2"/>
    <dgm:cxn modelId="{F2FB290E-0CC9-4038-BD1E-8F4E472D9C8A}" type="presParOf" srcId="{3EADADBB-83E6-441B-8AC2-5FED52C2DD6C}" destId="{7261490B-F50D-43B5-938C-F92FCEFEF136}" srcOrd="3" destOrd="0" presId="urn:microsoft.com/office/officeart/2005/8/layout/chevron2"/>
    <dgm:cxn modelId="{1161DB1C-C20E-4176-A53B-E1FB2A027E99}" type="presParOf" srcId="{3EADADBB-83E6-441B-8AC2-5FED52C2DD6C}" destId="{3E7F70D6-8D31-4925-BAD5-2F2AD5C34610}" srcOrd="4" destOrd="0" presId="urn:microsoft.com/office/officeart/2005/8/layout/chevron2"/>
    <dgm:cxn modelId="{8037630A-6C6D-46C4-A0D5-E3FD687D59E6}" type="presParOf" srcId="{3E7F70D6-8D31-4925-BAD5-2F2AD5C34610}" destId="{6A364F91-4A89-4190-8C90-9C9A43BCD4D2}" srcOrd="0" destOrd="0" presId="urn:microsoft.com/office/officeart/2005/8/layout/chevron2"/>
    <dgm:cxn modelId="{E1206A56-3DC8-4A1A-B85F-281C1D9E5375}" type="presParOf" srcId="{3E7F70D6-8D31-4925-BAD5-2F2AD5C34610}" destId="{9DA2C996-AD7F-421A-AC84-BC52B1CA13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6F18C-88FF-4DE7-BBD9-3BAEC673FD95}">
      <dsp:nvSpPr>
        <dsp:cNvPr id="0" name=""/>
        <dsp:cNvSpPr/>
      </dsp:nvSpPr>
      <dsp:spPr>
        <a:xfrm rot="5400000">
          <a:off x="249495" y="265258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kern="1200" dirty="0"/>
        </a:p>
      </dsp:txBody>
      <dsp:txXfrm rot="-5400000">
        <a:off x="421464" y="494550"/>
        <a:ext cx="802519" cy="343937"/>
      </dsp:txXfrm>
    </dsp:sp>
    <dsp:sp modelId="{F688F02E-52B2-4328-8079-B38B495820BE}">
      <dsp:nvSpPr>
        <dsp:cNvPr id="0" name=""/>
        <dsp:cNvSpPr/>
      </dsp:nvSpPr>
      <dsp:spPr>
        <a:xfrm rot="5400000">
          <a:off x="2295576" y="-515389"/>
          <a:ext cx="884198" cy="218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Public auction announcement and bidding process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647442" y="175908"/>
        <a:ext cx="2137304" cy="797872"/>
      </dsp:txXfrm>
    </dsp:sp>
    <dsp:sp modelId="{E8D57C81-2627-4F12-AB81-7D67FF331E5D}">
      <dsp:nvSpPr>
        <dsp:cNvPr id="0" name=""/>
        <dsp:cNvSpPr/>
      </dsp:nvSpPr>
      <dsp:spPr>
        <a:xfrm rot="5400000">
          <a:off x="263419" y="1317358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435388" y="1546650"/>
        <a:ext cx="802519" cy="343937"/>
      </dsp:txXfrm>
    </dsp:sp>
    <dsp:sp modelId="{6FCCC1DB-4026-49AC-9F9A-AE6359AE43D3}">
      <dsp:nvSpPr>
        <dsp:cNvPr id="0" name=""/>
        <dsp:cNvSpPr/>
      </dsp:nvSpPr>
      <dsp:spPr>
        <a:xfrm rot="5400000">
          <a:off x="2326755" y="409195"/>
          <a:ext cx="745196" cy="20441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3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sz="4300" kern="1200" dirty="0"/>
        </a:p>
      </dsp:txBody>
      <dsp:txXfrm rot="-5400000">
        <a:off x="1677291" y="1095037"/>
        <a:ext cx="2007748" cy="672442"/>
      </dsp:txXfrm>
    </dsp:sp>
    <dsp:sp modelId="{6A364F91-4A89-4190-8C90-9C9A43BCD4D2}">
      <dsp:nvSpPr>
        <dsp:cNvPr id="0" name=""/>
        <dsp:cNvSpPr/>
      </dsp:nvSpPr>
      <dsp:spPr>
        <a:xfrm rot="5400000">
          <a:off x="257841" y="2339315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kern="12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kern="1200" dirty="0"/>
        </a:p>
      </dsp:txBody>
      <dsp:txXfrm rot="-5400000">
        <a:off x="429810" y="2568607"/>
        <a:ext cx="802519" cy="343937"/>
      </dsp:txXfrm>
    </dsp:sp>
    <dsp:sp modelId="{9DA2C996-AD7F-421A-AC84-BC52B1CA139A}">
      <dsp:nvSpPr>
        <dsp:cNvPr id="0" name=""/>
        <dsp:cNvSpPr/>
      </dsp:nvSpPr>
      <dsp:spPr>
        <a:xfrm rot="5400000">
          <a:off x="2161305" y="1527337"/>
          <a:ext cx="1139435" cy="2132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Transfer of ownership to the investor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664612" y="2079654"/>
        <a:ext cx="2077199" cy="1028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24956"/>
            <a:ext cx="7611111" cy="5813960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966823" y="211239"/>
            <a:ext cx="7185803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Privatization of LLC “Andijan Mechanical Enterprise”</a:t>
            </a:r>
            <a:endParaRPr lang="uz-Latn-UZ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08753" y="1226738"/>
            <a:ext cx="3914673" cy="110190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/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/>
            <a:endParaRPr sz="5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 algn="just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Privatization of 100% shares of LLC “Andijan Mechanical Enterprise”, a subsidiary of JSC “Uzbekistan Railways”, specializing in mechanical engineering and equipment maintenance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4835174" y="983159"/>
            <a:ext cx="6327407" cy="7207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lang="en-US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/>
            <a:br>
              <a:rPr lang="en-US" sz="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Full ownership transfer through public auction. The enterprise operates on 5 ha of land, providing maintenance services for railway equipment.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4835173" y="4467148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Advantages and Potential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A6AD15C-34D0-4B59-A646-A47958FF4C1B}"/>
              </a:ext>
            </a:extLst>
          </p:cNvPr>
          <p:cNvSpPr txBox="1"/>
          <p:nvPr/>
        </p:nvSpPr>
        <p:spPr>
          <a:xfrm>
            <a:off x="129379" y="2404642"/>
            <a:ext cx="877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Timeline 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08A044FA-4F4F-480E-A7D6-68B0F258DE04}"/>
              </a:ext>
            </a:extLst>
          </p:cNvPr>
          <p:cNvSpPr txBox="1"/>
          <p:nvPr/>
        </p:nvSpPr>
        <p:spPr>
          <a:xfrm>
            <a:off x="4835172" y="4681845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Strategic location in the Fergana Valley, a key industrial hub.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CF899385-5D48-408E-ADC2-9960F40830AE}"/>
              </a:ext>
            </a:extLst>
          </p:cNvPr>
          <p:cNvSpPr txBox="1"/>
          <p:nvPr/>
        </p:nvSpPr>
        <p:spPr>
          <a:xfrm>
            <a:off x="4835172" y="5096862"/>
            <a:ext cx="6008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High demand for railway equipment maintenance in Uzbekistan.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06F2BA3A-4DC8-461A-BB61-7F93D45C4A08}"/>
              </a:ext>
            </a:extLst>
          </p:cNvPr>
          <p:cNvSpPr txBox="1"/>
          <p:nvPr/>
        </p:nvSpPr>
        <p:spPr>
          <a:xfrm>
            <a:off x="4835172" y="5439419"/>
            <a:ext cx="61031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Potential for modernization and export-oriented services.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E0156305-B222-4F2C-8B32-0182A06EAEF1}"/>
              </a:ext>
            </a:extLst>
          </p:cNvPr>
          <p:cNvSpPr txBox="1"/>
          <p:nvPr/>
        </p:nvSpPr>
        <p:spPr>
          <a:xfrm>
            <a:off x="4743015" y="2024600"/>
            <a:ext cx="7067901" cy="590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</a:rPr>
              <a:t>Investment terms: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endParaRPr lang="en-US" sz="1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5080">
              <a:lnSpc>
                <a:spcPct val="113599"/>
              </a:lnSpc>
              <a:tabLst>
                <a:tab pos="240665" algn="l"/>
                <a:tab pos="241300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Investor will acquire 100% ownership via public auction.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D505913-6F19-4376-AA37-051C59EAE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732397"/>
              </p:ext>
            </p:extLst>
          </p:nvPr>
        </p:nvGraphicFramePr>
        <p:xfrm>
          <a:off x="203963" y="2882491"/>
          <a:ext cx="4259460" cy="339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object 57">
            <a:extLst>
              <a:ext uri="{FF2B5EF4-FFF2-40B4-BE49-F238E27FC236}">
                <a16:creationId xmlns:a16="http://schemas.microsoft.com/office/drawing/2014/main" id="{C8876AD2-843B-37FC-9F14-E4B634FCC8AF}"/>
              </a:ext>
            </a:extLst>
          </p:cNvPr>
          <p:cNvSpPr txBox="1"/>
          <p:nvPr/>
        </p:nvSpPr>
        <p:spPr>
          <a:xfrm>
            <a:off x="4835173" y="3690536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15203-28DF-ED49-7B79-8665BA2B5A80}"/>
              </a:ext>
            </a:extLst>
          </p:cNvPr>
          <p:cNvSpPr txBox="1"/>
          <p:nvPr/>
        </p:nvSpPr>
        <p:spPr>
          <a:xfrm>
            <a:off x="4828253" y="3880553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Fergana region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  <p:sp>
        <p:nvSpPr>
          <p:cNvPr id="6" name="object 57">
            <a:extLst>
              <a:ext uri="{FF2B5EF4-FFF2-40B4-BE49-F238E27FC236}">
                <a16:creationId xmlns:a16="http://schemas.microsoft.com/office/drawing/2014/main" id="{B31EB5F5-A813-DB08-BE39-CA895CCD6EE8}"/>
              </a:ext>
            </a:extLst>
          </p:cNvPr>
          <p:cNvSpPr txBox="1"/>
          <p:nvPr/>
        </p:nvSpPr>
        <p:spPr>
          <a:xfrm>
            <a:off x="4835173" y="2869576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Financing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1D6FC-1A69-A19A-33C6-B8494A5A8C53}"/>
              </a:ext>
            </a:extLst>
          </p:cNvPr>
          <p:cNvSpPr txBox="1"/>
          <p:nvPr/>
        </p:nvSpPr>
        <p:spPr>
          <a:xfrm>
            <a:off x="4828253" y="3084273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$10 million (subject to auction results)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4">
            <a:extLst>
              <a:ext uri="{FF2B5EF4-FFF2-40B4-BE49-F238E27FC236}">
                <a16:creationId xmlns:a16="http://schemas.microsoft.com/office/drawing/2014/main" id="{BB6CA797-67E9-CBFE-FAAA-E5D925A58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837781"/>
              </p:ext>
            </p:extLst>
          </p:nvPr>
        </p:nvGraphicFramePr>
        <p:xfrm>
          <a:off x="4593175" y="1760177"/>
          <a:ext cx="1890521" cy="809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6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88007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97308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3251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Area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79608"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Industry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22.3% of GRP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4" name="object 2">
            <a:extLst>
              <a:ext uri="{FF2B5EF4-FFF2-40B4-BE49-F238E27FC236}">
                <a16:creationId xmlns:a16="http://schemas.microsoft.com/office/drawing/2014/main" id="{6A388C13-82B5-558C-4471-1F104738289C}"/>
              </a:ext>
            </a:extLst>
          </p:cNvPr>
          <p:cNvSpPr/>
          <p:nvPr/>
        </p:nvSpPr>
        <p:spPr>
          <a:xfrm>
            <a:off x="7436207" y="4444747"/>
            <a:ext cx="4425113" cy="1577319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>
              <a:latin typeface="Montserrat" pitchFamily="2" charset="-52"/>
            </a:endParaRPr>
          </a:p>
        </p:txBody>
      </p:sp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84820" y="224976"/>
            <a:ext cx="9138013" cy="27443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7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z="17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7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z="17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700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z="17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7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z="17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7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Privatization of LLC “Andijan Mechanical Enterprise”</a:t>
            </a:r>
            <a:endParaRPr lang="uz-Latn-UZ" sz="17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7328890" y="4430855"/>
            <a:ext cx="4639745" cy="172605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Competitive landscape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Limited specialized mechanical enterprises in Andijan.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The project will capture 15-20% of regional railway maintenance market by 2027.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89CC1EA9-6FB6-4696-9C34-57B94E319FED}"/>
              </a:ext>
            </a:extLst>
          </p:cNvPr>
          <p:cNvSpPr txBox="1"/>
          <p:nvPr/>
        </p:nvSpPr>
        <p:spPr>
          <a:xfrm>
            <a:off x="0" y="859411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202" name="Graphic 4">
            <a:extLst>
              <a:ext uri="{FF2B5EF4-FFF2-40B4-BE49-F238E27FC236}">
                <a16:creationId xmlns:a16="http://schemas.microsoft.com/office/drawing/2014/main" id="{943D35DC-05B4-457B-A370-73EA6822C2FA}"/>
              </a:ext>
            </a:extLst>
          </p:cNvPr>
          <p:cNvGrpSpPr/>
          <p:nvPr/>
        </p:nvGrpSpPr>
        <p:grpSpPr>
          <a:xfrm>
            <a:off x="469807" y="1870621"/>
            <a:ext cx="3813842" cy="2870485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03" name="Freeform: Shape 6">
              <a:extLst>
                <a:ext uri="{FF2B5EF4-FFF2-40B4-BE49-F238E27FC236}">
                  <a16:creationId xmlns:a16="http://schemas.microsoft.com/office/drawing/2014/main" id="{E73C7384-4A7A-4C95-B732-D7E3F2B284EC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4" name="Freeform: Shape 7">
              <a:extLst>
                <a:ext uri="{FF2B5EF4-FFF2-40B4-BE49-F238E27FC236}">
                  <a16:creationId xmlns:a16="http://schemas.microsoft.com/office/drawing/2014/main" id="{0A960976-9940-49F7-8FBA-01B8DFD27A4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5" name="Freeform: Shape 8">
              <a:extLst>
                <a:ext uri="{FF2B5EF4-FFF2-40B4-BE49-F238E27FC236}">
                  <a16:creationId xmlns:a16="http://schemas.microsoft.com/office/drawing/2014/main" id="{A9570A21-9156-449D-86F5-00DF14A1BF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6" name="Freeform: Shape 9">
              <a:extLst>
                <a:ext uri="{FF2B5EF4-FFF2-40B4-BE49-F238E27FC236}">
                  <a16:creationId xmlns:a16="http://schemas.microsoft.com/office/drawing/2014/main" id="{F584982E-3280-48BA-9F2A-2A11F427E39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7" name="Freeform: Shape 10">
              <a:extLst>
                <a:ext uri="{FF2B5EF4-FFF2-40B4-BE49-F238E27FC236}">
                  <a16:creationId xmlns:a16="http://schemas.microsoft.com/office/drawing/2014/main" id="{3A60B0F1-B440-4B18-88D1-79805F972936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8" name="Freeform: Shape 11">
              <a:extLst>
                <a:ext uri="{FF2B5EF4-FFF2-40B4-BE49-F238E27FC236}">
                  <a16:creationId xmlns:a16="http://schemas.microsoft.com/office/drawing/2014/main" id="{61B43886-C3C2-4E1A-9FEE-40DF9A959B1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09" name="Freeform: Shape 12">
              <a:extLst>
                <a:ext uri="{FF2B5EF4-FFF2-40B4-BE49-F238E27FC236}">
                  <a16:creationId xmlns:a16="http://schemas.microsoft.com/office/drawing/2014/main" id="{AE092659-F3D5-4DD7-BA50-F81A02146775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0" name="Freeform: Shape 13">
              <a:extLst>
                <a:ext uri="{FF2B5EF4-FFF2-40B4-BE49-F238E27FC236}">
                  <a16:creationId xmlns:a16="http://schemas.microsoft.com/office/drawing/2014/main" id="{FAE6B090-21D0-4059-BF5C-DF268959BAB9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11" name="Freeform: Shape 14">
              <a:extLst>
                <a:ext uri="{FF2B5EF4-FFF2-40B4-BE49-F238E27FC236}">
                  <a16:creationId xmlns:a16="http://schemas.microsoft.com/office/drawing/2014/main" id="{DD19B841-1FED-4431-939E-20F2500C44C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2" name="Freeform: Shape 15">
              <a:extLst>
                <a:ext uri="{FF2B5EF4-FFF2-40B4-BE49-F238E27FC236}">
                  <a16:creationId xmlns:a16="http://schemas.microsoft.com/office/drawing/2014/main" id="{3EEA3E52-4DD6-4104-B0F6-078F042B947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3" name="Freeform: Shape 16">
              <a:extLst>
                <a:ext uri="{FF2B5EF4-FFF2-40B4-BE49-F238E27FC236}">
                  <a16:creationId xmlns:a16="http://schemas.microsoft.com/office/drawing/2014/main" id="{82E89811-EC93-4DB0-902F-677519FCCE9F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4" name="Freeform: Shape 17">
              <a:extLst>
                <a:ext uri="{FF2B5EF4-FFF2-40B4-BE49-F238E27FC236}">
                  <a16:creationId xmlns:a16="http://schemas.microsoft.com/office/drawing/2014/main" id="{5BF0AB4E-10C3-4831-81B4-1A0D7CB5CB99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5" name="Freeform: Shape 18">
              <a:extLst>
                <a:ext uri="{FF2B5EF4-FFF2-40B4-BE49-F238E27FC236}">
                  <a16:creationId xmlns:a16="http://schemas.microsoft.com/office/drawing/2014/main" id="{09AA972D-E3C2-4381-A0CA-904FF15183F2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16" name="Freeform: Shape 19">
              <a:extLst>
                <a:ext uri="{FF2B5EF4-FFF2-40B4-BE49-F238E27FC236}">
                  <a16:creationId xmlns:a16="http://schemas.microsoft.com/office/drawing/2014/main" id="{4C0F2A09-6C61-4DAE-932A-A14B654EDF44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7" name="Freeform: Shape 20">
              <a:extLst>
                <a:ext uri="{FF2B5EF4-FFF2-40B4-BE49-F238E27FC236}">
                  <a16:creationId xmlns:a16="http://schemas.microsoft.com/office/drawing/2014/main" id="{27128A83-29F4-4B5D-ABBD-6DE61142C9BD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8" name="Freeform: Shape 21">
              <a:extLst>
                <a:ext uri="{FF2B5EF4-FFF2-40B4-BE49-F238E27FC236}">
                  <a16:creationId xmlns:a16="http://schemas.microsoft.com/office/drawing/2014/main" id="{92044BD1-FBEC-427C-A070-0AC1FB9C78A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9" name="Freeform: Shape 22">
              <a:extLst>
                <a:ext uri="{FF2B5EF4-FFF2-40B4-BE49-F238E27FC236}">
                  <a16:creationId xmlns:a16="http://schemas.microsoft.com/office/drawing/2014/main" id="{FD134714-6354-446D-B0A7-6CA47CB5510F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111" name="object 2">
            <a:extLst>
              <a:ext uri="{FF2B5EF4-FFF2-40B4-BE49-F238E27FC236}">
                <a16:creationId xmlns:a16="http://schemas.microsoft.com/office/drawing/2014/main" id="{A8AF3A25-E889-4734-BF9A-C0B5EA30ED50}"/>
              </a:ext>
            </a:extLst>
          </p:cNvPr>
          <p:cNvSpPr/>
          <p:nvPr/>
        </p:nvSpPr>
        <p:spPr>
          <a:xfrm>
            <a:off x="283011" y="6585063"/>
            <a:ext cx="11685624" cy="76411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>
              <a:latin typeface="Montserrat" pitchFamily="2" charset="-52"/>
            </a:endParaRPr>
          </a:p>
        </p:txBody>
      </p:sp>
      <p:graphicFrame>
        <p:nvGraphicFramePr>
          <p:cNvPr id="179" name="Table 24">
            <a:extLst>
              <a:ext uri="{FF2B5EF4-FFF2-40B4-BE49-F238E27FC236}">
                <a16:creationId xmlns:a16="http://schemas.microsoft.com/office/drawing/2014/main" id="{2B18DE87-1D4D-4684-A8F6-D5A3A21B7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652662"/>
              </p:ext>
            </p:extLst>
          </p:nvPr>
        </p:nvGraphicFramePr>
        <p:xfrm>
          <a:off x="4587915" y="1317766"/>
          <a:ext cx="1890524" cy="714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7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880077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401174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10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Andijan</a:t>
                      </a:r>
                      <a:r>
                        <a:rPr lang="en-GB" sz="10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31375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3,3 million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B7E045A0-B4DA-40E7-9A05-B19B6841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8888" y="859412"/>
            <a:ext cx="2198539" cy="14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2FB9077D-3A67-41EF-8123-FA0F449E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184" y="859412"/>
            <a:ext cx="2303996" cy="14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8182F7F3-3FF9-45D9-9339-68DD5F5D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8888" y="2489743"/>
            <a:ext cx="2198539" cy="149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077C624-9980-4AB4-83E5-47844BA7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183" y="2489743"/>
            <a:ext cx="2303995" cy="149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DD49764-8E9E-40BA-807F-5F1FCC7D8D75}"/>
              </a:ext>
            </a:extLst>
          </p:cNvPr>
          <p:cNvCxnSpPr/>
          <p:nvPr/>
        </p:nvCxnSpPr>
        <p:spPr>
          <a:xfrm>
            <a:off x="9610725" y="778295"/>
            <a:ext cx="0" cy="3211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2A62B3C-BAAA-4D14-BB81-04477ACFDBE8}"/>
              </a:ext>
            </a:extLst>
          </p:cNvPr>
          <p:cNvCxnSpPr/>
          <p:nvPr/>
        </p:nvCxnSpPr>
        <p:spPr>
          <a:xfrm>
            <a:off x="7367435" y="2410770"/>
            <a:ext cx="4639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1">
            <a:extLst>
              <a:ext uri="{FF2B5EF4-FFF2-40B4-BE49-F238E27FC236}">
                <a16:creationId xmlns:a16="http://schemas.microsoft.com/office/drawing/2014/main" id="{04412B13-4AFB-1B5F-5A61-B7D82876E73C}"/>
              </a:ext>
            </a:extLst>
          </p:cNvPr>
          <p:cNvSpPr/>
          <p:nvPr/>
        </p:nvSpPr>
        <p:spPr>
          <a:xfrm>
            <a:off x="3862522" y="4509368"/>
            <a:ext cx="1377076" cy="440584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Andijan Region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3" name="Connector: Elbow 26">
            <a:extLst>
              <a:ext uri="{FF2B5EF4-FFF2-40B4-BE49-F238E27FC236}">
                <a16:creationId xmlns:a16="http://schemas.microsoft.com/office/drawing/2014/main" id="{7D384922-EB8A-D5BF-AF51-6777983F264D}"/>
              </a:ext>
            </a:extLst>
          </p:cNvPr>
          <p:cNvCxnSpPr>
            <a:cxnSpLocks/>
          </p:cNvCxnSpPr>
          <p:nvPr/>
        </p:nvCxnSpPr>
        <p:spPr>
          <a:xfrm rot="16200000" flipV="1">
            <a:off x="3927875" y="3886183"/>
            <a:ext cx="940744" cy="305626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bject 13">
            <a:extLst>
              <a:ext uri="{FF2B5EF4-FFF2-40B4-BE49-F238E27FC236}">
                <a16:creationId xmlns:a16="http://schemas.microsoft.com/office/drawing/2014/main" id="{40B42261-2268-5E8C-8F7C-95E6FCB97A4C}"/>
              </a:ext>
            </a:extLst>
          </p:cNvPr>
          <p:cNvSpPr txBox="1"/>
          <p:nvPr/>
        </p:nvSpPr>
        <p:spPr>
          <a:xfrm>
            <a:off x="757585" y="5575913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NPV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$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1.5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million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B1F02867-B4F8-226D-4839-24F39E18B1F2}"/>
              </a:ext>
            </a:extLst>
          </p:cNvPr>
          <p:cNvSpPr txBox="1"/>
          <p:nvPr/>
        </p:nvSpPr>
        <p:spPr>
          <a:xfrm>
            <a:off x="2281732" y="5569029"/>
            <a:ext cx="1180827" cy="710387"/>
          </a:xfrm>
          <a:prstGeom prst="rect">
            <a:avLst/>
          </a:prstGeom>
          <a:solidFill>
            <a:srgbClr val="7CD1CD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IRR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15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%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62640D0D-EDB9-B78B-62D7-5EE1D2204CEB}"/>
              </a:ext>
            </a:extLst>
          </p:cNvPr>
          <p:cNvSpPr txBox="1"/>
          <p:nvPr/>
        </p:nvSpPr>
        <p:spPr>
          <a:xfrm>
            <a:off x="3805879" y="557471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PI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1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15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F368B414-3ACD-6450-91E3-FE41431EA7AF}"/>
              </a:ext>
            </a:extLst>
          </p:cNvPr>
          <p:cNvSpPr txBox="1"/>
          <p:nvPr/>
        </p:nvSpPr>
        <p:spPr>
          <a:xfrm>
            <a:off x="5330026" y="556902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PP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5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years</a:t>
            </a:r>
            <a:endParaRPr lang="ru-RU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3888</TotalTime>
  <Words>250</Words>
  <Application>Microsoft Office PowerPoint</Application>
  <PresentationFormat>Широкоэкранный</PresentationFormat>
  <Paragraphs>53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AMIRKHON OZODOV</cp:lastModifiedBy>
  <cp:revision>158</cp:revision>
  <dcterms:created xsi:type="dcterms:W3CDTF">2024-07-25T07:55:13Z</dcterms:created>
  <dcterms:modified xsi:type="dcterms:W3CDTF">2025-06-02T05:48:27Z</dcterms:modified>
</cp:coreProperties>
</file>