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6" r:id="rId2"/>
    <p:sldMasterId id="2147483741" r:id="rId3"/>
  </p:sldMasterIdLst>
  <p:notesMasterIdLst>
    <p:notesMasterId r:id="rId37"/>
  </p:notesMasterIdLst>
  <p:sldIdLst>
    <p:sldId id="2147479694" r:id="rId4"/>
    <p:sldId id="2147479664" r:id="rId5"/>
    <p:sldId id="1036" r:id="rId6"/>
    <p:sldId id="2147479698" r:id="rId7"/>
    <p:sldId id="2147479699" r:id="rId8"/>
    <p:sldId id="2147479700" r:id="rId9"/>
    <p:sldId id="256" r:id="rId10"/>
    <p:sldId id="257" r:id="rId11"/>
    <p:sldId id="258" r:id="rId12"/>
    <p:sldId id="2147479701" r:id="rId13"/>
    <p:sldId id="2147479702" r:id="rId14"/>
    <p:sldId id="2147479703" r:id="rId15"/>
    <p:sldId id="2147479710" r:id="rId16"/>
    <p:sldId id="2147479711" r:id="rId17"/>
    <p:sldId id="2147479712" r:id="rId18"/>
    <p:sldId id="2147479704" r:id="rId19"/>
    <p:sldId id="2147479705" r:id="rId20"/>
    <p:sldId id="2147479706" r:id="rId21"/>
    <p:sldId id="2147479713" r:id="rId22"/>
    <p:sldId id="2147479714" r:id="rId23"/>
    <p:sldId id="2147479715" r:id="rId24"/>
    <p:sldId id="2147479695" r:id="rId25"/>
    <p:sldId id="2147479696" r:id="rId26"/>
    <p:sldId id="2147479697" r:id="rId27"/>
    <p:sldId id="2147479707" r:id="rId28"/>
    <p:sldId id="2147479708" r:id="rId29"/>
    <p:sldId id="2147479709" r:id="rId30"/>
    <p:sldId id="2147479716" r:id="rId31"/>
    <p:sldId id="2147479717" r:id="rId32"/>
    <p:sldId id="2147479718" r:id="rId33"/>
    <p:sldId id="2147479719" r:id="rId34"/>
    <p:sldId id="2147479720" r:id="rId35"/>
    <p:sldId id="2147479721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42061-5BEC-47D5-BA30-A84020DEA960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B79785-6FEA-44E9-8009-3A5015B36541}">
      <dgm:prSet phldrT="[Текст]" custT="1"/>
      <dgm:spPr>
        <a:solidFill>
          <a:srgbClr val="59BDCF"/>
        </a:solidFill>
      </dgm:spPr>
      <dgm:t>
        <a:bodyPr/>
        <a:lstStyle/>
        <a:p>
          <a:r>
            <a:rPr lang="uz-Cyrl-UZ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Солиқ имтеёзлари</a:t>
          </a:r>
          <a:endParaRPr lang="en-US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CAE0D2-F976-4FB1-9BDB-E82FABF9BE8B}" type="parTrans" cxnId="{2F1C375A-A050-423C-86E3-32C72EC0E32E}">
      <dgm:prSet/>
      <dgm:spPr/>
      <dgm:t>
        <a:bodyPr/>
        <a:lstStyle/>
        <a:p>
          <a:endParaRPr lang="en-US"/>
        </a:p>
      </dgm:t>
    </dgm:pt>
    <dgm:pt modelId="{974B8F99-FEA9-44DF-8DAE-70B2DBE65315}" type="sibTrans" cxnId="{2F1C375A-A050-423C-86E3-32C72EC0E32E}">
      <dgm:prSet/>
      <dgm:spPr/>
      <dgm:t>
        <a:bodyPr/>
        <a:lstStyle/>
        <a:p>
          <a:endParaRPr lang="en-US"/>
        </a:p>
      </dgm:t>
    </dgm:pt>
    <dgm:pt modelId="{795C57D0-9253-4CCD-9273-5FF3A6C5D9A6}">
      <dgm:prSet phldrT="[Текст]" custT="1"/>
      <dgm:spPr>
        <a:solidFill>
          <a:srgbClr val="5B9BD5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1120" tIns="71120" rIns="71120" bIns="7112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000" b="1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3 </a:t>
          </a:r>
          <a:r>
            <a:rPr lang="uz-Cyrl-UZ" altLang="en-US" sz="1000" b="1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йил </a:t>
          </a:r>
          <a:r>
            <a:rPr lang="en-US" altLang="en-US" sz="100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 </a:t>
          </a:r>
          <a:br>
            <a:rPr lang="en-US" altLang="en-US" sz="100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</a:br>
          <a:r>
            <a:rPr lang="uz-Cyrl-UZ" altLang="en-US" sz="100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(Инвестиция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000" b="1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0,3 – </a:t>
          </a:r>
          <a:r>
            <a:rPr lang="uz-Cyrl-UZ" altLang="en-US" sz="1000" b="1" kern="1200" noProof="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3 млн. </a:t>
          </a:r>
          <a:r>
            <a:rPr lang="en-US" altLang="en-US" sz="1000" kern="1200" dirty="0">
              <a:solidFill>
                <a:srgbClr val="00425F"/>
              </a:solidFill>
              <a:latin typeface="Montserrat" pitchFamily="2" charset="-52"/>
            </a:rPr>
            <a:t>USD</a:t>
          </a:r>
          <a:r>
            <a:rPr lang="uz-Cyrl-UZ" altLang="en-US" sz="1000" kern="1200" dirty="0">
              <a:solidFill>
                <a:srgbClr val="00425F"/>
              </a:solidFill>
              <a:latin typeface="Montserrat" pitchFamily="2" charset="-52"/>
            </a:rPr>
            <a:t>)</a:t>
          </a:r>
          <a:endParaRPr lang="en-US" sz="1000" b="0" kern="1200" dirty="0">
            <a:solidFill>
              <a:srgbClr val="00425F"/>
            </a:solidFill>
            <a:latin typeface="Montserrat" pitchFamily="2" charset="-52"/>
            <a:ea typeface="+mn-ea"/>
            <a:cs typeface="+mn-cs"/>
          </a:endParaRPr>
        </a:p>
      </dgm:t>
    </dgm:pt>
    <dgm:pt modelId="{61AABA27-661C-4B97-97C7-B2F7A446DCE2}" type="parTrans" cxnId="{AE4CB8CF-0366-4868-8E7F-A418AAF4B8B5}">
      <dgm:prSet/>
      <dgm:spPr/>
      <dgm:t>
        <a:bodyPr/>
        <a:lstStyle/>
        <a:p>
          <a:endParaRPr lang="en-US"/>
        </a:p>
      </dgm:t>
    </dgm:pt>
    <dgm:pt modelId="{4231D4F3-E390-4111-B66B-2A1D6BD9D2AF}" type="sibTrans" cxnId="{AE4CB8CF-0366-4868-8E7F-A418AAF4B8B5}">
      <dgm:prSet/>
      <dgm:spPr/>
      <dgm:t>
        <a:bodyPr/>
        <a:lstStyle/>
        <a:p>
          <a:endParaRPr lang="en-US"/>
        </a:p>
      </dgm:t>
    </dgm:pt>
    <dgm:pt modelId="{98969DB6-221D-42C7-BAD1-5D5FE6BDD7AB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altLang="en-US" sz="1000" b="1" dirty="0">
              <a:solidFill>
                <a:srgbClr val="00425F"/>
              </a:solidFill>
              <a:latin typeface="Montserrat" pitchFamily="2" charset="-52"/>
            </a:rPr>
            <a:t>5 </a:t>
          </a:r>
          <a:r>
            <a:rPr lang="uz-Cyrl-UZ" altLang="en-US" sz="1000" b="1" dirty="0">
              <a:solidFill>
                <a:srgbClr val="00425F"/>
              </a:solidFill>
              <a:latin typeface="Montserrat" pitchFamily="2" charset="-52"/>
            </a:rPr>
            <a:t>йил</a:t>
          </a:r>
        </a:p>
        <a:p>
          <a:pPr>
            <a:spcAft>
              <a:spcPts val="0"/>
            </a:spcAft>
          </a:pPr>
          <a:r>
            <a:rPr lang="en-US" altLang="en-US" sz="100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uz-Cyrl-UZ" altLang="en-US" sz="1000" dirty="0">
              <a:solidFill>
                <a:srgbClr val="00425F"/>
              </a:solidFill>
              <a:latin typeface="Montserrat" pitchFamily="2" charset="-52"/>
            </a:rPr>
            <a:t>(Инвестиция </a:t>
          </a:r>
        </a:p>
        <a:p>
          <a:pPr>
            <a:spcAft>
              <a:spcPts val="0"/>
            </a:spcAft>
          </a:pPr>
          <a:r>
            <a:rPr lang="en-US" altLang="en-US" sz="1000" b="1" dirty="0">
              <a:solidFill>
                <a:srgbClr val="00425F"/>
              </a:solidFill>
              <a:latin typeface="Montserrat" pitchFamily="2" charset="-52"/>
            </a:rPr>
            <a:t>3</a:t>
          </a:r>
          <a:r>
            <a:rPr lang="en-US" altLang="en-US" sz="1000" dirty="0">
              <a:solidFill>
                <a:srgbClr val="00425F"/>
              </a:solidFill>
              <a:latin typeface="Montserrat" pitchFamily="2" charset="-52"/>
            </a:rPr>
            <a:t> – </a:t>
          </a:r>
          <a:r>
            <a:rPr lang="en-US" altLang="en-US" sz="1000" b="1" dirty="0">
              <a:solidFill>
                <a:srgbClr val="00425F"/>
              </a:solidFill>
              <a:latin typeface="Montserrat" pitchFamily="2" charset="-52"/>
            </a:rPr>
            <a:t>5 </a:t>
          </a:r>
          <a:r>
            <a:rPr lang="uz-Cyrl-UZ" altLang="en-US" sz="1000" b="1" dirty="0">
              <a:solidFill>
                <a:srgbClr val="00425F"/>
              </a:solidFill>
              <a:latin typeface="Montserrat" pitchFamily="2" charset="-52"/>
            </a:rPr>
            <a:t>млн.</a:t>
          </a:r>
          <a:r>
            <a:rPr lang="en-US" altLang="en-US" sz="1000" dirty="0">
              <a:solidFill>
                <a:srgbClr val="00425F"/>
              </a:solidFill>
              <a:latin typeface="Montserrat" pitchFamily="2" charset="-52"/>
            </a:rPr>
            <a:t> USD</a:t>
          </a:r>
          <a:r>
            <a:rPr lang="uz-Cyrl-UZ" altLang="en-US" sz="1000">
              <a:solidFill>
                <a:srgbClr val="00425F"/>
              </a:solidFill>
              <a:latin typeface="Montserrat" pitchFamily="2" charset="-52"/>
            </a:rPr>
            <a:t>)</a:t>
          </a:r>
          <a:endParaRPr lang="en-US" sz="1000" b="0" dirty="0"/>
        </a:p>
      </dgm:t>
    </dgm:pt>
    <dgm:pt modelId="{2E342CCF-5578-42AF-957C-0BE351808316}" type="parTrans" cxnId="{4DFE9435-B0BD-40F0-9CCE-BC06C549169E}">
      <dgm:prSet/>
      <dgm:spPr/>
      <dgm:t>
        <a:bodyPr/>
        <a:lstStyle/>
        <a:p>
          <a:endParaRPr lang="en-US"/>
        </a:p>
      </dgm:t>
    </dgm:pt>
    <dgm:pt modelId="{7BDC31EE-98AF-4369-865F-1A652BD8CFC5}" type="sibTrans" cxnId="{4DFE9435-B0BD-40F0-9CCE-BC06C549169E}">
      <dgm:prSet/>
      <dgm:spPr/>
      <dgm:t>
        <a:bodyPr/>
        <a:lstStyle/>
        <a:p>
          <a:endParaRPr lang="en-US"/>
        </a:p>
      </dgm:t>
    </dgm:pt>
    <dgm:pt modelId="{F0B696D2-904F-4BCC-AF3B-B135758869A2}">
      <dgm:prSet phldrT="[Текст]" custT="1"/>
      <dgm:spPr>
        <a:solidFill>
          <a:srgbClr val="5B9BD5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1120" tIns="71120" rIns="71120" bIns="71120" numCol="1" spcCol="1270" anchor="ctr" anchorCtr="0"/>
        <a:lstStyle/>
        <a:p>
          <a:pPr>
            <a:spcAft>
              <a:spcPts val="0"/>
            </a:spcAft>
          </a:pPr>
          <a:r>
            <a:rPr lang="en-US" altLang="en-US" sz="1000" b="1" dirty="0">
              <a:solidFill>
                <a:srgbClr val="00425F"/>
              </a:solidFill>
              <a:latin typeface="Montserrat" pitchFamily="2" charset="-52"/>
            </a:rPr>
            <a:t>7 </a:t>
          </a:r>
          <a:r>
            <a:rPr lang="uz-Cyrl-UZ" altLang="en-US" sz="1000" b="1" dirty="0">
              <a:solidFill>
                <a:srgbClr val="00425F"/>
              </a:solidFill>
              <a:latin typeface="Montserrat" pitchFamily="2" charset="-52"/>
            </a:rPr>
            <a:t>йил</a:t>
          </a:r>
          <a:r>
            <a:rPr lang="en-US" altLang="en-US" sz="1000" dirty="0">
              <a:solidFill>
                <a:srgbClr val="00425F"/>
              </a:solidFill>
              <a:latin typeface="Montserrat" pitchFamily="2" charset="-52"/>
            </a:rPr>
            <a:t> </a:t>
          </a:r>
          <a:endParaRPr lang="uz-Cyrl-UZ" altLang="en-US" sz="1000" dirty="0">
            <a:solidFill>
              <a:srgbClr val="00425F"/>
            </a:solidFill>
            <a:latin typeface="Montserrat" pitchFamily="2" charset="-52"/>
          </a:endParaRPr>
        </a:p>
        <a:p>
          <a:pPr>
            <a:spcAft>
              <a:spcPts val="0"/>
            </a:spcAft>
          </a:pPr>
          <a:r>
            <a:rPr lang="uz-Cyrl-UZ" altLang="en-US" sz="1000" dirty="0">
              <a:solidFill>
                <a:srgbClr val="00425F"/>
              </a:solidFill>
              <a:latin typeface="Montserrat" pitchFamily="2" charset="-52"/>
            </a:rPr>
            <a:t>(Инвестиция</a:t>
          </a:r>
        </a:p>
        <a:p>
          <a:pPr>
            <a:spcAft>
              <a:spcPts val="0"/>
            </a:spcAft>
          </a:pPr>
          <a:r>
            <a:rPr lang="en-US" altLang="en-US" sz="100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en-US" altLang="en-US" sz="1000" b="1" dirty="0">
              <a:solidFill>
                <a:srgbClr val="00425F"/>
              </a:solidFill>
              <a:latin typeface="Montserrat" pitchFamily="2" charset="-52"/>
            </a:rPr>
            <a:t>5</a:t>
          </a:r>
          <a:r>
            <a:rPr lang="en-US" altLang="en-US" sz="1000" dirty="0">
              <a:solidFill>
                <a:srgbClr val="00425F"/>
              </a:solidFill>
              <a:latin typeface="Montserrat" pitchFamily="2" charset="-52"/>
            </a:rPr>
            <a:t> – </a:t>
          </a:r>
          <a:r>
            <a:rPr lang="en-US" altLang="en-US" sz="1000" b="1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uz-Cyrl-UZ" altLang="en-US" sz="1000" b="1" dirty="0">
              <a:solidFill>
                <a:srgbClr val="00425F"/>
              </a:solidFill>
              <a:latin typeface="Montserrat" pitchFamily="2" charset="-52"/>
            </a:rPr>
            <a:t>млн. </a:t>
          </a:r>
          <a:r>
            <a:rPr lang="en-US" altLang="en-US" sz="1100" dirty="0">
              <a:solidFill>
                <a:srgbClr val="00425F"/>
              </a:solidFill>
              <a:latin typeface="Montserrat" pitchFamily="2" charset="-52"/>
            </a:rPr>
            <a:t>USD</a:t>
          </a:r>
          <a:r>
            <a:rPr lang="uz-Cyrl-UZ" altLang="en-US" sz="1100" dirty="0">
              <a:solidFill>
                <a:srgbClr val="00425F"/>
              </a:solidFill>
              <a:latin typeface="Montserrat" pitchFamily="2" charset="-52"/>
            </a:rPr>
            <a:t>)</a:t>
          </a:r>
          <a:endParaRPr lang="en-US" sz="1100" dirty="0"/>
        </a:p>
      </dgm:t>
    </dgm:pt>
    <dgm:pt modelId="{6DBB6DF5-0AFB-4F1C-BBC2-31703E49E1A9}" type="parTrans" cxnId="{DB99AC75-4A2A-4B34-A1A0-5948F4A18307}">
      <dgm:prSet/>
      <dgm:spPr/>
      <dgm:t>
        <a:bodyPr/>
        <a:lstStyle/>
        <a:p>
          <a:endParaRPr lang="en-US"/>
        </a:p>
      </dgm:t>
    </dgm:pt>
    <dgm:pt modelId="{B9000015-BB4C-476C-AD76-6D6A1919B721}" type="sibTrans" cxnId="{DB99AC75-4A2A-4B34-A1A0-5948F4A18307}">
      <dgm:prSet/>
      <dgm:spPr/>
      <dgm:t>
        <a:bodyPr/>
        <a:lstStyle/>
        <a:p>
          <a:endParaRPr lang="en-US"/>
        </a:p>
      </dgm:t>
    </dgm:pt>
    <dgm:pt modelId="{23455BE8-05A7-40FB-801E-2ECBCD00B469}">
      <dgm:prSet phldrT="[Текст]" custT="1"/>
      <dgm:spPr>
        <a:solidFill>
          <a:srgbClr val="5B9BD5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1120" tIns="71120" rIns="71120" bIns="71120" numCol="1" spcCol="1270" anchor="ctr" anchorCtr="0"/>
        <a:lstStyle/>
        <a:p>
          <a:pPr>
            <a:spcAft>
              <a:spcPts val="0"/>
            </a:spcAft>
          </a:pPr>
          <a:r>
            <a:rPr lang="en-US" altLang="en-US" sz="1000" b="1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uz-Cyrl-UZ" altLang="en-US" sz="1000" b="1" dirty="0">
              <a:solidFill>
                <a:srgbClr val="00425F"/>
              </a:solidFill>
              <a:latin typeface="Montserrat" pitchFamily="2" charset="-52"/>
            </a:rPr>
            <a:t>йил</a:t>
          </a:r>
          <a:r>
            <a:rPr lang="en-US" altLang="en-US" sz="1000" dirty="0">
              <a:solidFill>
                <a:srgbClr val="00425F"/>
              </a:solidFill>
              <a:latin typeface="Montserrat" pitchFamily="2" charset="-52"/>
            </a:rPr>
            <a:t> </a:t>
          </a:r>
          <a:endParaRPr lang="uz-Cyrl-UZ" altLang="en-US" sz="1000" dirty="0">
            <a:solidFill>
              <a:srgbClr val="00425F"/>
            </a:solidFill>
            <a:latin typeface="Montserrat" pitchFamily="2" charset="-52"/>
          </a:endParaRPr>
        </a:p>
        <a:p>
          <a:pPr>
            <a:spcAft>
              <a:spcPts val="0"/>
            </a:spcAft>
          </a:pPr>
          <a:r>
            <a:rPr lang="uz-Cyrl-UZ" altLang="en-US" sz="1000" dirty="0">
              <a:solidFill>
                <a:srgbClr val="00425F"/>
              </a:solidFill>
              <a:latin typeface="Montserrat" pitchFamily="2" charset="-52"/>
            </a:rPr>
            <a:t>(инвестиция </a:t>
          </a:r>
        </a:p>
        <a:p>
          <a:pPr>
            <a:spcAft>
              <a:spcPts val="0"/>
            </a:spcAft>
          </a:pPr>
          <a:r>
            <a:rPr lang="en-US" altLang="en-US" sz="1000" b="1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uz-Cyrl-UZ" altLang="en-US" sz="1000" b="1" dirty="0">
              <a:solidFill>
                <a:srgbClr val="00425F"/>
              </a:solidFill>
              <a:latin typeface="Montserrat" pitchFamily="2" charset="-52"/>
            </a:rPr>
            <a:t>млн. </a:t>
          </a:r>
          <a:r>
            <a:rPr lang="en-US" altLang="en-US" sz="1000" dirty="0">
              <a:solidFill>
                <a:srgbClr val="00425F"/>
              </a:solidFill>
              <a:latin typeface="Montserrat" pitchFamily="2" charset="-52"/>
            </a:rPr>
            <a:t>USD</a:t>
          </a:r>
          <a:r>
            <a:rPr lang="uz-Cyrl-UZ" altLang="en-US" sz="1000" dirty="0">
              <a:solidFill>
                <a:srgbClr val="00425F"/>
              </a:solidFill>
              <a:latin typeface="Montserrat" pitchFamily="2" charset="-52"/>
            </a:rPr>
            <a:t>)</a:t>
          </a:r>
          <a:endParaRPr lang="en-US" sz="1000" b="0" dirty="0"/>
        </a:p>
      </dgm:t>
    </dgm:pt>
    <dgm:pt modelId="{67F71C27-347E-4FDD-ACAD-23A0D80B3D79}" type="parTrans" cxnId="{66191EB4-71AC-4BCC-A165-37F75AD28D13}">
      <dgm:prSet/>
      <dgm:spPr/>
      <dgm:t>
        <a:bodyPr/>
        <a:lstStyle/>
        <a:p>
          <a:endParaRPr lang="en-US"/>
        </a:p>
      </dgm:t>
    </dgm:pt>
    <dgm:pt modelId="{9009592E-471B-48E1-9218-DAD9996BD927}" type="sibTrans" cxnId="{66191EB4-71AC-4BCC-A165-37F75AD28D13}">
      <dgm:prSet/>
      <dgm:spPr/>
      <dgm:t>
        <a:bodyPr/>
        <a:lstStyle/>
        <a:p>
          <a:endParaRPr lang="en-US"/>
        </a:p>
      </dgm:t>
    </dgm:pt>
    <dgm:pt modelId="{97F5D52F-9296-4440-B591-EB5EF92FF65F}" type="pres">
      <dgm:prSet presAssocID="{A5542061-5BEC-47D5-BA30-A84020DEA960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606B4EE-7B9F-4188-9E8E-4F154FBC7412}" type="pres">
      <dgm:prSet presAssocID="{A5542061-5BEC-47D5-BA30-A84020DEA960}" presName="matrix" presStyleCnt="0"/>
      <dgm:spPr/>
    </dgm:pt>
    <dgm:pt modelId="{E1A643D9-C8B2-4BB8-ACB9-99D2DBA72391}" type="pres">
      <dgm:prSet presAssocID="{A5542061-5BEC-47D5-BA30-A84020DEA960}" presName="tile1" presStyleLbl="node1" presStyleIdx="0" presStyleCnt="4" custLinFactNeighborX="-261"/>
      <dgm:spPr>
        <a:xfrm rot="16200000">
          <a:off x="440138" y="-440138"/>
          <a:ext cx="715642" cy="1595919"/>
        </a:xfrm>
        <a:prstGeom prst="round1Rect">
          <a:avLst/>
        </a:prstGeom>
      </dgm:spPr>
    </dgm:pt>
    <dgm:pt modelId="{77F17806-7DD7-476E-A9AB-26200A8DA2AC}" type="pres">
      <dgm:prSet presAssocID="{A5542061-5BEC-47D5-BA30-A84020DEA96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7726BBB-A49C-4930-B363-0B32B57D7BC6}" type="pres">
      <dgm:prSet presAssocID="{A5542061-5BEC-47D5-BA30-A84020DEA960}" presName="tile2" presStyleLbl="node1" presStyleIdx="1" presStyleCnt="4" custLinFactNeighborX="1666" custLinFactNeighborY="-3694"/>
      <dgm:spPr/>
    </dgm:pt>
    <dgm:pt modelId="{D9FD8E4A-ABC3-4553-B9E2-1D9F1D34763C}" type="pres">
      <dgm:prSet presAssocID="{A5542061-5BEC-47D5-BA30-A84020DEA96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3449363-4EDA-467E-B961-270B2D8631D9}" type="pres">
      <dgm:prSet presAssocID="{A5542061-5BEC-47D5-BA30-A84020DEA960}" presName="tile3" presStyleLbl="node1" presStyleIdx="2" presStyleCnt="4"/>
      <dgm:spPr>
        <a:xfrm rot="10800000">
          <a:off x="0" y="715642"/>
          <a:ext cx="1595919" cy="715642"/>
        </a:xfrm>
        <a:prstGeom prst="round1Rect">
          <a:avLst/>
        </a:prstGeom>
      </dgm:spPr>
    </dgm:pt>
    <dgm:pt modelId="{7B313741-FE8E-45AD-9C9D-FC542759B1BF}" type="pres">
      <dgm:prSet presAssocID="{A5542061-5BEC-47D5-BA30-A84020DEA96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0A23C6F-A844-46E1-88BE-F3410554CBA0}" type="pres">
      <dgm:prSet presAssocID="{A5542061-5BEC-47D5-BA30-A84020DEA960}" presName="tile4" presStyleLbl="node1" presStyleIdx="3" presStyleCnt="4" custLinFactNeighborY="1029"/>
      <dgm:spPr>
        <a:xfrm rot="5400000">
          <a:off x="2036057" y="275504"/>
          <a:ext cx="715642" cy="1595919"/>
        </a:xfrm>
        <a:prstGeom prst="round1Rect">
          <a:avLst/>
        </a:prstGeom>
      </dgm:spPr>
    </dgm:pt>
    <dgm:pt modelId="{09292C08-1968-44CB-BE17-57B869F8110E}" type="pres">
      <dgm:prSet presAssocID="{A5542061-5BEC-47D5-BA30-A84020DEA96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10CFAA8-7A06-484B-A328-27E6FE273152}" type="pres">
      <dgm:prSet presAssocID="{A5542061-5BEC-47D5-BA30-A84020DEA960}" presName="centerTile" presStyleLbl="fgShp" presStyleIdx="0" presStyleCnt="1" custScaleX="122509" custScaleY="111148">
        <dgm:presLayoutVars>
          <dgm:chMax val="0"/>
          <dgm:chPref val="0"/>
        </dgm:presLayoutVars>
      </dgm:prSet>
      <dgm:spPr/>
    </dgm:pt>
  </dgm:ptLst>
  <dgm:cxnLst>
    <dgm:cxn modelId="{6EF6F91D-C2C6-4137-8A72-C02A866CF1E1}" type="presOf" srcId="{F0B696D2-904F-4BCC-AF3B-B135758869A2}" destId="{7B313741-FE8E-45AD-9C9D-FC542759B1BF}" srcOrd="1" destOrd="0" presId="urn:microsoft.com/office/officeart/2005/8/layout/matrix1"/>
    <dgm:cxn modelId="{75415F28-DD55-4F75-9A46-21969785CBF3}" type="presOf" srcId="{F0B696D2-904F-4BCC-AF3B-B135758869A2}" destId="{43449363-4EDA-467E-B961-270B2D8631D9}" srcOrd="0" destOrd="0" presId="urn:microsoft.com/office/officeart/2005/8/layout/matrix1"/>
    <dgm:cxn modelId="{4DFE9435-B0BD-40F0-9CCE-BC06C549169E}" srcId="{26B79785-6FEA-44E9-8009-3A5015B36541}" destId="{98969DB6-221D-42C7-BAD1-5D5FE6BDD7AB}" srcOrd="1" destOrd="0" parTransId="{2E342CCF-5578-42AF-957C-0BE351808316}" sibTransId="{7BDC31EE-98AF-4369-865F-1A652BD8CFC5}"/>
    <dgm:cxn modelId="{72B03349-33C2-41E3-81BA-724762574B8D}" type="presOf" srcId="{98969DB6-221D-42C7-BAD1-5D5FE6BDD7AB}" destId="{D9FD8E4A-ABC3-4553-B9E2-1D9F1D34763C}" srcOrd="1" destOrd="0" presId="urn:microsoft.com/office/officeart/2005/8/layout/matrix1"/>
    <dgm:cxn modelId="{483CAD4C-5531-4561-B790-2C72F68F9ECA}" type="presOf" srcId="{795C57D0-9253-4CCD-9273-5FF3A6C5D9A6}" destId="{77F17806-7DD7-476E-A9AB-26200A8DA2AC}" srcOrd="1" destOrd="0" presId="urn:microsoft.com/office/officeart/2005/8/layout/matrix1"/>
    <dgm:cxn modelId="{B6F56E4F-EBC4-477C-ACA3-98962FA05135}" type="presOf" srcId="{A5542061-5BEC-47D5-BA30-A84020DEA960}" destId="{97F5D52F-9296-4440-B591-EB5EF92FF65F}" srcOrd="0" destOrd="0" presId="urn:microsoft.com/office/officeart/2005/8/layout/matrix1"/>
    <dgm:cxn modelId="{DB99AC75-4A2A-4B34-A1A0-5948F4A18307}" srcId="{26B79785-6FEA-44E9-8009-3A5015B36541}" destId="{F0B696D2-904F-4BCC-AF3B-B135758869A2}" srcOrd="2" destOrd="0" parTransId="{6DBB6DF5-0AFB-4F1C-BBC2-31703E49E1A9}" sibTransId="{B9000015-BB4C-476C-AD76-6D6A1919B721}"/>
    <dgm:cxn modelId="{2F1C375A-A050-423C-86E3-32C72EC0E32E}" srcId="{A5542061-5BEC-47D5-BA30-A84020DEA960}" destId="{26B79785-6FEA-44E9-8009-3A5015B36541}" srcOrd="0" destOrd="0" parTransId="{C2CAE0D2-F976-4FB1-9BDB-E82FABF9BE8B}" sibTransId="{974B8F99-FEA9-44DF-8DAE-70B2DBE65315}"/>
    <dgm:cxn modelId="{4EEE258E-B5E4-4ADF-B012-F2742B68377E}" type="presOf" srcId="{23455BE8-05A7-40FB-801E-2ECBCD00B469}" destId="{A0A23C6F-A844-46E1-88BE-F3410554CBA0}" srcOrd="0" destOrd="0" presId="urn:microsoft.com/office/officeart/2005/8/layout/matrix1"/>
    <dgm:cxn modelId="{265CE29A-EF13-44B6-9C04-2DB956C0AB1B}" type="presOf" srcId="{98969DB6-221D-42C7-BAD1-5D5FE6BDD7AB}" destId="{E7726BBB-A49C-4930-B363-0B32B57D7BC6}" srcOrd="0" destOrd="0" presId="urn:microsoft.com/office/officeart/2005/8/layout/matrix1"/>
    <dgm:cxn modelId="{953899B3-87A2-45D4-B728-ECAECDF04647}" type="presOf" srcId="{26B79785-6FEA-44E9-8009-3A5015B36541}" destId="{A10CFAA8-7A06-484B-A328-27E6FE273152}" srcOrd="0" destOrd="0" presId="urn:microsoft.com/office/officeart/2005/8/layout/matrix1"/>
    <dgm:cxn modelId="{66191EB4-71AC-4BCC-A165-37F75AD28D13}" srcId="{26B79785-6FEA-44E9-8009-3A5015B36541}" destId="{23455BE8-05A7-40FB-801E-2ECBCD00B469}" srcOrd="3" destOrd="0" parTransId="{67F71C27-347E-4FDD-ACAD-23A0D80B3D79}" sibTransId="{9009592E-471B-48E1-9218-DAD9996BD927}"/>
    <dgm:cxn modelId="{AE4CB8CF-0366-4868-8E7F-A418AAF4B8B5}" srcId="{26B79785-6FEA-44E9-8009-3A5015B36541}" destId="{795C57D0-9253-4CCD-9273-5FF3A6C5D9A6}" srcOrd="0" destOrd="0" parTransId="{61AABA27-661C-4B97-97C7-B2F7A446DCE2}" sibTransId="{4231D4F3-E390-4111-B66B-2A1D6BD9D2AF}"/>
    <dgm:cxn modelId="{8201C5E3-95DA-448C-9B69-4BF474933F4F}" type="presOf" srcId="{795C57D0-9253-4CCD-9273-5FF3A6C5D9A6}" destId="{E1A643D9-C8B2-4BB8-ACB9-99D2DBA72391}" srcOrd="0" destOrd="0" presId="urn:microsoft.com/office/officeart/2005/8/layout/matrix1"/>
    <dgm:cxn modelId="{BA8992E5-FB43-480B-833E-23EAE4048558}" type="presOf" srcId="{23455BE8-05A7-40FB-801E-2ECBCD00B469}" destId="{09292C08-1968-44CB-BE17-57B869F8110E}" srcOrd="1" destOrd="0" presId="urn:microsoft.com/office/officeart/2005/8/layout/matrix1"/>
    <dgm:cxn modelId="{335E1CE3-288E-4E75-8204-B03FAF84E56A}" type="presParOf" srcId="{97F5D52F-9296-4440-B591-EB5EF92FF65F}" destId="{B606B4EE-7B9F-4188-9E8E-4F154FBC7412}" srcOrd="0" destOrd="0" presId="urn:microsoft.com/office/officeart/2005/8/layout/matrix1"/>
    <dgm:cxn modelId="{3F4EBFBA-BC53-47CB-A8BB-6AB87E3D76F7}" type="presParOf" srcId="{B606B4EE-7B9F-4188-9E8E-4F154FBC7412}" destId="{E1A643D9-C8B2-4BB8-ACB9-99D2DBA72391}" srcOrd="0" destOrd="0" presId="urn:microsoft.com/office/officeart/2005/8/layout/matrix1"/>
    <dgm:cxn modelId="{A944CA7D-7336-48E5-8E3B-4F805465735F}" type="presParOf" srcId="{B606B4EE-7B9F-4188-9E8E-4F154FBC7412}" destId="{77F17806-7DD7-476E-A9AB-26200A8DA2AC}" srcOrd="1" destOrd="0" presId="urn:microsoft.com/office/officeart/2005/8/layout/matrix1"/>
    <dgm:cxn modelId="{CBC8650E-3432-4932-B640-E9FB52871216}" type="presParOf" srcId="{B606B4EE-7B9F-4188-9E8E-4F154FBC7412}" destId="{E7726BBB-A49C-4930-B363-0B32B57D7BC6}" srcOrd="2" destOrd="0" presId="urn:microsoft.com/office/officeart/2005/8/layout/matrix1"/>
    <dgm:cxn modelId="{7B1D6EEF-3104-472E-93F2-0F6E24CEF281}" type="presParOf" srcId="{B606B4EE-7B9F-4188-9E8E-4F154FBC7412}" destId="{D9FD8E4A-ABC3-4553-B9E2-1D9F1D34763C}" srcOrd="3" destOrd="0" presId="urn:microsoft.com/office/officeart/2005/8/layout/matrix1"/>
    <dgm:cxn modelId="{97723EEC-38B9-4400-942E-5BB8EF4E4BA1}" type="presParOf" srcId="{B606B4EE-7B9F-4188-9E8E-4F154FBC7412}" destId="{43449363-4EDA-467E-B961-270B2D8631D9}" srcOrd="4" destOrd="0" presId="urn:microsoft.com/office/officeart/2005/8/layout/matrix1"/>
    <dgm:cxn modelId="{8B7B695F-93EC-495D-8B57-7068F194861E}" type="presParOf" srcId="{B606B4EE-7B9F-4188-9E8E-4F154FBC7412}" destId="{7B313741-FE8E-45AD-9C9D-FC542759B1BF}" srcOrd="5" destOrd="0" presId="urn:microsoft.com/office/officeart/2005/8/layout/matrix1"/>
    <dgm:cxn modelId="{A100AFF8-8336-4F28-AE37-8D30B754BFDE}" type="presParOf" srcId="{B606B4EE-7B9F-4188-9E8E-4F154FBC7412}" destId="{A0A23C6F-A844-46E1-88BE-F3410554CBA0}" srcOrd="6" destOrd="0" presId="urn:microsoft.com/office/officeart/2005/8/layout/matrix1"/>
    <dgm:cxn modelId="{954E939C-7712-4833-BA14-52DE32D9B2B0}" type="presParOf" srcId="{B606B4EE-7B9F-4188-9E8E-4F154FBC7412}" destId="{09292C08-1968-44CB-BE17-57B869F8110E}" srcOrd="7" destOrd="0" presId="urn:microsoft.com/office/officeart/2005/8/layout/matrix1"/>
    <dgm:cxn modelId="{BB24B9B8-D034-4D92-A096-A743BA106941}" type="presParOf" srcId="{97F5D52F-9296-4440-B591-EB5EF92FF65F}" destId="{A10CFAA8-7A06-484B-A328-27E6FE27315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643D9-C8B2-4BB8-ACB9-99D2DBA72391}">
      <dsp:nvSpPr>
        <dsp:cNvPr id="0" name=""/>
        <dsp:cNvSpPr/>
      </dsp:nvSpPr>
      <dsp:spPr>
        <a:xfrm rot="16200000">
          <a:off x="363889" y="-363889"/>
          <a:ext cx="819845" cy="1547624"/>
        </a:xfrm>
        <a:prstGeom prst="round1Rect">
          <a:avLst/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000" b="1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3 </a:t>
          </a:r>
          <a:r>
            <a:rPr lang="uz-Cyrl-UZ" altLang="en-US" sz="1000" b="1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йил </a:t>
          </a:r>
          <a:r>
            <a:rPr lang="en-US" altLang="en-US" sz="100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 </a:t>
          </a:r>
          <a:br>
            <a:rPr lang="en-US" altLang="en-US" sz="100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</a:br>
          <a:r>
            <a:rPr lang="uz-Cyrl-UZ" altLang="en-US" sz="100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(Инвестиция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000" b="1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0,3 – </a:t>
          </a:r>
          <a:r>
            <a:rPr lang="uz-Cyrl-UZ" altLang="en-US" sz="1000" b="1" kern="1200" noProof="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3 млн. </a:t>
          </a:r>
          <a:r>
            <a:rPr lang="en-US" altLang="en-US" sz="1000" kern="1200" dirty="0">
              <a:solidFill>
                <a:srgbClr val="00425F"/>
              </a:solidFill>
              <a:latin typeface="Montserrat" pitchFamily="2" charset="-52"/>
            </a:rPr>
            <a:t>USD</a:t>
          </a:r>
          <a:r>
            <a:rPr lang="uz-Cyrl-UZ" altLang="en-US" sz="1000" kern="1200" dirty="0">
              <a:solidFill>
                <a:srgbClr val="00425F"/>
              </a:solidFill>
              <a:latin typeface="Montserrat" pitchFamily="2" charset="-52"/>
            </a:rPr>
            <a:t>)</a:t>
          </a:r>
          <a:endParaRPr lang="en-US" sz="1000" b="0" kern="1200" dirty="0">
            <a:solidFill>
              <a:srgbClr val="00425F"/>
            </a:solidFill>
            <a:latin typeface="Montserrat" pitchFamily="2" charset="-52"/>
            <a:ea typeface="+mn-ea"/>
            <a:cs typeface="+mn-cs"/>
          </a:endParaRPr>
        </a:p>
      </dsp:txBody>
      <dsp:txXfrm rot="5400000">
        <a:off x="0" y="0"/>
        <a:ext cx="1547624" cy="614883"/>
      </dsp:txXfrm>
    </dsp:sp>
    <dsp:sp modelId="{E7726BBB-A49C-4930-B363-0B32B57D7BC6}">
      <dsp:nvSpPr>
        <dsp:cNvPr id="0" name=""/>
        <dsp:cNvSpPr/>
      </dsp:nvSpPr>
      <dsp:spPr>
        <a:xfrm>
          <a:off x="1547624" y="0"/>
          <a:ext cx="1547624" cy="819845"/>
        </a:xfrm>
        <a:prstGeom prst="round1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000" b="1" kern="1200" dirty="0">
              <a:solidFill>
                <a:srgbClr val="00425F"/>
              </a:solidFill>
              <a:latin typeface="Montserrat" pitchFamily="2" charset="-52"/>
            </a:rPr>
            <a:t>5 </a:t>
          </a:r>
          <a:r>
            <a:rPr lang="uz-Cyrl-UZ" altLang="en-US" sz="1000" b="1" kern="1200" dirty="0">
              <a:solidFill>
                <a:srgbClr val="00425F"/>
              </a:solidFill>
              <a:latin typeface="Montserrat" pitchFamily="2" charset="-52"/>
            </a:rPr>
            <a:t>йил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000" kern="120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uz-Cyrl-UZ" altLang="en-US" sz="1000" kern="1200" dirty="0">
              <a:solidFill>
                <a:srgbClr val="00425F"/>
              </a:solidFill>
              <a:latin typeface="Montserrat" pitchFamily="2" charset="-52"/>
            </a:rPr>
            <a:t>(Инвестиция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000" b="1" kern="1200" dirty="0">
              <a:solidFill>
                <a:srgbClr val="00425F"/>
              </a:solidFill>
              <a:latin typeface="Montserrat" pitchFamily="2" charset="-52"/>
            </a:rPr>
            <a:t>3</a:t>
          </a:r>
          <a:r>
            <a:rPr lang="en-US" altLang="en-US" sz="1000" kern="1200" dirty="0">
              <a:solidFill>
                <a:srgbClr val="00425F"/>
              </a:solidFill>
              <a:latin typeface="Montserrat" pitchFamily="2" charset="-52"/>
            </a:rPr>
            <a:t> – </a:t>
          </a:r>
          <a:r>
            <a:rPr lang="en-US" altLang="en-US" sz="1000" b="1" kern="1200" dirty="0">
              <a:solidFill>
                <a:srgbClr val="00425F"/>
              </a:solidFill>
              <a:latin typeface="Montserrat" pitchFamily="2" charset="-52"/>
            </a:rPr>
            <a:t>5 </a:t>
          </a:r>
          <a:r>
            <a:rPr lang="uz-Cyrl-UZ" altLang="en-US" sz="1000" b="1" kern="1200" dirty="0">
              <a:solidFill>
                <a:srgbClr val="00425F"/>
              </a:solidFill>
              <a:latin typeface="Montserrat" pitchFamily="2" charset="-52"/>
            </a:rPr>
            <a:t>млн.</a:t>
          </a:r>
          <a:r>
            <a:rPr lang="en-US" altLang="en-US" sz="1000" kern="1200" dirty="0">
              <a:solidFill>
                <a:srgbClr val="00425F"/>
              </a:solidFill>
              <a:latin typeface="Montserrat" pitchFamily="2" charset="-52"/>
            </a:rPr>
            <a:t> USD</a:t>
          </a:r>
          <a:r>
            <a:rPr lang="uz-Cyrl-UZ" altLang="en-US" sz="1000" kern="1200">
              <a:solidFill>
                <a:srgbClr val="00425F"/>
              </a:solidFill>
              <a:latin typeface="Montserrat" pitchFamily="2" charset="-52"/>
            </a:rPr>
            <a:t>)</a:t>
          </a:r>
          <a:endParaRPr lang="en-US" sz="1000" b="0" kern="1200" dirty="0"/>
        </a:p>
      </dsp:txBody>
      <dsp:txXfrm>
        <a:off x="1547624" y="0"/>
        <a:ext cx="1547624" cy="614883"/>
      </dsp:txXfrm>
    </dsp:sp>
    <dsp:sp modelId="{43449363-4EDA-467E-B961-270B2D8631D9}">
      <dsp:nvSpPr>
        <dsp:cNvPr id="0" name=""/>
        <dsp:cNvSpPr/>
      </dsp:nvSpPr>
      <dsp:spPr>
        <a:xfrm rot="10800000">
          <a:off x="0" y="819845"/>
          <a:ext cx="1547624" cy="819845"/>
        </a:xfrm>
        <a:prstGeom prst="round1Rect">
          <a:avLst/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000" b="1" kern="1200" dirty="0">
              <a:solidFill>
                <a:srgbClr val="00425F"/>
              </a:solidFill>
              <a:latin typeface="Montserrat" pitchFamily="2" charset="-52"/>
            </a:rPr>
            <a:t>7 </a:t>
          </a:r>
          <a:r>
            <a:rPr lang="uz-Cyrl-UZ" altLang="en-US" sz="1000" b="1" kern="1200" dirty="0">
              <a:solidFill>
                <a:srgbClr val="00425F"/>
              </a:solidFill>
              <a:latin typeface="Montserrat" pitchFamily="2" charset="-52"/>
            </a:rPr>
            <a:t>йил</a:t>
          </a:r>
          <a:r>
            <a:rPr lang="en-US" altLang="en-US" sz="1000" kern="1200" dirty="0">
              <a:solidFill>
                <a:srgbClr val="00425F"/>
              </a:solidFill>
              <a:latin typeface="Montserrat" pitchFamily="2" charset="-52"/>
            </a:rPr>
            <a:t> </a:t>
          </a:r>
          <a:endParaRPr lang="uz-Cyrl-UZ" altLang="en-US" sz="1000" kern="1200" dirty="0">
            <a:solidFill>
              <a:srgbClr val="00425F"/>
            </a:solidFill>
            <a:latin typeface="Montserrat" pitchFamily="2" charset="-52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z-Cyrl-UZ" altLang="en-US" sz="1000" kern="1200" dirty="0">
              <a:solidFill>
                <a:srgbClr val="00425F"/>
              </a:solidFill>
              <a:latin typeface="Montserrat" pitchFamily="2" charset="-52"/>
            </a:rPr>
            <a:t>(Инвестиция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000" kern="120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en-US" altLang="en-US" sz="1000" b="1" kern="1200" dirty="0">
              <a:solidFill>
                <a:srgbClr val="00425F"/>
              </a:solidFill>
              <a:latin typeface="Montserrat" pitchFamily="2" charset="-52"/>
            </a:rPr>
            <a:t>5</a:t>
          </a:r>
          <a:r>
            <a:rPr lang="en-US" altLang="en-US" sz="1000" kern="1200" dirty="0">
              <a:solidFill>
                <a:srgbClr val="00425F"/>
              </a:solidFill>
              <a:latin typeface="Montserrat" pitchFamily="2" charset="-52"/>
            </a:rPr>
            <a:t> – </a:t>
          </a:r>
          <a:r>
            <a:rPr lang="en-US" altLang="en-US" sz="1000" b="1" kern="1200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uz-Cyrl-UZ" altLang="en-US" sz="1000" b="1" kern="1200" dirty="0">
              <a:solidFill>
                <a:srgbClr val="00425F"/>
              </a:solidFill>
              <a:latin typeface="Montserrat" pitchFamily="2" charset="-52"/>
            </a:rPr>
            <a:t>млн. </a:t>
          </a:r>
          <a:r>
            <a:rPr lang="en-US" altLang="en-US" sz="1100" kern="1200" dirty="0">
              <a:solidFill>
                <a:srgbClr val="00425F"/>
              </a:solidFill>
              <a:latin typeface="Montserrat" pitchFamily="2" charset="-52"/>
            </a:rPr>
            <a:t>USD</a:t>
          </a:r>
          <a:r>
            <a:rPr lang="uz-Cyrl-UZ" altLang="en-US" sz="1100" kern="1200" dirty="0">
              <a:solidFill>
                <a:srgbClr val="00425F"/>
              </a:solidFill>
              <a:latin typeface="Montserrat" pitchFamily="2" charset="-52"/>
            </a:rPr>
            <a:t>)</a:t>
          </a:r>
          <a:endParaRPr lang="en-US" sz="1100" kern="1200" dirty="0"/>
        </a:p>
      </dsp:txBody>
      <dsp:txXfrm rot="10800000">
        <a:off x="0" y="1024806"/>
        <a:ext cx="1547624" cy="614883"/>
      </dsp:txXfrm>
    </dsp:sp>
    <dsp:sp modelId="{A0A23C6F-A844-46E1-88BE-F3410554CBA0}">
      <dsp:nvSpPr>
        <dsp:cNvPr id="0" name=""/>
        <dsp:cNvSpPr/>
      </dsp:nvSpPr>
      <dsp:spPr>
        <a:xfrm rot="5400000">
          <a:off x="1911514" y="455955"/>
          <a:ext cx="819845" cy="1547624"/>
        </a:xfrm>
        <a:prstGeom prst="round1Rect">
          <a:avLst/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000" b="1" kern="1200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uz-Cyrl-UZ" altLang="en-US" sz="1000" b="1" kern="1200" dirty="0">
              <a:solidFill>
                <a:srgbClr val="00425F"/>
              </a:solidFill>
              <a:latin typeface="Montserrat" pitchFamily="2" charset="-52"/>
            </a:rPr>
            <a:t>йил</a:t>
          </a:r>
          <a:r>
            <a:rPr lang="en-US" altLang="en-US" sz="1000" kern="1200" dirty="0">
              <a:solidFill>
                <a:srgbClr val="00425F"/>
              </a:solidFill>
              <a:latin typeface="Montserrat" pitchFamily="2" charset="-52"/>
            </a:rPr>
            <a:t> </a:t>
          </a:r>
          <a:endParaRPr lang="uz-Cyrl-UZ" altLang="en-US" sz="1000" kern="1200" dirty="0">
            <a:solidFill>
              <a:srgbClr val="00425F"/>
            </a:solidFill>
            <a:latin typeface="Montserrat" pitchFamily="2" charset="-52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z-Cyrl-UZ" altLang="en-US" sz="1000" kern="1200" dirty="0">
              <a:solidFill>
                <a:srgbClr val="00425F"/>
              </a:solidFill>
              <a:latin typeface="Montserrat" pitchFamily="2" charset="-52"/>
            </a:rPr>
            <a:t>(инвестиция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000" b="1" kern="1200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uz-Cyrl-UZ" altLang="en-US" sz="1000" b="1" kern="1200" dirty="0">
              <a:solidFill>
                <a:srgbClr val="00425F"/>
              </a:solidFill>
              <a:latin typeface="Montserrat" pitchFamily="2" charset="-52"/>
            </a:rPr>
            <a:t>млн. </a:t>
          </a:r>
          <a:r>
            <a:rPr lang="en-US" altLang="en-US" sz="1000" kern="1200" dirty="0">
              <a:solidFill>
                <a:srgbClr val="00425F"/>
              </a:solidFill>
              <a:latin typeface="Montserrat" pitchFamily="2" charset="-52"/>
            </a:rPr>
            <a:t>USD</a:t>
          </a:r>
          <a:r>
            <a:rPr lang="uz-Cyrl-UZ" altLang="en-US" sz="1000" kern="1200" dirty="0">
              <a:solidFill>
                <a:srgbClr val="00425F"/>
              </a:solidFill>
              <a:latin typeface="Montserrat" pitchFamily="2" charset="-52"/>
            </a:rPr>
            <a:t>)</a:t>
          </a:r>
          <a:endParaRPr lang="en-US" sz="1000" b="0" kern="1200" dirty="0"/>
        </a:p>
      </dsp:txBody>
      <dsp:txXfrm rot="-5400000">
        <a:off x="1547624" y="1024805"/>
        <a:ext cx="1547624" cy="614883"/>
      </dsp:txXfrm>
    </dsp:sp>
    <dsp:sp modelId="{A10CFAA8-7A06-484B-A328-27E6FE273152}">
      <dsp:nvSpPr>
        <dsp:cNvPr id="0" name=""/>
        <dsp:cNvSpPr/>
      </dsp:nvSpPr>
      <dsp:spPr>
        <a:xfrm>
          <a:off x="978830" y="592034"/>
          <a:ext cx="1137587" cy="455620"/>
        </a:xfrm>
        <a:prstGeom prst="roundRect">
          <a:avLst/>
        </a:prstGeom>
        <a:solidFill>
          <a:srgbClr val="59BDC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z-Cyrl-UZ" sz="12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Солиқ имтеёзлари</a:t>
          </a:r>
          <a:endParaRPr lang="en-US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1072" y="614276"/>
        <a:ext cx="1093103" cy="411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C11E0-EA62-4322-BB89-A557F8ED8FF8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EEB7C-5B74-47C9-9CBE-BBCFD6B78B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573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329D0-19BB-4137-8B1C-2F91A7FBBB0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37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63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852C4-DDBB-41FE-AE53-CB47ABD67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0C4885-5BC0-4722-B7B2-AA0E442E7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3BDCD9-4352-4FF1-A63C-FD4E59705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D7CB2-CB7F-4975-BD86-4985EA1D4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3E9FCA-B44C-452A-BA69-F50033E8F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8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6E363-A9F7-4C49-A188-349097F28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960E2A-BBA7-4FB9-976F-C91A4C482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70E643-7EFF-490C-A445-65634F907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187555-8C30-404C-AAFF-67AAFCB7D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2AE21F-B141-48CF-B237-5B4F6528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22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2DE88A-B805-4440-A5E4-F4CC093EDC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A6F6DA-057F-49AF-99D4-50A179542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6A9445-A5D4-4FC1-A276-2D6D8E04C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3283DB-B160-4EB1-A7C7-DCE085CF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8EAE1-FEBA-434B-B1A4-61CA1DEC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516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FF36E-D742-41FF-86BF-DB06B752C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FB5A01-95C3-45AE-8F91-DA55376D2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FF61A-4986-4212-BC69-7CFEA153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9A63F-84D7-42FA-A7DF-6E2BA803A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02AFF-AE75-405D-8935-07379B93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29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62217-5043-4906-9C1A-19B086BC5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D0B98-5BE2-438B-8B3E-D45EE6977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0E684-94C1-47AF-827D-CF0E3EFC8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9A84-7222-43F9-8755-01CE29192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59720-0C61-4CB2-8461-7F5D48F9F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2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D49B-BDCB-4C87-B9ED-E136D7AE0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CDB91-58D4-4B8B-82AB-09D639C1D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CC830-FA68-439F-9629-21E2C9A94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38687-F5C4-41F0-BF4A-89ACF1B6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E444A-547E-409C-8D8A-7A415A15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74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A55EF-4798-46AF-A3DE-9E2846ED1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2A393-C6DD-4989-8A64-7921D93EE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574A1-5AF7-49DD-968A-D59822612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F6725-646C-4F5D-8F5F-ACB2CE2B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AFB24-4D31-41D0-8A4C-B3E27559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7FA7E-9887-410C-8DFF-09030C734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84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7A9CE-B4EF-476C-96B0-FF36C7568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D2369-0DAB-453A-9874-846EEBAC1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4578D-2A4C-435A-B996-3587EE45A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46F75B-5428-416A-AACC-B10BC5703E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75593-CE7A-4A1A-9759-6EAD157C8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E15F3-4E3C-4520-BA8E-D9C3B7B82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4D7743-BFE9-4FDF-B619-A5D0A0AC5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23D764-F04F-4756-ADAA-6705C3897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25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7FA6B-21FF-4E12-95C2-B6CE6D785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063016-83CA-4C49-B552-ADE8E2BD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8F744-E61D-4DD5-98D8-F866346CA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AF878-2E2F-4F5D-982A-3273B74E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73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85A32F-ABAD-4396-BC91-35700E4B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77B16B-7D1E-4DF0-A6B8-315DB480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4AFA6-6058-4A08-BB82-C50B6D97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34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8E8D9-7886-4C3E-B5F2-240C3D9E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9E0B1-38A3-4DE7-B310-E204F909B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EAFE4-8B38-4ED1-ADF4-E93C8AB5A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84692-7A41-4F9F-AB76-9BBCB20B4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48EFA-6444-4676-BD7E-10C6728F0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91D16-E952-4B1E-B2DC-F31B68C02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15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6784A-59D8-444E-9EA6-3A1709C9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70CF7E-C8AB-4419-BA32-9402B24AC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756B39-E2C8-43A2-A79D-5B762A8D4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6DDFD3-87B4-4200-A1CB-4E2A758B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330B94-5610-4384-9331-33254615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217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6446-B45C-4A97-8927-BF565FB3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1EFDA-BBFC-4610-8CD6-4303EEE3ED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B79EB-B1A3-45D0-9B07-164F6CB14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8DC7C-52DD-4DF2-B548-970E61585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ACF1A-6A69-4A7C-926E-1348C2CB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2C4C7-1FCF-4E20-8568-BCDB40096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03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D696E-30D8-4BCA-9AC0-48BE4BCC8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CE48FC-0B66-4855-91F3-A397BF3CE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1B0E8-EE46-45EA-BEB2-207B6088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1331E-A467-47EF-98A2-4171C3DF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E0359-C092-4198-98BA-0D78EC14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7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8F9FEB-1C77-420D-8BA2-F777DAB2B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8C9CC5-A75C-4251-8686-963304442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F2058-21B4-47AD-A445-F8FC7ACA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EF04E-B140-4E59-9FE5-6685DA10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DA313-75C0-4FBB-9BCB-94A714C76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43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426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E862D60-4645-488F-9FDC-0D5205DF09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0 w 12191999"/>
              <a:gd name="connsiteY0" fmla="*/ 0 h 2583543"/>
              <a:gd name="connsiteX1" fmla="*/ 12191999 w 12191999"/>
              <a:gd name="connsiteY1" fmla="*/ 0 h 2583543"/>
              <a:gd name="connsiteX2" fmla="*/ 12191999 w 12191999"/>
              <a:gd name="connsiteY2" fmla="*/ 2583543 h 2583543"/>
              <a:gd name="connsiteX3" fmla="*/ 0 w 12191999"/>
              <a:gd name="connsiteY3" fmla="*/ 2583543 h 258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583543">
                <a:moveTo>
                  <a:pt x="0" y="0"/>
                </a:moveTo>
                <a:lnTo>
                  <a:pt x="12191999" y="0"/>
                </a:lnTo>
                <a:lnTo>
                  <a:pt x="12191999" y="2583543"/>
                </a:lnTo>
                <a:lnTo>
                  <a:pt x="0" y="2583543"/>
                </a:ln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x-none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4.81481E-6 L 0 0.53102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E862D60-4645-488F-9FDC-0D5205DF09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0 w 12191999"/>
              <a:gd name="connsiteY0" fmla="*/ 0 h 2583543"/>
              <a:gd name="connsiteX1" fmla="*/ 12191999 w 12191999"/>
              <a:gd name="connsiteY1" fmla="*/ 0 h 2583543"/>
              <a:gd name="connsiteX2" fmla="*/ 12191999 w 12191999"/>
              <a:gd name="connsiteY2" fmla="*/ 2583543 h 2583543"/>
              <a:gd name="connsiteX3" fmla="*/ 0 w 12191999"/>
              <a:gd name="connsiteY3" fmla="*/ 2583543 h 258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583543">
                <a:moveTo>
                  <a:pt x="0" y="0"/>
                </a:moveTo>
                <a:lnTo>
                  <a:pt x="12191999" y="0"/>
                </a:lnTo>
                <a:lnTo>
                  <a:pt x="12191999" y="2583543"/>
                </a:lnTo>
                <a:lnTo>
                  <a:pt x="0" y="2583543"/>
                </a:ln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x-none" dirty="0"/>
              <a:t>Image placeholder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C92070-9C6F-4BBE-88C3-3D5E83AFF6D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51723" y="2035694"/>
            <a:ext cx="1488556" cy="1488556"/>
          </a:xfrm>
          <a:custGeom>
            <a:avLst/>
            <a:gdLst>
              <a:gd name="connsiteX0" fmla="*/ 744278 w 1488556"/>
              <a:gd name="connsiteY0" fmla="*/ 0 h 1488556"/>
              <a:gd name="connsiteX1" fmla="*/ 1488556 w 1488556"/>
              <a:gd name="connsiteY1" fmla="*/ 744278 h 1488556"/>
              <a:gd name="connsiteX2" fmla="*/ 744278 w 1488556"/>
              <a:gd name="connsiteY2" fmla="*/ 1488556 h 1488556"/>
              <a:gd name="connsiteX3" fmla="*/ 0 w 1488556"/>
              <a:gd name="connsiteY3" fmla="*/ 744278 h 1488556"/>
              <a:gd name="connsiteX4" fmla="*/ 744278 w 1488556"/>
              <a:gd name="connsiteY4" fmla="*/ 0 h 148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8556" h="1488556">
                <a:moveTo>
                  <a:pt x="744278" y="0"/>
                </a:moveTo>
                <a:cubicBezTo>
                  <a:pt x="1155331" y="0"/>
                  <a:pt x="1488556" y="333225"/>
                  <a:pt x="1488556" y="744278"/>
                </a:cubicBezTo>
                <a:cubicBezTo>
                  <a:pt x="1488556" y="1155331"/>
                  <a:pt x="1155331" y="1488556"/>
                  <a:pt x="744278" y="1488556"/>
                </a:cubicBezTo>
                <a:cubicBezTo>
                  <a:pt x="333225" y="1488556"/>
                  <a:pt x="0" y="1155331"/>
                  <a:pt x="0" y="744278"/>
                </a:cubicBezTo>
                <a:cubicBezTo>
                  <a:pt x="0" y="333225"/>
                  <a:pt x="333225" y="0"/>
                  <a:pt x="744278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x-none" dirty="0"/>
              <a:t>Image placeholder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7231A0-C366-4F47-958B-0A341426C2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51675" y="2343928"/>
            <a:ext cx="872088" cy="872088"/>
          </a:xfrm>
          <a:custGeom>
            <a:avLst/>
            <a:gdLst>
              <a:gd name="connsiteX0" fmla="*/ 436044 w 872088"/>
              <a:gd name="connsiteY0" fmla="*/ 0 h 872088"/>
              <a:gd name="connsiteX1" fmla="*/ 872088 w 872088"/>
              <a:gd name="connsiteY1" fmla="*/ 436044 h 872088"/>
              <a:gd name="connsiteX2" fmla="*/ 436044 w 872088"/>
              <a:gd name="connsiteY2" fmla="*/ 872088 h 872088"/>
              <a:gd name="connsiteX3" fmla="*/ 0 w 872088"/>
              <a:gd name="connsiteY3" fmla="*/ 436044 h 872088"/>
              <a:gd name="connsiteX4" fmla="*/ 436044 w 872088"/>
              <a:gd name="connsiteY4" fmla="*/ 0 h 87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2088" h="872088">
                <a:moveTo>
                  <a:pt x="436044" y="0"/>
                </a:moveTo>
                <a:cubicBezTo>
                  <a:pt x="676864" y="0"/>
                  <a:pt x="872088" y="195224"/>
                  <a:pt x="872088" y="436044"/>
                </a:cubicBezTo>
                <a:cubicBezTo>
                  <a:pt x="872088" y="676864"/>
                  <a:pt x="676864" y="872088"/>
                  <a:pt x="436044" y="872088"/>
                </a:cubicBezTo>
                <a:cubicBezTo>
                  <a:pt x="195224" y="872088"/>
                  <a:pt x="0" y="676864"/>
                  <a:pt x="0" y="436044"/>
                </a:cubicBezTo>
                <a:cubicBezTo>
                  <a:pt x="0" y="195224"/>
                  <a:pt x="195224" y="0"/>
                  <a:pt x="436044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x-none" dirty="0"/>
              <a:t>Image placeholder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5DAA7D-35BC-42AD-BD82-FC985759D6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68238" y="2343928"/>
            <a:ext cx="872088" cy="872088"/>
          </a:xfrm>
          <a:custGeom>
            <a:avLst/>
            <a:gdLst>
              <a:gd name="connsiteX0" fmla="*/ 436044 w 872088"/>
              <a:gd name="connsiteY0" fmla="*/ 0 h 872088"/>
              <a:gd name="connsiteX1" fmla="*/ 872088 w 872088"/>
              <a:gd name="connsiteY1" fmla="*/ 436044 h 872088"/>
              <a:gd name="connsiteX2" fmla="*/ 436044 w 872088"/>
              <a:gd name="connsiteY2" fmla="*/ 872088 h 872088"/>
              <a:gd name="connsiteX3" fmla="*/ 0 w 872088"/>
              <a:gd name="connsiteY3" fmla="*/ 436044 h 872088"/>
              <a:gd name="connsiteX4" fmla="*/ 436044 w 872088"/>
              <a:gd name="connsiteY4" fmla="*/ 0 h 87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2088" h="872088">
                <a:moveTo>
                  <a:pt x="436044" y="0"/>
                </a:moveTo>
                <a:cubicBezTo>
                  <a:pt x="676864" y="0"/>
                  <a:pt x="872088" y="195224"/>
                  <a:pt x="872088" y="436044"/>
                </a:cubicBezTo>
                <a:cubicBezTo>
                  <a:pt x="872088" y="676864"/>
                  <a:pt x="676864" y="872088"/>
                  <a:pt x="436044" y="872088"/>
                </a:cubicBezTo>
                <a:cubicBezTo>
                  <a:pt x="195224" y="872088"/>
                  <a:pt x="0" y="676864"/>
                  <a:pt x="0" y="436044"/>
                </a:cubicBezTo>
                <a:cubicBezTo>
                  <a:pt x="0" y="195224"/>
                  <a:pt x="195224" y="0"/>
                  <a:pt x="436044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x-none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62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4.81481E-6 L 0 0.53102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55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-4.07407E-6 L -2.70833E-6 0.93357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6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4.07407E-6 L 0 0.82246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1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14000" decel="86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-4.07407E-6 L -2.70833E-6 0.93357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13B8-7029-483B-B29C-733C47BB46A7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F8DF-48F7-4015-BC18-8E2B00666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8942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13B8-7029-483B-B29C-733C47BB46A7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F8DF-48F7-4015-BC18-8E2B00666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1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13B8-7029-483B-B29C-733C47BB46A7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F8DF-48F7-4015-BC18-8E2B00666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211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13B8-7029-483B-B29C-733C47BB46A7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F8DF-48F7-4015-BC18-8E2B00666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3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5506A-88FA-48B2-B736-2D3970D3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65B0AB-8E05-4D27-81E8-C44CB5A2E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F9EB5E-C0B6-4597-BA85-D1427F2D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5F6589-1E3E-4556-A656-5E00FE39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2151BD-3155-4D1F-9370-F7E60391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090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13B8-7029-483B-B29C-733C47BB46A7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F8DF-48F7-4015-BC18-8E2B00666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590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13B8-7029-483B-B29C-733C47BB46A7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F8DF-48F7-4015-BC18-8E2B00666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203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13B8-7029-483B-B29C-733C47BB46A7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F8DF-48F7-4015-BC18-8E2B00666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0522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13B8-7029-483B-B29C-733C47BB46A7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F8DF-48F7-4015-BC18-8E2B00666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65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13B8-7029-483B-B29C-733C47BB46A7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F8DF-48F7-4015-BC18-8E2B00666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2319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13B8-7029-483B-B29C-733C47BB46A7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F8DF-48F7-4015-BC18-8E2B00666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4891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13B8-7029-483B-B29C-733C47BB46A7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F8DF-48F7-4015-BC18-8E2B00666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986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C99BA-C3D4-4C8A-9DFE-3F9A51878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EFA1ED-7B05-4EBA-ABEA-586728667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EFD1B2-7E6E-49AC-8B6C-420DEAC14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DD3154-DE23-4B29-8062-32FF4942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3C64A2-3129-4767-AE5A-F602E30D0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C7F98-D06E-4E4D-A6A5-938AF7D31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9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23AAA-5E6A-4A0E-9633-7E1BA8F4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788AEA-DFE0-4F29-8BEB-E8F438CC5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3E151E-1838-4B65-B405-8F36D43C2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636C428-523F-4A5A-9904-E873D3409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849E63-640B-4B2C-B05F-FA6922F7F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9703C67-10A1-417B-93D4-A32E303B4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627E08-F682-4370-8DC2-64E9D6B8F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66D6AF-DFC5-49F6-B260-20BA95A1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38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6FE42-92B7-4EF5-A6CA-DADE6C47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C669B5-BC49-41E5-AB7F-1EE1274F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DDF722-73E5-4FE6-B25B-592F94D65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C148E2-EAD5-4109-91F7-E93F53FCC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520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25B135-6724-451A-A317-FA4990A96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9B8622-5AB9-4038-876F-31ED191C6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F74D51-B052-44FE-B1E5-D696C5A0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755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7ED36-299D-412E-A14A-4C489F889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0C7940-45F6-49B1-93A6-09CED0D1B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DE9A25-3656-48CE-92B2-D324B662C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22CD1C-4473-4E81-8F1C-DC9189945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F2DF18-2250-43B5-B048-8A73BBE38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2D6F5B-463E-42FF-A0E6-6823EB147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30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08A10-C66C-49F9-BD1B-E00547D8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054779-F255-4FB6-BE6B-3A6E015FA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A39192-81D6-4C65-AA8D-A54EB4A1B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201EC6-780B-41EB-8F93-A7FA81CCD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7DC989-556C-4C11-866F-920AD46FF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5DDB2F-203D-47EF-9D4A-FB4CFBD5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82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F722A-422A-4294-8097-3E260625B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522C79-5BE3-402A-B6BF-7CB9C7AA6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4CBCEE-FAD4-4B5B-A90E-0F5630F17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EAA66-43AB-494D-BEDC-099B6C5EE87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ADE080-85E6-4982-BF00-C875887D6C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368C28-2952-4D04-8C89-BDED4BD5C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7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4AF4AA-F1D8-4FAA-A160-D95BE334E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9DE6E-24BC-4A42-904F-7E87EC8E5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EDADB-1CDC-4509-B6A9-345D45227A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69124-F480-403E-A988-0BA85AE1B68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6A414-018C-43CE-BEDB-2679001FF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76337-4C09-4DEE-B88C-54DFED7B4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3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313B8-7029-483B-B29C-733C47BB46A7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8F8DF-48F7-4015-BC18-8E2B00666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65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diagramData" Target="../diagrams/data1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diagramDrawing" Target="../diagrams/drawing1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26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26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26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3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35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3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35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3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35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36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36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36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4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40.JPG"/><Relationship Id="rId5" Type="http://schemas.openxmlformats.org/officeDocument/2006/relationships/image" Target="../media/image12.png"/><Relationship Id="rId15" Type="http://schemas.openxmlformats.org/officeDocument/2006/relationships/image" Target="../media/image44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4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40.JPG"/><Relationship Id="rId5" Type="http://schemas.openxmlformats.org/officeDocument/2006/relationships/image" Target="../media/image12.png"/><Relationship Id="rId15" Type="http://schemas.openxmlformats.org/officeDocument/2006/relationships/image" Target="../media/image44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4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40.JPG"/><Relationship Id="rId5" Type="http://schemas.openxmlformats.org/officeDocument/2006/relationships/image" Target="../media/image12.png"/><Relationship Id="rId15" Type="http://schemas.openxmlformats.org/officeDocument/2006/relationships/image" Target="../media/image44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7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4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45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7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4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45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7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4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45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1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5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49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1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5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49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1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5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49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5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57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5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57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5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57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22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22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22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25FD0C-7B6C-40CB-90D9-38E9F0F0D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63" y="763395"/>
            <a:ext cx="2548750" cy="172576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FCF343-CB3B-4BEF-A8F3-184D24C47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0" y="-32853"/>
            <a:ext cx="12192000" cy="673540"/>
          </a:xfrm>
          <a:prstGeom prst="rect">
            <a:avLst/>
          </a:prstGeom>
        </p:spPr>
      </p:pic>
      <p:sp>
        <p:nvSpPr>
          <p:cNvPr id="7" name="object 10">
            <a:extLst>
              <a:ext uri="{FF2B5EF4-FFF2-40B4-BE49-F238E27FC236}">
                <a16:creationId xmlns:a16="http://schemas.microsoft.com/office/drawing/2014/main" id="{265F8E4D-F0D6-42BF-9545-1432172E4C4B}"/>
              </a:ext>
            </a:extLst>
          </p:cNvPr>
          <p:cNvSpPr txBox="1">
            <a:spLocks/>
          </p:cNvSpPr>
          <p:nvPr/>
        </p:nvSpPr>
        <p:spPr>
          <a:xfrm>
            <a:off x="1597380" y="212753"/>
            <a:ext cx="10613120" cy="235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9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Сурхандарё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вилояти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лтинсой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туманининг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истиқболли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инвестиция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лойиҳалари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1A0D7BA1-0895-471E-8271-824F43F5FA93}"/>
              </a:ext>
            </a:extLst>
          </p:cNvPr>
          <p:cNvSpPr txBox="1"/>
          <p:nvPr/>
        </p:nvSpPr>
        <p:spPr>
          <a:xfrm>
            <a:off x="3043117" y="1160599"/>
            <a:ext cx="2890370" cy="1338187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Сурхандарё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вилоятидаги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туман. 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1981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йилда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ташкил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этилган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Маркази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Қорлуқ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қишлоғи</a:t>
            </a:r>
            <a:endParaRPr kumimoji="0" lang="ru-RU" sz="11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Майдони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570 кв. км.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Аҳоли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сони – 116,9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минг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Иқлими -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Субтропик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юмшоқ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қиш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иссиқ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ёз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билан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ажралиб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туради</a:t>
            </a:r>
            <a:r>
              <a:rPr kumimoji="0" lang="ru-RU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id="{53AC9781-05E3-4CDA-98DD-5C2545F49748}"/>
              </a:ext>
            </a:extLst>
          </p:cNvPr>
          <p:cNvCxnSpPr>
            <a:cxnSpLocks/>
          </p:cNvCxnSpPr>
          <p:nvPr/>
        </p:nvCxnSpPr>
        <p:spPr>
          <a:xfrm rot="10800000">
            <a:off x="1436931" y="1626280"/>
            <a:ext cx="1147407" cy="416677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object 12">
            <a:extLst>
              <a:ext uri="{FF2B5EF4-FFF2-40B4-BE49-F238E27FC236}">
                <a16:creationId xmlns:a16="http://schemas.microsoft.com/office/drawing/2014/main" id="{4F85F351-8D40-4963-8A79-661C27B75696}"/>
              </a:ext>
            </a:extLst>
          </p:cNvPr>
          <p:cNvSpPr txBox="1"/>
          <p:nvPr/>
        </p:nvSpPr>
        <p:spPr>
          <a:xfrm>
            <a:off x="6559316" y="5200103"/>
            <a:ext cx="2257071" cy="155876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841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050" b="1" spc="-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Тумандаги</a:t>
            </a:r>
            <a:r>
              <a:rPr lang="ru-RU" sz="1050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1050" b="1" spc="-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Бўстон</a:t>
            </a:r>
            <a:r>
              <a:rPr lang="ru-RU" sz="1050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МФЙ </a:t>
            </a:r>
            <a:r>
              <a:rPr lang="ru-RU" sz="1050" b="1" spc="-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ҳудудида</a:t>
            </a:r>
            <a:r>
              <a:rPr lang="ru-RU" sz="1050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3,0 гектар ер </a:t>
            </a:r>
            <a:r>
              <a:rPr lang="ru-RU" sz="1050" b="1" spc="-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майдонда</a:t>
            </a:r>
            <a:r>
              <a:rPr lang="ru-RU" sz="1050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1050" b="1" spc="-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Кичик</a:t>
            </a:r>
            <a:r>
              <a:rPr lang="ru-RU" sz="1050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spc="-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саноат</a:t>
            </a:r>
            <a:r>
              <a:rPr lang="ru-RU" sz="1050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spc="-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зонаси</a:t>
            </a:r>
            <a:r>
              <a:rPr lang="ru-RU" sz="1050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1050" b="1" spc="-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ташкил</a:t>
            </a:r>
            <a:r>
              <a:rPr lang="ru-RU" sz="1050" b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spc="-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этилади</a:t>
            </a:r>
            <a:endParaRPr lang="ru-RU" sz="1050" b="1" spc="-1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05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Туманда (4,4 га) “</a:t>
            </a:r>
            <a:r>
              <a:rPr kumimoji="0" lang="en-US" sz="105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Innovation park” </a:t>
            </a:r>
            <a:r>
              <a:rPr kumimoji="0" lang="ru-RU" sz="105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инновацион</a:t>
            </a:r>
            <a:r>
              <a:rPr kumimoji="0" lang="ru-RU" sz="105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маҳсулотларни</a:t>
            </a:r>
            <a:r>
              <a:rPr kumimoji="0" lang="ru-RU" sz="105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ишлаб</a:t>
            </a:r>
            <a:r>
              <a:rPr kumimoji="0" lang="ru-RU" sz="105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чиқариш</a:t>
            </a:r>
            <a:r>
              <a:rPr kumimoji="0" lang="ru-RU" sz="105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парки </a:t>
            </a:r>
            <a:r>
              <a:rPr kumimoji="0" lang="ru-RU" sz="105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ташкил</a:t>
            </a:r>
            <a:r>
              <a:rPr kumimoji="0" lang="ru-RU" sz="105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этилади</a:t>
            </a:r>
            <a:endParaRPr kumimoji="0" lang="ru-RU" sz="1050" b="1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B34C0105-225E-4B34-8B6D-BC0D36AF023C}"/>
              </a:ext>
            </a:extLst>
          </p:cNvPr>
          <p:cNvGrpSpPr/>
          <p:nvPr/>
        </p:nvGrpSpPr>
        <p:grpSpPr>
          <a:xfrm>
            <a:off x="6582927" y="1301816"/>
            <a:ext cx="2818160" cy="581712"/>
            <a:chOff x="6350563" y="1221207"/>
            <a:chExt cx="2188094" cy="581712"/>
          </a:xfrm>
        </p:grpSpPr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E273A493-CD9E-43C4-B1EE-DBFD24AF58A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50563" y="1404948"/>
              <a:ext cx="232675" cy="396410"/>
              <a:chOff x="4828" y="3723"/>
              <a:chExt cx="265" cy="658"/>
            </a:xfrm>
            <a:solidFill>
              <a:srgbClr val="92D050"/>
            </a:solidFill>
          </p:grpSpPr>
          <p:sp>
            <p:nvSpPr>
              <p:cNvPr id="55" name="Freeform 19">
                <a:extLst>
                  <a:ext uri="{FF2B5EF4-FFF2-40B4-BE49-F238E27FC236}">
                    <a16:creationId xmlns:a16="http://schemas.microsoft.com/office/drawing/2014/main" id="{45A73FEE-193C-41B7-977B-6338AE5A2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9" y="3778"/>
                <a:ext cx="21" cy="33"/>
              </a:xfrm>
              <a:custGeom>
                <a:avLst/>
                <a:gdLst>
                  <a:gd name="T0" fmla="*/ 0 w 186"/>
                  <a:gd name="T1" fmla="*/ 0 h 305"/>
                  <a:gd name="T2" fmla="*/ 39 w 186"/>
                  <a:gd name="T3" fmla="*/ 10 h 305"/>
                  <a:gd name="T4" fmla="*/ 78 w 186"/>
                  <a:gd name="T5" fmla="*/ 24 h 305"/>
                  <a:gd name="T6" fmla="*/ 115 w 186"/>
                  <a:gd name="T7" fmla="*/ 40 h 305"/>
                  <a:gd name="T8" fmla="*/ 131 w 186"/>
                  <a:gd name="T9" fmla="*/ 50 h 305"/>
                  <a:gd name="T10" fmla="*/ 147 w 186"/>
                  <a:gd name="T11" fmla="*/ 60 h 305"/>
                  <a:gd name="T12" fmla="*/ 160 w 186"/>
                  <a:gd name="T13" fmla="*/ 73 h 305"/>
                  <a:gd name="T14" fmla="*/ 171 w 186"/>
                  <a:gd name="T15" fmla="*/ 87 h 305"/>
                  <a:gd name="T16" fmla="*/ 178 w 186"/>
                  <a:gd name="T17" fmla="*/ 103 h 305"/>
                  <a:gd name="T18" fmla="*/ 183 w 186"/>
                  <a:gd name="T19" fmla="*/ 119 h 305"/>
                  <a:gd name="T20" fmla="*/ 186 w 186"/>
                  <a:gd name="T21" fmla="*/ 143 h 305"/>
                  <a:gd name="T22" fmla="*/ 185 w 186"/>
                  <a:gd name="T23" fmla="*/ 168 h 305"/>
                  <a:gd name="T24" fmla="*/ 180 w 186"/>
                  <a:gd name="T25" fmla="*/ 192 h 305"/>
                  <a:gd name="T26" fmla="*/ 170 w 186"/>
                  <a:gd name="T27" fmla="*/ 214 h 305"/>
                  <a:gd name="T28" fmla="*/ 156 w 186"/>
                  <a:gd name="T29" fmla="*/ 235 h 305"/>
                  <a:gd name="T30" fmla="*/ 139 w 186"/>
                  <a:gd name="T31" fmla="*/ 253 h 305"/>
                  <a:gd name="T32" fmla="*/ 118 w 186"/>
                  <a:gd name="T33" fmla="*/ 267 h 305"/>
                  <a:gd name="T34" fmla="*/ 96 w 186"/>
                  <a:gd name="T35" fmla="*/ 279 h 305"/>
                  <a:gd name="T36" fmla="*/ 72 w 186"/>
                  <a:gd name="T37" fmla="*/ 288 h 305"/>
                  <a:gd name="T38" fmla="*/ 49 w 186"/>
                  <a:gd name="T39" fmla="*/ 295 h 305"/>
                  <a:gd name="T40" fmla="*/ 24 w 186"/>
                  <a:gd name="T41" fmla="*/ 300 h 305"/>
                  <a:gd name="T42" fmla="*/ 0 w 186"/>
                  <a:gd name="T43" fmla="*/ 305 h 305"/>
                  <a:gd name="T44" fmla="*/ 0 w 186"/>
                  <a:gd name="T45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6" h="305">
                    <a:moveTo>
                      <a:pt x="0" y="0"/>
                    </a:moveTo>
                    <a:lnTo>
                      <a:pt x="39" y="10"/>
                    </a:lnTo>
                    <a:lnTo>
                      <a:pt x="78" y="24"/>
                    </a:lnTo>
                    <a:lnTo>
                      <a:pt x="115" y="40"/>
                    </a:lnTo>
                    <a:lnTo>
                      <a:pt x="131" y="50"/>
                    </a:lnTo>
                    <a:lnTo>
                      <a:pt x="147" y="60"/>
                    </a:lnTo>
                    <a:lnTo>
                      <a:pt x="160" y="73"/>
                    </a:lnTo>
                    <a:lnTo>
                      <a:pt x="171" y="87"/>
                    </a:lnTo>
                    <a:lnTo>
                      <a:pt x="178" y="103"/>
                    </a:lnTo>
                    <a:lnTo>
                      <a:pt x="183" y="119"/>
                    </a:lnTo>
                    <a:lnTo>
                      <a:pt x="186" y="143"/>
                    </a:lnTo>
                    <a:lnTo>
                      <a:pt x="185" y="168"/>
                    </a:lnTo>
                    <a:lnTo>
                      <a:pt x="180" y="192"/>
                    </a:lnTo>
                    <a:lnTo>
                      <a:pt x="170" y="214"/>
                    </a:lnTo>
                    <a:lnTo>
                      <a:pt x="156" y="235"/>
                    </a:lnTo>
                    <a:lnTo>
                      <a:pt x="139" y="253"/>
                    </a:lnTo>
                    <a:lnTo>
                      <a:pt x="118" y="267"/>
                    </a:lnTo>
                    <a:lnTo>
                      <a:pt x="96" y="279"/>
                    </a:lnTo>
                    <a:lnTo>
                      <a:pt x="72" y="288"/>
                    </a:lnTo>
                    <a:lnTo>
                      <a:pt x="49" y="295"/>
                    </a:lnTo>
                    <a:lnTo>
                      <a:pt x="24" y="300"/>
                    </a:lnTo>
                    <a:lnTo>
                      <a:pt x="0" y="3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Freeform 20">
                <a:extLst>
                  <a:ext uri="{FF2B5EF4-FFF2-40B4-BE49-F238E27FC236}">
                    <a16:creationId xmlns:a16="http://schemas.microsoft.com/office/drawing/2014/main" id="{C1FCB75E-5229-4BF5-81C1-341CBEC7A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3" y="3723"/>
                <a:ext cx="17" cy="31"/>
              </a:xfrm>
              <a:custGeom>
                <a:avLst/>
                <a:gdLst>
                  <a:gd name="T0" fmla="*/ 152 w 152"/>
                  <a:gd name="T1" fmla="*/ 0 h 276"/>
                  <a:gd name="T2" fmla="*/ 152 w 152"/>
                  <a:gd name="T3" fmla="*/ 276 h 276"/>
                  <a:gd name="T4" fmla="*/ 124 w 152"/>
                  <a:gd name="T5" fmla="*/ 267 h 276"/>
                  <a:gd name="T6" fmla="*/ 98 w 152"/>
                  <a:gd name="T7" fmla="*/ 258 h 276"/>
                  <a:gd name="T8" fmla="*/ 70 w 152"/>
                  <a:gd name="T9" fmla="*/ 244 h 276"/>
                  <a:gd name="T10" fmla="*/ 43 w 152"/>
                  <a:gd name="T11" fmla="*/ 229 h 276"/>
                  <a:gd name="T12" fmla="*/ 29 w 152"/>
                  <a:gd name="T13" fmla="*/ 217 h 276"/>
                  <a:gd name="T14" fmla="*/ 17 w 152"/>
                  <a:gd name="T15" fmla="*/ 205 h 276"/>
                  <a:gd name="T16" fmla="*/ 7 w 152"/>
                  <a:gd name="T17" fmla="*/ 188 h 276"/>
                  <a:gd name="T18" fmla="*/ 2 w 152"/>
                  <a:gd name="T19" fmla="*/ 170 h 276"/>
                  <a:gd name="T20" fmla="*/ 0 w 152"/>
                  <a:gd name="T21" fmla="*/ 149 h 276"/>
                  <a:gd name="T22" fmla="*/ 0 w 152"/>
                  <a:gd name="T23" fmla="*/ 129 h 276"/>
                  <a:gd name="T24" fmla="*/ 4 w 152"/>
                  <a:gd name="T25" fmla="*/ 111 h 276"/>
                  <a:gd name="T26" fmla="*/ 10 w 152"/>
                  <a:gd name="T27" fmla="*/ 92 h 276"/>
                  <a:gd name="T28" fmla="*/ 21 w 152"/>
                  <a:gd name="T29" fmla="*/ 75 h 276"/>
                  <a:gd name="T30" fmla="*/ 36 w 152"/>
                  <a:gd name="T31" fmla="*/ 56 h 276"/>
                  <a:gd name="T32" fmla="*/ 57 w 152"/>
                  <a:gd name="T33" fmla="*/ 39 h 276"/>
                  <a:gd name="T34" fmla="*/ 79 w 152"/>
                  <a:gd name="T35" fmla="*/ 26 h 276"/>
                  <a:gd name="T36" fmla="*/ 102 w 152"/>
                  <a:gd name="T37" fmla="*/ 14 h 276"/>
                  <a:gd name="T38" fmla="*/ 127 w 152"/>
                  <a:gd name="T39" fmla="*/ 6 h 276"/>
                  <a:gd name="T40" fmla="*/ 152 w 152"/>
                  <a:gd name="T41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2" h="276">
                    <a:moveTo>
                      <a:pt x="152" y="0"/>
                    </a:moveTo>
                    <a:lnTo>
                      <a:pt x="152" y="276"/>
                    </a:lnTo>
                    <a:lnTo>
                      <a:pt x="124" y="267"/>
                    </a:lnTo>
                    <a:lnTo>
                      <a:pt x="98" y="258"/>
                    </a:lnTo>
                    <a:lnTo>
                      <a:pt x="70" y="244"/>
                    </a:lnTo>
                    <a:lnTo>
                      <a:pt x="43" y="229"/>
                    </a:lnTo>
                    <a:lnTo>
                      <a:pt x="29" y="217"/>
                    </a:lnTo>
                    <a:lnTo>
                      <a:pt x="17" y="205"/>
                    </a:lnTo>
                    <a:lnTo>
                      <a:pt x="7" y="188"/>
                    </a:lnTo>
                    <a:lnTo>
                      <a:pt x="2" y="170"/>
                    </a:lnTo>
                    <a:lnTo>
                      <a:pt x="0" y="149"/>
                    </a:lnTo>
                    <a:lnTo>
                      <a:pt x="0" y="129"/>
                    </a:lnTo>
                    <a:lnTo>
                      <a:pt x="4" y="111"/>
                    </a:lnTo>
                    <a:lnTo>
                      <a:pt x="10" y="92"/>
                    </a:lnTo>
                    <a:lnTo>
                      <a:pt x="21" y="75"/>
                    </a:lnTo>
                    <a:lnTo>
                      <a:pt x="36" y="56"/>
                    </a:lnTo>
                    <a:lnTo>
                      <a:pt x="57" y="39"/>
                    </a:lnTo>
                    <a:lnTo>
                      <a:pt x="79" y="26"/>
                    </a:lnTo>
                    <a:lnTo>
                      <a:pt x="102" y="14"/>
                    </a:lnTo>
                    <a:lnTo>
                      <a:pt x="127" y="6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id="{939C2BB0-5778-4F42-A1D5-C4D63D7E04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8" y="4057"/>
                <a:ext cx="265" cy="324"/>
              </a:xfrm>
              <a:custGeom>
                <a:avLst/>
                <a:gdLst>
                  <a:gd name="T0" fmla="*/ 1318 w 2825"/>
                  <a:gd name="T1" fmla="*/ 1421 h 3410"/>
                  <a:gd name="T2" fmla="*/ 1123 w 2825"/>
                  <a:gd name="T3" fmla="*/ 1605 h 3410"/>
                  <a:gd name="T4" fmla="*/ 997 w 2825"/>
                  <a:gd name="T5" fmla="*/ 1817 h 3410"/>
                  <a:gd name="T6" fmla="*/ 1054 w 2825"/>
                  <a:gd name="T7" fmla="*/ 2017 h 3410"/>
                  <a:gd name="T8" fmla="*/ 1278 w 2825"/>
                  <a:gd name="T9" fmla="*/ 2142 h 3410"/>
                  <a:gd name="T10" fmla="*/ 1189 w 2825"/>
                  <a:gd name="T11" fmla="*/ 2403 h 3410"/>
                  <a:gd name="T12" fmla="*/ 1115 w 2825"/>
                  <a:gd name="T13" fmla="*/ 2277 h 3410"/>
                  <a:gd name="T14" fmla="*/ 997 w 2825"/>
                  <a:gd name="T15" fmla="*/ 2310 h 3410"/>
                  <a:gd name="T16" fmla="*/ 1022 w 2825"/>
                  <a:gd name="T17" fmla="*/ 2453 h 3410"/>
                  <a:gd name="T18" fmla="*/ 1234 w 2825"/>
                  <a:gd name="T19" fmla="*/ 2634 h 3410"/>
                  <a:gd name="T20" fmla="*/ 1348 w 2825"/>
                  <a:gd name="T21" fmla="*/ 2820 h 3410"/>
                  <a:gd name="T22" fmla="*/ 1467 w 2825"/>
                  <a:gd name="T23" fmla="*/ 2803 h 3410"/>
                  <a:gd name="T24" fmla="*/ 1608 w 2825"/>
                  <a:gd name="T25" fmla="*/ 2640 h 3410"/>
                  <a:gd name="T26" fmla="*/ 1816 w 2825"/>
                  <a:gd name="T27" fmla="*/ 2455 h 3410"/>
                  <a:gd name="T28" fmla="*/ 1802 w 2825"/>
                  <a:gd name="T29" fmla="*/ 2199 h 3410"/>
                  <a:gd name="T30" fmla="*/ 1808 w 2825"/>
                  <a:gd name="T31" fmla="*/ 2211 h 3410"/>
                  <a:gd name="T32" fmla="*/ 1797 w 2825"/>
                  <a:gd name="T33" fmla="*/ 2190 h 3410"/>
                  <a:gd name="T34" fmla="*/ 1798 w 2825"/>
                  <a:gd name="T35" fmla="*/ 2191 h 3410"/>
                  <a:gd name="T36" fmla="*/ 1713 w 2825"/>
                  <a:gd name="T37" fmla="*/ 2106 h 3410"/>
                  <a:gd name="T38" fmla="*/ 1484 w 2825"/>
                  <a:gd name="T39" fmla="*/ 1701 h 3410"/>
                  <a:gd name="T40" fmla="*/ 1645 w 2825"/>
                  <a:gd name="T41" fmla="*/ 1800 h 3410"/>
                  <a:gd name="T42" fmla="*/ 1716 w 2825"/>
                  <a:gd name="T43" fmla="*/ 1892 h 3410"/>
                  <a:gd name="T44" fmla="*/ 1820 w 2825"/>
                  <a:gd name="T45" fmla="*/ 1832 h 3410"/>
                  <a:gd name="T46" fmla="*/ 1761 w 2825"/>
                  <a:gd name="T47" fmla="*/ 1672 h 3410"/>
                  <a:gd name="T48" fmla="*/ 1516 w 2825"/>
                  <a:gd name="T49" fmla="*/ 1536 h 3410"/>
                  <a:gd name="T50" fmla="*/ 1435 w 2825"/>
                  <a:gd name="T51" fmla="*/ 1363 h 3410"/>
                  <a:gd name="T52" fmla="*/ 957 w 2825"/>
                  <a:gd name="T53" fmla="*/ 25 h 3410"/>
                  <a:gd name="T54" fmla="*/ 1185 w 2825"/>
                  <a:gd name="T55" fmla="*/ 116 h 3410"/>
                  <a:gd name="T56" fmla="*/ 1418 w 2825"/>
                  <a:gd name="T57" fmla="*/ 109 h 3410"/>
                  <a:gd name="T58" fmla="*/ 1705 w 2825"/>
                  <a:gd name="T59" fmla="*/ 31 h 3410"/>
                  <a:gd name="T60" fmla="*/ 1928 w 2825"/>
                  <a:gd name="T61" fmla="*/ 17 h 3410"/>
                  <a:gd name="T62" fmla="*/ 1938 w 2825"/>
                  <a:gd name="T63" fmla="*/ 163 h 3410"/>
                  <a:gd name="T64" fmla="*/ 1836 w 2825"/>
                  <a:gd name="T65" fmla="*/ 421 h 3410"/>
                  <a:gd name="T66" fmla="*/ 1654 w 2825"/>
                  <a:gd name="T67" fmla="*/ 682 h 3410"/>
                  <a:gd name="T68" fmla="*/ 1803 w 2825"/>
                  <a:gd name="T69" fmla="*/ 856 h 3410"/>
                  <a:gd name="T70" fmla="*/ 2102 w 2825"/>
                  <a:gd name="T71" fmla="*/ 1100 h 3410"/>
                  <a:gd name="T72" fmla="*/ 2382 w 2825"/>
                  <a:gd name="T73" fmla="*/ 1417 h 3410"/>
                  <a:gd name="T74" fmla="*/ 2613 w 2825"/>
                  <a:gd name="T75" fmla="*/ 1780 h 3410"/>
                  <a:gd name="T76" fmla="*/ 2770 w 2825"/>
                  <a:gd name="T77" fmla="*/ 2163 h 3410"/>
                  <a:gd name="T78" fmla="*/ 2825 w 2825"/>
                  <a:gd name="T79" fmla="*/ 2537 h 3410"/>
                  <a:gd name="T80" fmla="*/ 2751 w 2825"/>
                  <a:gd name="T81" fmla="*/ 2876 h 3410"/>
                  <a:gd name="T82" fmla="*/ 2522 w 2825"/>
                  <a:gd name="T83" fmla="*/ 3153 h 3410"/>
                  <a:gd name="T84" fmla="*/ 2108 w 2825"/>
                  <a:gd name="T85" fmla="*/ 3340 h 3410"/>
                  <a:gd name="T86" fmla="*/ 1484 w 2825"/>
                  <a:gd name="T87" fmla="*/ 3410 h 3410"/>
                  <a:gd name="T88" fmla="*/ 786 w 2825"/>
                  <a:gd name="T89" fmla="*/ 3345 h 3410"/>
                  <a:gd name="T90" fmla="*/ 336 w 2825"/>
                  <a:gd name="T91" fmla="*/ 3156 h 3410"/>
                  <a:gd name="T92" fmla="*/ 84 w 2825"/>
                  <a:gd name="T93" fmla="*/ 2868 h 3410"/>
                  <a:gd name="T94" fmla="*/ 0 w 2825"/>
                  <a:gd name="T95" fmla="*/ 2512 h 3410"/>
                  <a:gd name="T96" fmla="*/ 54 w 2825"/>
                  <a:gd name="T97" fmla="*/ 2120 h 3410"/>
                  <a:gd name="T98" fmla="*/ 213 w 2825"/>
                  <a:gd name="T99" fmla="*/ 1722 h 3410"/>
                  <a:gd name="T100" fmla="*/ 449 w 2825"/>
                  <a:gd name="T101" fmla="*/ 1350 h 3410"/>
                  <a:gd name="T102" fmla="*/ 730 w 2825"/>
                  <a:gd name="T103" fmla="*/ 1034 h 3410"/>
                  <a:gd name="T104" fmla="*/ 1024 w 2825"/>
                  <a:gd name="T105" fmla="*/ 805 h 3410"/>
                  <a:gd name="T106" fmla="*/ 925 w 2825"/>
                  <a:gd name="T107" fmla="*/ 597 h 3410"/>
                  <a:gd name="T108" fmla="*/ 757 w 2825"/>
                  <a:gd name="T109" fmla="*/ 316 h 3410"/>
                  <a:gd name="T110" fmla="*/ 727 w 2825"/>
                  <a:gd name="T111" fmla="*/ 84 h 3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25" h="3410">
                    <a:moveTo>
                      <a:pt x="1397" y="1356"/>
                    </a:moveTo>
                    <a:lnTo>
                      <a:pt x="1378" y="1358"/>
                    </a:lnTo>
                    <a:lnTo>
                      <a:pt x="1361" y="1365"/>
                    </a:lnTo>
                    <a:lnTo>
                      <a:pt x="1344" y="1376"/>
                    </a:lnTo>
                    <a:lnTo>
                      <a:pt x="1333" y="1390"/>
                    </a:lnTo>
                    <a:lnTo>
                      <a:pt x="1323" y="1404"/>
                    </a:lnTo>
                    <a:lnTo>
                      <a:pt x="1318" y="1421"/>
                    </a:lnTo>
                    <a:lnTo>
                      <a:pt x="1316" y="1438"/>
                    </a:lnTo>
                    <a:lnTo>
                      <a:pt x="1316" y="1532"/>
                    </a:lnTo>
                    <a:lnTo>
                      <a:pt x="1275" y="1539"/>
                    </a:lnTo>
                    <a:lnTo>
                      <a:pt x="1234" y="1550"/>
                    </a:lnTo>
                    <a:lnTo>
                      <a:pt x="1195" y="1565"/>
                    </a:lnTo>
                    <a:lnTo>
                      <a:pt x="1158" y="1584"/>
                    </a:lnTo>
                    <a:lnTo>
                      <a:pt x="1123" y="1605"/>
                    </a:lnTo>
                    <a:lnTo>
                      <a:pt x="1090" y="1632"/>
                    </a:lnTo>
                    <a:lnTo>
                      <a:pt x="1064" y="1660"/>
                    </a:lnTo>
                    <a:lnTo>
                      <a:pt x="1040" y="1692"/>
                    </a:lnTo>
                    <a:lnTo>
                      <a:pt x="1021" y="1727"/>
                    </a:lnTo>
                    <a:lnTo>
                      <a:pt x="1010" y="1756"/>
                    </a:lnTo>
                    <a:lnTo>
                      <a:pt x="1002" y="1786"/>
                    </a:lnTo>
                    <a:lnTo>
                      <a:pt x="997" y="1817"/>
                    </a:lnTo>
                    <a:lnTo>
                      <a:pt x="996" y="1848"/>
                    </a:lnTo>
                    <a:lnTo>
                      <a:pt x="998" y="1879"/>
                    </a:lnTo>
                    <a:lnTo>
                      <a:pt x="1002" y="1909"/>
                    </a:lnTo>
                    <a:lnTo>
                      <a:pt x="1011" y="1939"/>
                    </a:lnTo>
                    <a:lnTo>
                      <a:pt x="1022" y="1968"/>
                    </a:lnTo>
                    <a:lnTo>
                      <a:pt x="1037" y="1994"/>
                    </a:lnTo>
                    <a:lnTo>
                      <a:pt x="1054" y="2017"/>
                    </a:lnTo>
                    <a:lnTo>
                      <a:pt x="1074" y="2039"/>
                    </a:lnTo>
                    <a:lnTo>
                      <a:pt x="1097" y="2057"/>
                    </a:lnTo>
                    <a:lnTo>
                      <a:pt x="1129" y="2080"/>
                    </a:lnTo>
                    <a:lnTo>
                      <a:pt x="1164" y="2100"/>
                    </a:lnTo>
                    <a:lnTo>
                      <a:pt x="1201" y="2116"/>
                    </a:lnTo>
                    <a:lnTo>
                      <a:pt x="1239" y="2130"/>
                    </a:lnTo>
                    <a:lnTo>
                      <a:pt x="1278" y="2142"/>
                    </a:lnTo>
                    <a:lnTo>
                      <a:pt x="1316" y="2153"/>
                    </a:lnTo>
                    <a:lnTo>
                      <a:pt x="1316" y="2484"/>
                    </a:lnTo>
                    <a:lnTo>
                      <a:pt x="1287" y="2475"/>
                    </a:lnTo>
                    <a:lnTo>
                      <a:pt x="1259" y="2461"/>
                    </a:lnTo>
                    <a:lnTo>
                      <a:pt x="1233" y="2446"/>
                    </a:lnTo>
                    <a:lnTo>
                      <a:pt x="1210" y="2426"/>
                    </a:lnTo>
                    <a:lnTo>
                      <a:pt x="1189" y="2403"/>
                    </a:lnTo>
                    <a:lnTo>
                      <a:pt x="1172" y="2378"/>
                    </a:lnTo>
                    <a:lnTo>
                      <a:pt x="1160" y="2352"/>
                    </a:lnTo>
                    <a:lnTo>
                      <a:pt x="1155" y="2337"/>
                    </a:lnTo>
                    <a:lnTo>
                      <a:pt x="1150" y="2322"/>
                    </a:lnTo>
                    <a:lnTo>
                      <a:pt x="1142" y="2305"/>
                    </a:lnTo>
                    <a:lnTo>
                      <a:pt x="1131" y="2289"/>
                    </a:lnTo>
                    <a:lnTo>
                      <a:pt x="1115" y="2277"/>
                    </a:lnTo>
                    <a:lnTo>
                      <a:pt x="1098" y="2269"/>
                    </a:lnTo>
                    <a:lnTo>
                      <a:pt x="1079" y="2265"/>
                    </a:lnTo>
                    <a:lnTo>
                      <a:pt x="1058" y="2265"/>
                    </a:lnTo>
                    <a:lnTo>
                      <a:pt x="1040" y="2271"/>
                    </a:lnTo>
                    <a:lnTo>
                      <a:pt x="1023" y="2280"/>
                    </a:lnTo>
                    <a:lnTo>
                      <a:pt x="1009" y="2293"/>
                    </a:lnTo>
                    <a:lnTo>
                      <a:pt x="997" y="2310"/>
                    </a:lnTo>
                    <a:lnTo>
                      <a:pt x="991" y="2325"/>
                    </a:lnTo>
                    <a:lnTo>
                      <a:pt x="988" y="2341"/>
                    </a:lnTo>
                    <a:lnTo>
                      <a:pt x="988" y="2357"/>
                    </a:lnTo>
                    <a:lnTo>
                      <a:pt x="990" y="2371"/>
                    </a:lnTo>
                    <a:lnTo>
                      <a:pt x="994" y="2386"/>
                    </a:lnTo>
                    <a:lnTo>
                      <a:pt x="1004" y="2416"/>
                    </a:lnTo>
                    <a:lnTo>
                      <a:pt x="1022" y="2453"/>
                    </a:lnTo>
                    <a:lnTo>
                      <a:pt x="1043" y="2488"/>
                    </a:lnTo>
                    <a:lnTo>
                      <a:pt x="1068" y="2520"/>
                    </a:lnTo>
                    <a:lnTo>
                      <a:pt x="1097" y="2549"/>
                    </a:lnTo>
                    <a:lnTo>
                      <a:pt x="1128" y="2576"/>
                    </a:lnTo>
                    <a:lnTo>
                      <a:pt x="1161" y="2598"/>
                    </a:lnTo>
                    <a:lnTo>
                      <a:pt x="1197" y="2618"/>
                    </a:lnTo>
                    <a:lnTo>
                      <a:pt x="1234" y="2634"/>
                    </a:lnTo>
                    <a:lnTo>
                      <a:pt x="1273" y="2647"/>
                    </a:lnTo>
                    <a:lnTo>
                      <a:pt x="1316" y="2656"/>
                    </a:lnTo>
                    <a:lnTo>
                      <a:pt x="1316" y="2754"/>
                    </a:lnTo>
                    <a:lnTo>
                      <a:pt x="1318" y="2773"/>
                    </a:lnTo>
                    <a:lnTo>
                      <a:pt x="1324" y="2791"/>
                    </a:lnTo>
                    <a:lnTo>
                      <a:pt x="1335" y="2806"/>
                    </a:lnTo>
                    <a:lnTo>
                      <a:pt x="1348" y="2820"/>
                    </a:lnTo>
                    <a:lnTo>
                      <a:pt x="1365" y="2830"/>
                    </a:lnTo>
                    <a:lnTo>
                      <a:pt x="1383" y="2837"/>
                    </a:lnTo>
                    <a:lnTo>
                      <a:pt x="1402" y="2838"/>
                    </a:lnTo>
                    <a:lnTo>
                      <a:pt x="1422" y="2834"/>
                    </a:lnTo>
                    <a:lnTo>
                      <a:pt x="1439" y="2828"/>
                    </a:lnTo>
                    <a:lnTo>
                      <a:pt x="1455" y="2817"/>
                    </a:lnTo>
                    <a:lnTo>
                      <a:pt x="1467" y="2803"/>
                    </a:lnTo>
                    <a:lnTo>
                      <a:pt x="1476" y="2789"/>
                    </a:lnTo>
                    <a:lnTo>
                      <a:pt x="1482" y="2771"/>
                    </a:lnTo>
                    <a:lnTo>
                      <a:pt x="1484" y="2754"/>
                    </a:lnTo>
                    <a:lnTo>
                      <a:pt x="1484" y="2664"/>
                    </a:lnTo>
                    <a:lnTo>
                      <a:pt x="1525" y="2659"/>
                    </a:lnTo>
                    <a:lnTo>
                      <a:pt x="1568" y="2652"/>
                    </a:lnTo>
                    <a:lnTo>
                      <a:pt x="1608" y="2640"/>
                    </a:lnTo>
                    <a:lnTo>
                      <a:pt x="1648" y="2624"/>
                    </a:lnTo>
                    <a:lnTo>
                      <a:pt x="1685" y="2605"/>
                    </a:lnTo>
                    <a:lnTo>
                      <a:pt x="1720" y="2581"/>
                    </a:lnTo>
                    <a:lnTo>
                      <a:pt x="1750" y="2555"/>
                    </a:lnTo>
                    <a:lnTo>
                      <a:pt x="1777" y="2525"/>
                    </a:lnTo>
                    <a:lnTo>
                      <a:pt x="1799" y="2491"/>
                    </a:lnTo>
                    <a:lnTo>
                      <a:pt x="1816" y="2455"/>
                    </a:lnTo>
                    <a:lnTo>
                      <a:pt x="1829" y="2417"/>
                    </a:lnTo>
                    <a:lnTo>
                      <a:pt x="1836" y="2377"/>
                    </a:lnTo>
                    <a:lnTo>
                      <a:pt x="1838" y="2341"/>
                    </a:lnTo>
                    <a:lnTo>
                      <a:pt x="1835" y="2304"/>
                    </a:lnTo>
                    <a:lnTo>
                      <a:pt x="1829" y="2268"/>
                    </a:lnTo>
                    <a:lnTo>
                      <a:pt x="1817" y="2232"/>
                    </a:lnTo>
                    <a:lnTo>
                      <a:pt x="1802" y="2199"/>
                    </a:lnTo>
                    <a:lnTo>
                      <a:pt x="1803" y="2201"/>
                    </a:lnTo>
                    <a:lnTo>
                      <a:pt x="1805" y="2203"/>
                    </a:lnTo>
                    <a:lnTo>
                      <a:pt x="1806" y="2205"/>
                    </a:lnTo>
                    <a:lnTo>
                      <a:pt x="1807" y="2207"/>
                    </a:lnTo>
                    <a:lnTo>
                      <a:pt x="1808" y="2210"/>
                    </a:lnTo>
                    <a:lnTo>
                      <a:pt x="1808" y="2210"/>
                    </a:lnTo>
                    <a:lnTo>
                      <a:pt x="1808" y="2211"/>
                    </a:lnTo>
                    <a:lnTo>
                      <a:pt x="1808" y="2210"/>
                    </a:lnTo>
                    <a:lnTo>
                      <a:pt x="1807" y="2208"/>
                    </a:lnTo>
                    <a:lnTo>
                      <a:pt x="1806" y="2206"/>
                    </a:lnTo>
                    <a:lnTo>
                      <a:pt x="1804" y="2202"/>
                    </a:lnTo>
                    <a:lnTo>
                      <a:pt x="1802" y="2198"/>
                    </a:lnTo>
                    <a:lnTo>
                      <a:pt x="1799" y="2194"/>
                    </a:lnTo>
                    <a:lnTo>
                      <a:pt x="1797" y="2190"/>
                    </a:lnTo>
                    <a:lnTo>
                      <a:pt x="1796" y="2188"/>
                    </a:lnTo>
                    <a:lnTo>
                      <a:pt x="1795" y="2187"/>
                    </a:lnTo>
                    <a:lnTo>
                      <a:pt x="1795" y="2186"/>
                    </a:lnTo>
                    <a:lnTo>
                      <a:pt x="1795" y="2187"/>
                    </a:lnTo>
                    <a:lnTo>
                      <a:pt x="1796" y="2187"/>
                    </a:lnTo>
                    <a:lnTo>
                      <a:pt x="1797" y="2189"/>
                    </a:lnTo>
                    <a:lnTo>
                      <a:pt x="1798" y="2191"/>
                    </a:lnTo>
                    <a:lnTo>
                      <a:pt x="1799" y="2193"/>
                    </a:lnTo>
                    <a:lnTo>
                      <a:pt x="1800" y="2195"/>
                    </a:lnTo>
                    <a:lnTo>
                      <a:pt x="1802" y="2198"/>
                    </a:lnTo>
                    <a:lnTo>
                      <a:pt x="1783" y="2171"/>
                    </a:lnTo>
                    <a:lnTo>
                      <a:pt x="1762" y="2146"/>
                    </a:lnTo>
                    <a:lnTo>
                      <a:pt x="1739" y="2125"/>
                    </a:lnTo>
                    <a:lnTo>
                      <a:pt x="1713" y="2106"/>
                    </a:lnTo>
                    <a:lnTo>
                      <a:pt x="1686" y="2088"/>
                    </a:lnTo>
                    <a:lnTo>
                      <a:pt x="1657" y="2074"/>
                    </a:lnTo>
                    <a:lnTo>
                      <a:pt x="1627" y="2061"/>
                    </a:lnTo>
                    <a:lnTo>
                      <a:pt x="1580" y="2045"/>
                    </a:lnTo>
                    <a:lnTo>
                      <a:pt x="1532" y="2030"/>
                    </a:lnTo>
                    <a:lnTo>
                      <a:pt x="1484" y="2019"/>
                    </a:lnTo>
                    <a:lnTo>
                      <a:pt x="1484" y="1701"/>
                    </a:lnTo>
                    <a:lnTo>
                      <a:pt x="1514" y="1708"/>
                    </a:lnTo>
                    <a:lnTo>
                      <a:pt x="1544" y="1717"/>
                    </a:lnTo>
                    <a:lnTo>
                      <a:pt x="1572" y="1730"/>
                    </a:lnTo>
                    <a:lnTo>
                      <a:pt x="1599" y="1746"/>
                    </a:lnTo>
                    <a:lnTo>
                      <a:pt x="1621" y="1765"/>
                    </a:lnTo>
                    <a:lnTo>
                      <a:pt x="1638" y="1788"/>
                    </a:lnTo>
                    <a:lnTo>
                      <a:pt x="1645" y="1800"/>
                    </a:lnTo>
                    <a:lnTo>
                      <a:pt x="1652" y="1814"/>
                    </a:lnTo>
                    <a:lnTo>
                      <a:pt x="1657" y="1828"/>
                    </a:lnTo>
                    <a:lnTo>
                      <a:pt x="1661" y="1842"/>
                    </a:lnTo>
                    <a:lnTo>
                      <a:pt x="1670" y="1859"/>
                    </a:lnTo>
                    <a:lnTo>
                      <a:pt x="1683" y="1874"/>
                    </a:lnTo>
                    <a:lnTo>
                      <a:pt x="1698" y="1885"/>
                    </a:lnTo>
                    <a:lnTo>
                      <a:pt x="1716" y="1892"/>
                    </a:lnTo>
                    <a:lnTo>
                      <a:pt x="1736" y="1896"/>
                    </a:lnTo>
                    <a:lnTo>
                      <a:pt x="1755" y="1894"/>
                    </a:lnTo>
                    <a:lnTo>
                      <a:pt x="1774" y="1888"/>
                    </a:lnTo>
                    <a:lnTo>
                      <a:pt x="1790" y="1878"/>
                    </a:lnTo>
                    <a:lnTo>
                      <a:pt x="1804" y="1864"/>
                    </a:lnTo>
                    <a:lnTo>
                      <a:pt x="1815" y="1847"/>
                    </a:lnTo>
                    <a:lnTo>
                      <a:pt x="1820" y="1832"/>
                    </a:lnTo>
                    <a:lnTo>
                      <a:pt x="1823" y="1816"/>
                    </a:lnTo>
                    <a:lnTo>
                      <a:pt x="1822" y="1799"/>
                    </a:lnTo>
                    <a:lnTo>
                      <a:pt x="1818" y="1785"/>
                    </a:lnTo>
                    <a:lnTo>
                      <a:pt x="1814" y="1769"/>
                    </a:lnTo>
                    <a:lnTo>
                      <a:pt x="1802" y="1739"/>
                    </a:lnTo>
                    <a:lnTo>
                      <a:pt x="1784" y="1704"/>
                    </a:lnTo>
                    <a:lnTo>
                      <a:pt x="1761" y="1672"/>
                    </a:lnTo>
                    <a:lnTo>
                      <a:pt x="1736" y="1643"/>
                    </a:lnTo>
                    <a:lnTo>
                      <a:pt x="1705" y="1616"/>
                    </a:lnTo>
                    <a:lnTo>
                      <a:pt x="1670" y="1592"/>
                    </a:lnTo>
                    <a:lnTo>
                      <a:pt x="1634" y="1573"/>
                    </a:lnTo>
                    <a:lnTo>
                      <a:pt x="1596" y="1558"/>
                    </a:lnTo>
                    <a:lnTo>
                      <a:pt x="1556" y="1545"/>
                    </a:lnTo>
                    <a:lnTo>
                      <a:pt x="1516" y="1536"/>
                    </a:lnTo>
                    <a:lnTo>
                      <a:pt x="1484" y="1531"/>
                    </a:lnTo>
                    <a:lnTo>
                      <a:pt x="1484" y="1438"/>
                    </a:lnTo>
                    <a:lnTo>
                      <a:pt x="1482" y="1420"/>
                    </a:lnTo>
                    <a:lnTo>
                      <a:pt x="1475" y="1402"/>
                    </a:lnTo>
                    <a:lnTo>
                      <a:pt x="1464" y="1386"/>
                    </a:lnTo>
                    <a:lnTo>
                      <a:pt x="1451" y="1373"/>
                    </a:lnTo>
                    <a:lnTo>
                      <a:pt x="1435" y="1363"/>
                    </a:lnTo>
                    <a:lnTo>
                      <a:pt x="1417" y="1357"/>
                    </a:lnTo>
                    <a:lnTo>
                      <a:pt x="1397" y="1356"/>
                    </a:lnTo>
                    <a:close/>
                    <a:moveTo>
                      <a:pt x="843" y="0"/>
                    </a:moveTo>
                    <a:lnTo>
                      <a:pt x="870" y="1"/>
                    </a:lnTo>
                    <a:lnTo>
                      <a:pt x="898" y="6"/>
                    </a:lnTo>
                    <a:lnTo>
                      <a:pt x="927" y="15"/>
                    </a:lnTo>
                    <a:lnTo>
                      <a:pt x="957" y="25"/>
                    </a:lnTo>
                    <a:lnTo>
                      <a:pt x="988" y="36"/>
                    </a:lnTo>
                    <a:lnTo>
                      <a:pt x="1019" y="50"/>
                    </a:lnTo>
                    <a:lnTo>
                      <a:pt x="1052" y="64"/>
                    </a:lnTo>
                    <a:lnTo>
                      <a:pt x="1084" y="79"/>
                    </a:lnTo>
                    <a:lnTo>
                      <a:pt x="1117" y="92"/>
                    </a:lnTo>
                    <a:lnTo>
                      <a:pt x="1150" y="105"/>
                    </a:lnTo>
                    <a:lnTo>
                      <a:pt x="1185" y="116"/>
                    </a:lnTo>
                    <a:lnTo>
                      <a:pt x="1218" y="124"/>
                    </a:lnTo>
                    <a:lnTo>
                      <a:pt x="1252" y="130"/>
                    </a:lnTo>
                    <a:lnTo>
                      <a:pt x="1285" y="133"/>
                    </a:lnTo>
                    <a:lnTo>
                      <a:pt x="1319" y="131"/>
                    </a:lnTo>
                    <a:lnTo>
                      <a:pt x="1348" y="125"/>
                    </a:lnTo>
                    <a:lnTo>
                      <a:pt x="1381" y="118"/>
                    </a:lnTo>
                    <a:lnTo>
                      <a:pt x="1418" y="109"/>
                    </a:lnTo>
                    <a:lnTo>
                      <a:pt x="1455" y="98"/>
                    </a:lnTo>
                    <a:lnTo>
                      <a:pt x="1495" y="87"/>
                    </a:lnTo>
                    <a:lnTo>
                      <a:pt x="1536" y="76"/>
                    </a:lnTo>
                    <a:lnTo>
                      <a:pt x="1578" y="64"/>
                    </a:lnTo>
                    <a:lnTo>
                      <a:pt x="1621" y="52"/>
                    </a:lnTo>
                    <a:lnTo>
                      <a:pt x="1663" y="41"/>
                    </a:lnTo>
                    <a:lnTo>
                      <a:pt x="1705" y="31"/>
                    </a:lnTo>
                    <a:lnTo>
                      <a:pt x="1745" y="22"/>
                    </a:lnTo>
                    <a:lnTo>
                      <a:pt x="1784" y="16"/>
                    </a:lnTo>
                    <a:lnTo>
                      <a:pt x="1822" y="10"/>
                    </a:lnTo>
                    <a:lnTo>
                      <a:pt x="1857" y="8"/>
                    </a:lnTo>
                    <a:lnTo>
                      <a:pt x="1889" y="8"/>
                    </a:lnTo>
                    <a:lnTo>
                      <a:pt x="1917" y="11"/>
                    </a:lnTo>
                    <a:lnTo>
                      <a:pt x="1928" y="17"/>
                    </a:lnTo>
                    <a:lnTo>
                      <a:pt x="1938" y="27"/>
                    </a:lnTo>
                    <a:lnTo>
                      <a:pt x="1944" y="40"/>
                    </a:lnTo>
                    <a:lnTo>
                      <a:pt x="1948" y="58"/>
                    </a:lnTo>
                    <a:lnTo>
                      <a:pt x="1949" y="80"/>
                    </a:lnTo>
                    <a:lnTo>
                      <a:pt x="1947" y="105"/>
                    </a:lnTo>
                    <a:lnTo>
                      <a:pt x="1944" y="132"/>
                    </a:lnTo>
                    <a:lnTo>
                      <a:pt x="1938" y="163"/>
                    </a:lnTo>
                    <a:lnTo>
                      <a:pt x="1929" y="195"/>
                    </a:lnTo>
                    <a:lnTo>
                      <a:pt x="1918" y="229"/>
                    </a:lnTo>
                    <a:lnTo>
                      <a:pt x="1905" y="265"/>
                    </a:lnTo>
                    <a:lnTo>
                      <a:pt x="1891" y="304"/>
                    </a:lnTo>
                    <a:lnTo>
                      <a:pt x="1874" y="342"/>
                    </a:lnTo>
                    <a:lnTo>
                      <a:pt x="1856" y="381"/>
                    </a:lnTo>
                    <a:lnTo>
                      <a:pt x="1836" y="421"/>
                    </a:lnTo>
                    <a:lnTo>
                      <a:pt x="1814" y="461"/>
                    </a:lnTo>
                    <a:lnTo>
                      <a:pt x="1791" y="501"/>
                    </a:lnTo>
                    <a:lnTo>
                      <a:pt x="1767" y="539"/>
                    </a:lnTo>
                    <a:lnTo>
                      <a:pt x="1740" y="577"/>
                    </a:lnTo>
                    <a:lnTo>
                      <a:pt x="1713" y="614"/>
                    </a:lnTo>
                    <a:lnTo>
                      <a:pt x="1684" y="649"/>
                    </a:lnTo>
                    <a:lnTo>
                      <a:pt x="1654" y="682"/>
                    </a:lnTo>
                    <a:lnTo>
                      <a:pt x="1623" y="713"/>
                    </a:lnTo>
                    <a:lnTo>
                      <a:pt x="1591" y="742"/>
                    </a:lnTo>
                    <a:lnTo>
                      <a:pt x="1632" y="761"/>
                    </a:lnTo>
                    <a:lnTo>
                      <a:pt x="1674" y="780"/>
                    </a:lnTo>
                    <a:lnTo>
                      <a:pt x="1717" y="804"/>
                    </a:lnTo>
                    <a:lnTo>
                      <a:pt x="1759" y="829"/>
                    </a:lnTo>
                    <a:lnTo>
                      <a:pt x="1803" y="856"/>
                    </a:lnTo>
                    <a:lnTo>
                      <a:pt x="1845" y="885"/>
                    </a:lnTo>
                    <a:lnTo>
                      <a:pt x="1889" y="916"/>
                    </a:lnTo>
                    <a:lnTo>
                      <a:pt x="1931" y="949"/>
                    </a:lnTo>
                    <a:lnTo>
                      <a:pt x="1975" y="985"/>
                    </a:lnTo>
                    <a:lnTo>
                      <a:pt x="2017" y="1022"/>
                    </a:lnTo>
                    <a:lnTo>
                      <a:pt x="2060" y="1060"/>
                    </a:lnTo>
                    <a:lnTo>
                      <a:pt x="2102" y="1100"/>
                    </a:lnTo>
                    <a:lnTo>
                      <a:pt x="2144" y="1141"/>
                    </a:lnTo>
                    <a:lnTo>
                      <a:pt x="2185" y="1185"/>
                    </a:lnTo>
                    <a:lnTo>
                      <a:pt x="2225" y="1228"/>
                    </a:lnTo>
                    <a:lnTo>
                      <a:pt x="2266" y="1274"/>
                    </a:lnTo>
                    <a:lnTo>
                      <a:pt x="2305" y="1320"/>
                    </a:lnTo>
                    <a:lnTo>
                      <a:pt x="2343" y="1368"/>
                    </a:lnTo>
                    <a:lnTo>
                      <a:pt x="2382" y="1417"/>
                    </a:lnTo>
                    <a:lnTo>
                      <a:pt x="2418" y="1466"/>
                    </a:lnTo>
                    <a:lnTo>
                      <a:pt x="2453" y="1517"/>
                    </a:lnTo>
                    <a:lnTo>
                      <a:pt x="2488" y="1569"/>
                    </a:lnTo>
                    <a:lnTo>
                      <a:pt x="2522" y="1621"/>
                    </a:lnTo>
                    <a:lnTo>
                      <a:pt x="2554" y="1674"/>
                    </a:lnTo>
                    <a:lnTo>
                      <a:pt x="2584" y="1727"/>
                    </a:lnTo>
                    <a:lnTo>
                      <a:pt x="2613" y="1780"/>
                    </a:lnTo>
                    <a:lnTo>
                      <a:pt x="2641" y="1834"/>
                    </a:lnTo>
                    <a:lnTo>
                      <a:pt x="2667" y="1889"/>
                    </a:lnTo>
                    <a:lnTo>
                      <a:pt x="2691" y="1943"/>
                    </a:lnTo>
                    <a:lnTo>
                      <a:pt x="2714" y="1998"/>
                    </a:lnTo>
                    <a:lnTo>
                      <a:pt x="2735" y="2053"/>
                    </a:lnTo>
                    <a:lnTo>
                      <a:pt x="2754" y="2108"/>
                    </a:lnTo>
                    <a:lnTo>
                      <a:pt x="2770" y="2163"/>
                    </a:lnTo>
                    <a:lnTo>
                      <a:pt x="2785" y="2218"/>
                    </a:lnTo>
                    <a:lnTo>
                      <a:pt x="2798" y="2272"/>
                    </a:lnTo>
                    <a:lnTo>
                      <a:pt x="2808" y="2326"/>
                    </a:lnTo>
                    <a:lnTo>
                      <a:pt x="2816" y="2379"/>
                    </a:lnTo>
                    <a:lnTo>
                      <a:pt x="2822" y="2432"/>
                    </a:lnTo>
                    <a:lnTo>
                      <a:pt x="2825" y="2485"/>
                    </a:lnTo>
                    <a:lnTo>
                      <a:pt x="2825" y="2537"/>
                    </a:lnTo>
                    <a:lnTo>
                      <a:pt x="2824" y="2589"/>
                    </a:lnTo>
                    <a:lnTo>
                      <a:pt x="2819" y="2639"/>
                    </a:lnTo>
                    <a:lnTo>
                      <a:pt x="2812" y="2688"/>
                    </a:lnTo>
                    <a:lnTo>
                      <a:pt x="2801" y="2737"/>
                    </a:lnTo>
                    <a:lnTo>
                      <a:pt x="2788" y="2785"/>
                    </a:lnTo>
                    <a:lnTo>
                      <a:pt x="2771" y="2831"/>
                    </a:lnTo>
                    <a:lnTo>
                      <a:pt x="2751" y="2876"/>
                    </a:lnTo>
                    <a:lnTo>
                      <a:pt x="2729" y="2920"/>
                    </a:lnTo>
                    <a:lnTo>
                      <a:pt x="2703" y="2963"/>
                    </a:lnTo>
                    <a:lnTo>
                      <a:pt x="2674" y="3004"/>
                    </a:lnTo>
                    <a:lnTo>
                      <a:pt x="2641" y="3044"/>
                    </a:lnTo>
                    <a:lnTo>
                      <a:pt x="2604" y="3082"/>
                    </a:lnTo>
                    <a:lnTo>
                      <a:pt x="2565" y="3118"/>
                    </a:lnTo>
                    <a:lnTo>
                      <a:pt x="2522" y="3153"/>
                    </a:lnTo>
                    <a:lnTo>
                      <a:pt x="2474" y="3186"/>
                    </a:lnTo>
                    <a:lnTo>
                      <a:pt x="2423" y="3217"/>
                    </a:lnTo>
                    <a:lnTo>
                      <a:pt x="2368" y="3246"/>
                    </a:lnTo>
                    <a:lnTo>
                      <a:pt x="2309" y="3273"/>
                    </a:lnTo>
                    <a:lnTo>
                      <a:pt x="2246" y="3297"/>
                    </a:lnTo>
                    <a:lnTo>
                      <a:pt x="2180" y="3319"/>
                    </a:lnTo>
                    <a:lnTo>
                      <a:pt x="2108" y="3340"/>
                    </a:lnTo>
                    <a:lnTo>
                      <a:pt x="2033" y="3358"/>
                    </a:lnTo>
                    <a:lnTo>
                      <a:pt x="1952" y="3373"/>
                    </a:lnTo>
                    <a:lnTo>
                      <a:pt x="1868" y="3386"/>
                    </a:lnTo>
                    <a:lnTo>
                      <a:pt x="1779" y="3396"/>
                    </a:lnTo>
                    <a:lnTo>
                      <a:pt x="1686" y="3403"/>
                    </a:lnTo>
                    <a:lnTo>
                      <a:pt x="1587" y="3409"/>
                    </a:lnTo>
                    <a:lnTo>
                      <a:pt x="1484" y="3410"/>
                    </a:lnTo>
                    <a:lnTo>
                      <a:pt x="1376" y="3409"/>
                    </a:lnTo>
                    <a:lnTo>
                      <a:pt x="1263" y="3404"/>
                    </a:lnTo>
                    <a:lnTo>
                      <a:pt x="1145" y="3397"/>
                    </a:lnTo>
                    <a:lnTo>
                      <a:pt x="1048" y="3389"/>
                    </a:lnTo>
                    <a:lnTo>
                      <a:pt x="956" y="3378"/>
                    </a:lnTo>
                    <a:lnTo>
                      <a:pt x="869" y="3363"/>
                    </a:lnTo>
                    <a:lnTo>
                      <a:pt x="786" y="3345"/>
                    </a:lnTo>
                    <a:lnTo>
                      <a:pt x="708" y="3326"/>
                    </a:lnTo>
                    <a:lnTo>
                      <a:pt x="636" y="3303"/>
                    </a:lnTo>
                    <a:lnTo>
                      <a:pt x="566" y="3278"/>
                    </a:lnTo>
                    <a:lnTo>
                      <a:pt x="502" y="3251"/>
                    </a:lnTo>
                    <a:lnTo>
                      <a:pt x="442" y="3221"/>
                    </a:lnTo>
                    <a:lnTo>
                      <a:pt x="387" y="3190"/>
                    </a:lnTo>
                    <a:lnTo>
                      <a:pt x="336" y="3156"/>
                    </a:lnTo>
                    <a:lnTo>
                      <a:pt x="288" y="3120"/>
                    </a:lnTo>
                    <a:lnTo>
                      <a:pt x="244" y="3082"/>
                    </a:lnTo>
                    <a:lnTo>
                      <a:pt x="205" y="3043"/>
                    </a:lnTo>
                    <a:lnTo>
                      <a:pt x="169" y="3001"/>
                    </a:lnTo>
                    <a:lnTo>
                      <a:pt x="137" y="2959"/>
                    </a:lnTo>
                    <a:lnTo>
                      <a:pt x="109" y="2914"/>
                    </a:lnTo>
                    <a:lnTo>
                      <a:pt x="84" y="2868"/>
                    </a:lnTo>
                    <a:lnTo>
                      <a:pt x="62" y="2821"/>
                    </a:lnTo>
                    <a:lnTo>
                      <a:pt x="43" y="2772"/>
                    </a:lnTo>
                    <a:lnTo>
                      <a:pt x="29" y="2721"/>
                    </a:lnTo>
                    <a:lnTo>
                      <a:pt x="17" y="2671"/>
                    </a:lnTo>
                    <a:lnTo>
                      <a:pt x="8" y="2619"/>
                    </a:lnTo>
                    <a:lnTo>
                      <a:pt x="3" y="2566"/>
                    </a:lnTo>
                    <a:lnTo>
                      <a:pt x="0" y="2512"/>
                    </a:lnTo>
                    <a:lnTo>
                      <a:pt x="0" y="2458"/>
                    </a:lnTo>
                    <a:lnTo>
                      <a:pt x="2" y="2402"/>
                    </a:lnTo>
                    <a:lnTo>
                      <a:pt x="8" y="2347"/>
                    </a:lnTo>
                    <a:lnTo>
                      <a:pt x="16" y="2290"/>
                    </a:lnTo>
                    <a:lnTo>
                      <a:pt x="26" y="2234"/>
                    </a:lnTo>
                    <a:lnTo>
                      <a:pt x="38" y="2177"/>
                    </a:lnTo>
                    <a:lnTo>
                      <a:pt x="54" y="2120"/>
                    </a:lnTo>
                    <a:lnTo>
                      <a:pt x="70" y="2063"/>
                    </a:lnTo>
                    <a:lnTo>
                      <a:pt x="90" y="2006"/>
                    </a:lnTo>
                    <a:lnTo>
                      <a:pt x="111" y="1948"/>
                    </a:lnTo>
                    <a:lnTo>
                      <a:pt x="135" y="1891"/>
                    </a:lnTo>
                    <a:lnTo>
                      <a:pt x="159" y="1835"/>
                    </a:lnTo>
                    <a:lnTo>
                      <a:pt x="185" y="1778"/>
                    </a:lnTo>
                    <a:lnTo>
                      <a:pt x="213" y="1722"/>
                    </a:lnTo>
                    <a:lnTo>
                      <a:pt x="243" y="1668"/>
                    </a:lnTo>
                    <a:lnTo>
                      <a:pt x="274" y="1613"/>
                    </a:lnTo>
                    <a:lnTo>
                      <a:pt x="308" y="1558"/>
                    </a:lnTo>
                    <a:lnTo>
                      <a:pt x="342" y="1505"/>
                    </a:lnTo>
                    <a:lnTo>
                      <a:pt x="376" y="1452"/>
                    </a:lnTo>
                    <a:lnTo>
                      <a:pt x="412" y="1401"/>
                    </a:lnTo>
                    <a:lnTo>
                      <a:pt x="449" y="1350"/>
                    </a:lnTo>
                    <a:lnTo>
                      <a:pt x="488" y="1301"/>
                    </a:lnTo>
                    <a:lnTo>
                      <a:pt x="526" y="1253"/>
                    </a:lnTo>
                    <a:lnTo>
                      <a:pt x="566" y="1206"/>
                    </a:lnTo>
                    <a:lnTo>
                      <a:pt x="607" y="1161"/>
                    </a:lnTo>
                    <a:lnTo>
                      <a:pt x="647" y="1117"/>
                    </a:lnTo>
                    <a:lnTo>
                      <a:pt x="689" y="1075"/>
                    </a:lnTo>
                    <a:lnTo>
                      <a:pt x="730" y="1034"/>
                    </a:lnTo>
                    <a:lnTo>
                      <a:pt x="771" y="995"/>
                    </a:lnTo>
                    <a:lnTo>
                      <a:pt x="814" y="959"/>
                    </a:lnTo>
                    <a:lnTo>
                      <a:pt x="856" y="923"/>
                    </a:lnTo>
                    <a:lnTo>
                      <a:pt x="899" y="890"/>
                    </a:lnTo>
                    <a:lnTo>
                      <a:pt x="940" y="860"/>
                    </a:lnTo>
                    <a:lnTo>
                      <a:pt x="983" y="831"/>
                    </a:lnTo>
                    <a:lnTo>
                      <a:pt x="1024" y="805"/>
                    </a:lnTo>
                    <a:lnTo>
                      <a:pt x="1066" y="781"/>
                    </a:lnTo>
                    <a:lnTo>
                      <a:pt x="1106" y="761"/>
                    </a:lnTo>
                    <a:lnTo>
                      <a:pt x="1067" y="733"/>
                    </a:lnTo>
                    <a:lnTo>
                      <a:pt x="1028" y="703"/>
                    </a:lnTo>
                    <a:lnTo>
                      <a:pt x="992" y="669"/>
                    </a:lnTo>
                    <a:lnTo>
                      <a:pt x="958" y="634"/>
                    </a:lnTo>
                    <a:lnTo>
                      <a:pt x="925" y="597"/>
                    </a:lnTo>
                    <a:lnTo>
                      <a:pt x="894" y="559"/>
                    </a:lnTo>
                    <a:lnTo>
                      <a:pt x="866" y="519"/>
                    </a:lnTo>
                    <a:lnTo>
                      <a:pt x="839" y="479"/>
                    </a:lnTo>
                    <a:lnTo>
                      <a:pt x="815" y="437"/>
                    </a:lnTo>
                    <a:lnTo>
                      <a:pt x="793" y="397"/>
                    </a:lnTo>
                    <a:lnTo>
                      <a:pt x="774" y="357"/>
                    </a:lnTo>
                    <a:lnTo>
                      <a:pt x="757" y="316"/>
                    </a:lnTo>
                    <a:lnTo>
                      <a:pt x="744" y="278"/>
                    </a:lnTo>
                    <a:lnTo>
                      <a:pt x="733" y="239"/>
                    </a:lnTo>
                    <a:lnTo>
                      <a:pt x="725" y="204"/>
                    </a:lnTo>
                    <a:lnTo>
                      <a:pt x="721" y="170"/>
                    </a:lnTo>
                    <a:lnTo>
                      <a:pt x="720" y="139"/>
                    </a:lnTo>
                    <a:lnTo>
                      <a:pt x="722" y="110"/>
                    </a:lnTo>
                    <a:lnTo>
                      <a:pt x="727" y="84"/>
                    </a:lnTo>
                    <a:lnTo>
                      <a:pt x="736" y="62"/>
                    </a:lnTo>
                    <a:lnTo>
                      <a:pt x="750" y="44"/>
                    </a:lnTo>
                    <a:lnTo>
                      <a:pt x="770" y="24"/>
                    </a:lnTo>
                    <a:lnTo>
                      <a:pt x="793" y="11"/>
                    </a:lnTo>
                    <a:lnTo>
                      <a:pt x="818" y="3"/>
                    </a:lnTo>
                    <a:lnTo>
                      <a:pt x="8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Freeform 22">
                <a:extLst>
                  <a:ext uri="{FF2B5EF4-FFF2-40B4-BE49-F238E27FC236}">
                    <a16:creationId xmlns:a16="http://schemas.microsoft.com/office/drawing/2014/main" id="{7F7831C6-879E-46C8-98C5-6303D569D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8" y="3802"/>
                <a:ext cx="0" cy="0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0 w 1"/>
                  <a:gd name="T5" fmla="*/ 2 h 2"/>
                  <a:gd name="T6" fmla="*/ 1 w 1"/>
                  <a:gd name="T7" fmla="*/ 1 h 2"/>
                  <a:gd name="T8" fmla="*/ 1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object 57">
              <a:extLst>
                <a:ext uri="{FF2B5EF4-FFF2-40B4-BE49-F238E27FC236}">
                  <a16:creationId xmlns:a16="http://schemas.microsoft.com/office/drawing/2014/main" id="{0AC97A73-94C4-4379-ACF2-B8AD09A14423}"/>
                </a:ext>
              </a:extLst>
            </p:cNvPr>
            <p:cNvSpPr txBox="1"/>
            <p:nvPr/>
          </p:nvSpPr>
          <p:spPr>
            <a:xfrm>
              <a:off x="6620475" y="1267659"/>
              <a:ext cx="1034950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Лойиҳалар</a:t>
              </a: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сони </a:t>
              </a:r>
            </a:p>
          </p:txBody>
        </p:sp>
        <p:sp>
          <p:nvSpPr>
            <p:cNvPr id="41" name="object 58">
              <a:extLst>
                <a:ext uri="{FF2B5EF4-FFF2-40B4-BE49-F238E27FC236}">
                  <a16:creationId xmlns:a16="http://schemas.microsoft.com/office/drawing/2014/main" id="{0361A797-0284-4A3C-B969-65DC44E54772}"/>
                </a:ext>
              </a:extLst>
            </p:cNvPr>
            <p:cNvSpPr txBox="1"/>
            <p:nvPr/>
          </p:nvSpPr>
          <p:spPr>
            <a:xfrm>
              <a:off x="6652664" y="1620818"/>
              <a:ext cx="1111792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Умумий</a:t>
              </a: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ru-RU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қиймати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5" name="object 52">
              <a:extLst>
                <a:ext uri="{FF2B5EF4-FFF2-40B4-BE49-F238E27FC236}">
                  <a16:creationId xmlns:a16="http://schemas.microsoft.com/office/drawing/2014/main" id="{895186A4-F8E2-403D-8092-14EC104F9EE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 rot="10800000" flipV="1">
              <a:off x="6374386" y="1221207"/>
              <a:ext cx="194826" cy="281178"/>
            </a:xfrm>
            <a:prstGeom prst="rect">
              <a:avLst/>
            </a:prstGeom>
          </p:spPr>
        </p:pic>
        <p:sp>
          <p:nvSpPr>
            <p:cNvPr id="47" name="object 60">
              <a:extLst>
                <a:ext uri="{FF2B5EF4-FFF2-40B4-BE49-F238E27FC236}">
                  <a16:creationId xmlns:a16="http://schemas.microsoft.com/office/drawing/2014/main" id="{94A834AF-DB3B-4ECE-BBD3-A5845B236467}"/>
                </a:ext>
              </a:extLst>
            </p:cNvPr>
            <p:cNvSpPr txBox="1"/>
            <p:nvPr/>
          </p:nvSpPr>
          <p:spPr>
            <a:xfrm>
              <a:off x="7570281" y="1276810"/>
              <a:ext cx="968376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uz-Cyrl-UZ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 </a:t>
              </a: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та </a:t>
              </a:r>
              <a:r>
                <a:rPr kumimoji="0" lang="ru-RU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лойиҳа</a:t>
              </a: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8" name="object 66">
              <a:extLst>
                <a:ext uri="{FF2B5EF4-FFF2-40B4-BE49-F238E27FC236}">
                  <a16:creationId xmlns:a16="http://schemas.microsoft.com/office/drawing/2014/main" id="{5929FDCE-1637-44A3-83A3-F5323A480AD7}"/>
                </a:ext>
              </a:extLst>
            </p:cNvPr>
            <p:cNvSpPr txBox="1"/>
            <p:nvPr/>
          </p:nvSpPr>
          <p:spPr>
            <a:xfrm>
              <a:off x="7625538" y="1618861"/>
              <a:ext cx="814967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$</a:t>
              </a:r>
              <a:r>
                <a:rPr kumimoji="0" lang="uz-Cyrl-UZ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uz-Latn-UZ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69</a:t>
              </a:r>
              <a:r>
                <a:rPr kumimoji="0" lang="uz-Cyrl-UZ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</a:t>
              </a:r>
              <a:r>
                <a:rPr kumimoji="0" lang="uz-Latn-UZ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sz="11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ru-RU" sz="1100" b="1" i="0" u="none" strike="noStrike" kern="1200" cap="none" spc="-1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мллн</a:t>
              </a:r>
              <a:r>
                <a:rPr kumimoji="0" lang="ru-RU" sz="11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0245C15-C62D-4CF4-A512-7EB464E765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" y="-43141"/>
            <a:ext cx="1676400" cy="796248"/>
          </a:xfrm>
          <a:prstGeom prst="rect">
            <a:avLst/>
          </a:prstGeom>
        </p:spPr>
      </p:pic>
      <p:sp>
        <p:nvSpPr>
          <p:cNvPr id="66" name="AutoShape 4" descr="Динамика цены золота за последние 20 лет">
            <a:extLst>
              <a:ext uri="{FF2B5EF4-FFF2-40B4-BE49-F238E27FC236}">
                <a16:creationId xmlns:a16="http://schemas.microsoft.com/office/drawing/2014/main" id="{331E9D47-0F4B-40FE-BA9D-B80284B0F4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5584" y="32684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2" name="Схема 81">
            <a:extLst>
              <a:ext uri="{FF2B5EF4-FFF2-40B4-BE49-F238E27FC236}">
                <a16:creationId xmlns:a16="http://schemas.microsoft.com/office/drawing/2014/main" id="{F17BD0F5-935A-48B7-8C35-B669684958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9067102"/>
              </p:ext>
            </p:extLst>
          </p:nvPr>
        </p:nvGraphicFramePr>
        <p:xfrm>
          <a:off x="8958745" y="5153292"/>
          <a:ext cx="3095249" cy="1639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9949AF1-4305-43E0-B3D8-E843398711C1}"/>
              </a:ext>
            </a:extLst>
          </p:cNvPr>
          <p:cNvGrpSpPr/>
          <p:nvPr/>
        </p:nvGrpSpPr>
        <p:grpSpPr>
          <a:xfrm>
            <a:off x="9473569" y="1316285"/>
            <a:ext cx="2966527" cy="619489"/>
            <a:chOff x="6404385" y="1403121"/>
            <a:chExt cx="2243695" cy="619489"/>
          </a:xfrm>
        </p:grpSpPr>
        <p:grpSp>
          <p:nvGrpSpPr>
            <p:cNvPr id="64" name="Group 17">
              <a:extLst>
                <a:ext uri="{FF2B5EF4-FFF2-40B4-BE49-F238E27FC236}">
                  <a16:creationId xmlns:a16="http://schemas.microsoft.com/office/drawing/2014/main" id="{B69B3E1B-DF47-420C-BB9C-B22D0D425B6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477869" y="1404934"/>
              <a:ext cx="50047" cy="53015"/>
              <a:chOff x="4973" y="3723"/>
              <a:chExt cx="57" cy="88"/>
            </a:xfrm>
            <a:solidFill>
              <a:srgbClr val="92D050"/>
            </a:solidFill>
          </p:grpSpPr>
          <p:sp>
            <p:nvSpPr>
              <p:cNvPr id="81" name="Freeform 19">
                <a:extLst>
                  <a:ext uri="{FF2B5EF4-FFF2-40B4-BE49-F238E27FC236}">
                    <a16:creationId xmlns:a16="http://schemas.microsoft.com/office/drawing/2014/main" id="{BDBE56FB-83D0-433C-BDCF-A10C6EA86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9" y="3778"/>
                <a:ext cx="21" cy="33"/>
              </a:xfrm>
              <a:custGeom>
                <a:avLst/>
                <a:gdLst>
                  <a:gd name="T0" fmla="*/ 0 w 186"/>
                  <a:gd name="T1" fmla="*/ 0 h 305"/>
                  <a:gd name="T2" fmla="*/ 39 w 186"/>
                  <a:gd name="T3" fmla="*/ 10 h 305"/>
                  <a:gd name="T4" fmla="*/ 78 w 186"/>
                  <a:gd name="T5" fmla="*/ 24 h 305"/>
                  <a:gd name="T6" fmla="*/ 115 w 186"/>
                  <a:gd name="T7" fmla="*/ 40 h 305"/>
                  <a:gd name="T8" fmla="*/ 131 w 186"/>
                  <a:gd name="T9" fmla="*/ 50 h 305"/>
                  <a:gd name="T10" fmla="*/ 147 w 186"/>
                  <a:gd name="T11" fmla="*/ 60 h 305"/>
                  <a:gd name="T12" fmla="*/ 160 w 186"/>
                  <a:gd name="T13" fmla="*/ 73 h 305"/>
                  <a:gd name="T14" fmla="*/ 171 w 186"/>
                  <a:gd name="T15" fmla="*/ 87 h 305"/>
                  <a:gd name="T16" fmla="*/ 178 w 186"/>
                  <a:gd name="T17" fmla="*/ 103 h 305"/>
                  <a:gd name="T18" fmla="*/ 183 w 186"/>
                  <a:gd name="T19" fmla="*/ 119 h 305"/>
                  <a:gd name="T20" fmla="*/ 186 w 186"/>
                  <a:gd name="T21" fmla="*/ 143 h 305"/>
                  <a:gd name="T22" fmla="*/ 185 w 186"/>
                  <a:gd name="T23" fmla="*/ 168 h 305"/>
                  <a:gd name="T24" fmla="*/ 180 w 186"/>
                  <a:gd name="T25" fmla="*/ 192 h 305"/>
                  <a:gd name="T26" fmla="*/ 170 w 186"/>
                  <a:gd name="T27" fmla="*/ 214 h 305"/>
                  <a:gd name="T28" fmla="*/ 156 w 186"/>
                  <a:gd name="T29" fmla="*/ 235 h 305"/>
                  <a:gd name="T30" fmla="*/ 139 w 186"/>
                  <a:gd name="T31" fmla="*/ 253 h 305"/>
                  <a:gd name="T32" fmla="*/ 118 w 186"/>
                  <a:gd name="T33" fmla="*/ 267 h 305"/>
                  <a:gd name="T34" fmla="*/ 96 w 186"/>
                  <a:gd name="T35" fmla="*/ 279 h 305"/>
                  <a:gd name="T36" fmla="*/ 72 w 186"/>
                  <a:gd name="T37" fmla="*/ 288 h 305"/>
                  <a:gd name="T38" fmla="*/ 49 w 186"/>
                  <a:gd name="T39" fmla="*/ 295 h 305"/>
                  <a:gd name="T40" fmla="*/ 24 w 186"/>
                  <a:gd name="T41" fmla="*/ 300 h 305"/>
                  <a:gd name="T42" fmla="*/ 0 w 186"/>
                  <a:gd name="T43" fmla="*/ 305 h 305"/>
                  <a:gd name="T44" fmla="*/ 0 w 186"/>
                  <a:gd name="T45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6" h="305">
                    <a:moveTo>
                      <a:pt x="0" y="0"/>
                    </a:moveTo>
                    <a:lnTo>
                      <a:pt x="39" y="10"/>
                    </a:lnTo>
                    <a:lnTo>
                      <a:pt x="78" y="24"/>
                    </a:lnTo>
                    <a:lnTo>
                      <a:pt x="115" y="40"/>
                    </a:lnTo>
                    <a:lnTo>
                      <a:pt x="131" y="50"/>
                    </a:lnTo>
                    <a:lnTo>
                      <a:pt x="147" y="60"/>
                    </a:lnTo>
                    <a:lnTo>
                      <a:pt x="160" y="73"/>
                    </a:lnTo>
                    <a:lnTo>
                      <a:pt x="171" y="87"/>
                    </a:lnTo>
                    <a:lnTo>
                      <a:pt x="178" y="103"/>
                    </a:lnTo>
                    <a:lnTo>
                      <a:pt x="183" y="119"/>
                    </a:lnTo>
                    <a:lnTo>
                      <a:pt x="186" y="143"/>
                    </a:lnTo>
                    <a:lnTo>
                      <a:pt x="185" y="168"/>
                    </a:lnTo>
                    <a:lnTo>
                      <a:pt x="180" y="192"/>
                    </a:lnTo>
                    <a:lnTo>
                      <a:pt x="170" y="214"/>
                    </a:lnTo>
                    <a:lnTo>
                      <a:pt x="156" y="235"/>
                    </a:lnTo>
                    <a:lnTo>
                      <a:pt x="139" y="253"/>
                    </a:lnTo>
                    <a:lnTo>
                      <a:pt x="118" y="267"/>
                    </a:lnTo>
                    <a:lnTo>
                      <a:pt x="96" y="279"/>
                    </a:lnTo>
                    <a:lnTo>
                      <a:pt x="72" y="288"/>
                    </a:lnTo>
                    <a:lnTo>
                      <a:pt x="49" y="295"/>
                    </a:lnTo>
                    <a:lnTo>
                      <a:pt x="24" y="300"/>
                    </a:lnTo>
                    <a:lnTo>
                      <a:pt x="0" y="3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20">
                <a:extLst>
                  <a:ext uri="{FF2B5EF4-FFF2-40B4-BE49-F238E27FC236}">
                    <a16:creationId xmlns:a16="http://schemas.microsoft.com/office/drawing/2014/main" id="{516D6B37-43E1-42EA-A9A4-4F32034E9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3" y="3723"/>
                <a:ext cx="17" cy="31"/>
              </a:xfrm>
              <a:custGeom>
                <a:avLst/>
                <a:gdLst>
                  <a:gd name="T0" fmla="*/ 152 w 152"/>
                  <a:gd name="T1" fmla="*/ 0 h 276"/>
                  <a:gd name="T2" fmla="*/ 152 w 152"/>
                  <a:gd name="T3" fmla="*/ 276 h 276"/>
                  <a:gd name="T4" fmla="*/ 124 w 152"/>
                  <a:gd name="T5" fmla="*/ 267 h 276"/>
                  <a:gd name="T6" fmla="*/ 98 w 152"/>
                  <a:gd name="T7" fmla="*/ 258 h 276"/>
                  <a:gd name="T8" fmla="*/ 70 w 152"/>
                  <a:gd name="T9" fmla="*/ 244 h 276"/>
                  <a:gd name="T10" fmla="*/ 43 w 152"/>
                  <a:gd name="T11" fmla="*/ 229 h 276"/>
                  <a:gd name="T12" fmla="*/ 29 w 152"/>
                  <a:gd name="T13" fmla="*/ 217 h 276"/>
                  <a:gd name="T14" fmla="*/ 17 w 152"/>
                  <a:gd name="T15" fmla="*/ 205 h 276"/>
                  <a:gd name="T16" fmla="*/ 7 w 152"/>
                  <a:gd name="T17" fmla="*/ 188 h 276"/>
                  <a:gd name="T18" fmla="*/ 2 w 152"/>
                  <a:gd name="T19" fmla="*/ 170 h 276"/>
                  <a:gd name="T20" fmla="*/ 0 w 152"/>
                  <a:gd name="T21" fmla="*/ 149 h 276"/>
                  <a:gd name="T22" fmla="*/ 0 w 152"/>
                  <a:gd name="T23" fmla="*/ 129 h 276"/>
                  <a:gd name="T24" fmla="*/ 4 w 152"/>
                  <a:gd name="T25" fmla="*/ 111 h 276"/>
                  <a:gd name="T26" fmla="*/ 10 w 152"/>
                  <a:gd name="T27" fmla="*/ 92 h 276"/>
                  <a:gd name="T28" fmla="*/ 21 w 152"/>
                  <a:gd name="T29" fmla="*/ 75 h 276"/>
                  <a:gd name="T30" fmla="*/ 36 w 152"/>
                  <a:gd name="T31" fmla="*/ 56 h 276"/>
                  <a:gd name="T32" fmla="*/ 57 w 152"/>
                  <a:gd name="T33" fmla="*/ 39 h 276"/>
                  <a:gd name="T34" fmla="*/ 79 w 152"/>
                  <a:gd name="T35" fmla="*/ 26 h 276"/>
                  <a:gd name="T36" fmla="*/ 102 w 152"/>
                  <a:gd name="T37" fmla="*/ 14 h 276"/>
                  <a:gd name="T38" fmla="*/ 127 w 152"/>
                  <a:gd name="T39" fmla="*/ 6 h 276"/>
                  <a:gd name="T40" fmla="*/ 152 w 152"/>
                  <a:gd name="T41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2" h="276">
                    <a:moveTo>
                      <a:pt x="152" y="0"/>
                    </a:moveTo>
                    <a:lnTo>
                      <a:pt x="152" y="276"/>
                    </a:lnTo>
                    <a:lnTo>
                      <a:pt x="124" y="267"/>
                    </a:lnTo>
                    <a:lnTo>
                      <a:pt x="98" y="258"/>
                    </a:lnTo>
                    <a:lnTo>
                      <a:pt x="70" y="244"/>
                    </a:lnTo>
                    <a:lnTo>
                      <a:pt x="43" y="229"/>
                    </a:lnTo>
                    <a:lnTo>
                      <a:pt x="29" y="217"/>
                    </a:lnTo>
                    <a:lnTo>
                      <a:pt x="17" y="205"/>
                    </a:lnTo>
                    <a:lnTo>
                      <a:pt x="7" y="188"/>
                    </a:lnTo>
                    <a:lnTo>
                      <a:pt x="2" y="170"/>
                    </a:lnTo>
                    <a:lnTo>
                      <a:pt x="0" y="149"/>
                    </a:lnTo>
                    <a:lnTo>
                      <a:pt x="0" y="129"/>
                    </a:lnTo>
                    <a:lnTo>
                      <a:pt x="4" y="111"/>
                    </a:lnTo>
                    <a:lnTo>
                      <a:pt x="10" y="92"/>
                    </a:lnTo>
                    <a:lnTo>
                      <a:pt x="21" y="75"/>
                    </a:lnTo>
                    <a:lnTo>
                      <a:pt x="36" y="56"/>
                    </a:lnTo>
                    <a:lnTo>
                      <a:pt x="57" y="39"/>
                    </a:lnTo>
                    <a:lnTo>
                      <a:pt x="79" y="26"/>
                    </a:lnTo>
                    <a:lnTo>
                      <a:pt x="102" y="14"/>
                    </a:lnTo>
                    <a:lnTo>
                      <a:pt x="127" y="6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Freeform 22">
                <a:extLst>
                  <a:ext uri="{FF2B5EF4-FFF2-40B4-BE49-F238E27FC236}">
                    <a16:creationId xmlns:a16="http://schemas.microsoft.com/office/drawing/2014/main" id="{102258D1-B043-4E79-8C09-FD34041D8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8" y="3802"/>
                <a:ext cx="0" cy="0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0 w 1"/>
                  <a:gd name="T5" fmla="*/ 2 h 2"/>
                  <a:gd name="T6" fmla="*/ 1 w 1"/>
                  <a:gd name="T7" fmla="*/ 1 h 2"/>
                  <a:gd name="T8" fmla="*/ 1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0" name="object 59">
              <a:extLst>
                <a:ext uri="{FF2B5EF4-FFF2-40B4-BE49-F238E27FC236}">
                  <a16:creationId xmlns:a16="http://schemas.microsoft.com/office/drawing/2014/main" id="{4AD61DC1-68D1-4512-95C4-313E012DEA2A}"/>
                </a:ext>
              </a:extLst>
            </p:cNvPr>
            <p:cNvSpPr txBox="1"/>
            <p:nvPr/>
          </p:nvSpPr>
          <p:spPr>
            <a:xfrm>
              <a:off x="6704266" y="1433446"/>
              <a:ext cx="1134041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IRR </a:t>
              </a:r>
              <a:r>
                <a:rPr kumimoji="0" lang="uz-Cyrl-UZ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ў</a:t>
              </a:r>
              <a:r>
                <a:rPr kumimoji="0" lang="ru-RU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ртача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</a:p>
          </p:txBody>
        </p:sp>
        <p:sp>
          <p:nvSpPr>
            <p:cNvPr id="71" name="object 68">
              <a:extLst>
                <a:ext uri="{FF2B5EF4-FFF2-40B4-BE49-F238E27FC236}">
                  <a16:creationId xmlns:a16="http://schemas.microsoft.com/office/drawing/2014/main" id="{52FE5C9E-DB79-452F-85AA-F1C5ED3035E1}"/>
                </a:ext>
              </a:extLst>
            </p:cNvPr>
            <p:cNvSpPr txBox="1"/>
            <p:nvPr/>
          </p:nvSpPr>
          <p:spPr>
            <a:xfrm>
              <a:off x="6683154" y="1755368"/>
              <a:ext cx="960975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Янги </a:t>
              </a:r>
              <a:r>
                <a:rPr kumimoji="0" lang="ru-RU" sz="1100" b="1" i="0" u="none" strike="noStrike" kern="1200" cap="none" spc="-1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иш</a:t>
              </a:r>
              <a:r>
                <a:rPr kumimoji="0" lang="ru-RU" sz="1100" b="1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ru-RU" sz="1100" b="1" i="0" u="none" strike="noStrike" kern="1200" cap="none" spc="-1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ўринлари</a:t>
              </a:r>
              <a:endParaRPr kumimoji="0" lang="ru-RU" sz="11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3" name="object 51">
              <a:extLst>
                <a:ext uri="{FF2B5EF4-FFF2-40B4-BE49-F238E27FC236}">
                  <a16:creationId xmlns:a16="http://schemas.microsoft.com/office/drawing/2014/main" id="{235DF30C-0ECE-4A10-AC90-450BB387FF0A}"/>
                </a:ext>
              </a:extLst>
            </p:cNvPr>
            <p:cNvSpPr/>
            <p:nvPr/>
          </p:nvSpPr>
          <p:spPr>
            <a:xfrm>
              <a:off x="6414899" y="1418688"/>
              <a:ext cx="226033" cy="242936"/>
            </a:xfrm>
            <a:custGeom>
              <a:avLst/>
              <a:gdLst/>
              <a:ahLst/>
              <a:cxnLst/>
              <a:rect l="l" t="t" r="r" b="b"/>
              <a:pathLst>
                <a:path w="367665" h="367665">
                  <a:moveTo>
                    <a:pt x="183641" y="0"/>
                  </a:moveTo>
                  <a:lnTo>
                    <a:pt x="134668" y="6529"/>
                  </a:lnTo>
                  <a:lnTo>
                    <a:pt x="90757" y="24976"/>
                  </a:lnTo>
                  <a:lnTo>
                    <a:pt x="53620" y="53625"/>
                  </a:lnTo>
                  <a:lnTo>
                    <a:pt x="24973" y="90762"/>
                  </a:lnTo>
                  <a:lnTo>
                    <a:pt x="6529" y="134672"/>
                  </a:lnTo>
                  <a:lnTo>
                    <a:pt x="0" y="183641"/>
                  </a:lnTo>
                  <a:lnTo>
                    <a:pt x="6529" y="232346"/>
                  </a:lnTo>
                  <a:lnTo>
                    <a:pt x="24973" y="276182"/>
                  </a:lnTo>
                  <a:lnTo>
                    <a:pt x="53620" y="313372"/>
                  </a:lnTo>
                  <a:lnTo>
                    <a:pt x="90757" y="342137"/>
                  </a:lnTo>
                  <a:lnTo>
                    <a:pt x="134668" y="360701"/>
                  </a:lnTo>
                  <a:lnTo>
                    <a:pt x="183641" y="367283"/>
                  </a:lnTo>
                  <a:lnTo>
                    <a:pt x="232364" y="360701"/>
                  </a:lnTo>
                  <a:lnTo>
                    <a:pt x="276205" y="342137"/>
                  </a:lnTo>
                  <a:lnTo>
                    <a:pt x="313391" y="313372"/>
                  </a:lnTo>
                  <a:lnTo>
                    <a:pt x="342149" y="276182"/>
                  </a:lnTo>
                  <a:lnTo>
                    <a:pt x="345786" y="267588"/>
                  </a:lnTo>
                  <a:lnTo>
                    <a:pt x="87515" y="267588"/>
                  </a:lnTo>
                  <a:lnTo>
                    <a:pt x="83934" y="264032"/>
                  </a:lnTo>
                  <a:lnTo>
                    <a:pt x="83934" y="255396"/>
                  </a:lnTo>
                  <a:lnTo>
                    <a:pt x="87515" y="252475"/>
                  </a:lnTo>
                  <a:lnTo>
                    <a:pt x="221665" y="252475"/>
                  </a:lnTo>
                  <a:lnTo>
                    <a:pt x="221665" y="221614"/>
                  </a:lnTo>
                  <a:lnTo>
                    <a:pt x="71729" y="221614"/>
                  </a:lnTo>
                  <a:lnTo>
                    <a:pt x="68859" y="218058"/>
                  </a:lnTo>
                  <a:lnTo>
                    <a:pt x="68859" y="171449"/>
                  </a:lnTo>
                  <a:lnTo>
                    <a:pt x="71729" y="167893"/>
                  </a:lnTo>
                  <a:lnTo>
                    <a:pt x="98996" y="167893"/>
                  </a:lnTo>
                  <a:lnTo>
                    <a:pt x="98996" y="137667"/>
                  </a:lnTo>
                  <a:lnTo>
                    <a:pt x="72453" y="137667"/>
                  </a:lnTo>
                  <a:lnTo>
                    <a:pt x="69583" y="134873"/>
                  </a:lnTo>
                  <a:lnTo>
                    <a:pt x="68859" y="131317"/>
                  </a:lnTo>
                  <a:lnTo>
                    <a:pt x="68148" y="126999"/>
                  </a:lnTo>
                  <a:lnTo>
                    <a:pt x="70294" y="123443"/>
                  </a:lnTo>
                  <a:lnTo>
                    <a:pt x="73888" y="122681"/>
                  </a:lnTo>
                  <a:lnTo>
                    <a:pt x="242468" y="68833"/>
                  </a:lnTo>
                  <a:lnTo>
                    <a:pt x="245338" y="68198"/>
                  </a:lnTo>
                  <a:lnTo>
                    <a:pt x="324676" y="68198"/>
                  </a:lnTo>
                  <a:lnTo>
                    <a:pt x="313391" y="53625"/>
                  </a:lnTo>
                  <a:lnTo>
                    <a:pt x="276205" y="24976"/>
                  </a:lnTo>
                  <a:lnTo>
                    <a:pt x="232364" y="6529"/>
                  </a:lnTo>
                  <a:lnTo>
                    <a:pt x="183641" y="0"/>
                  </a:lnTo>
                  <a:close/>
                </a:path>
                <a:path w="367665" h="367665">
                  <a:moveTo>
                    <a:pt x="324676" y="68198"/>
                  </a:moveTo>
                  <a:lnTo>
                    <a:pt x="245338" y="68198"/>
                  </a:lnTo>
                  <a:lnTo>
                    <a:pt x="248208" y="68833"/>
                  </a:lnTo>
                  <a:lnTo>
                    <a:pt x="250355" y="70992"/>
                  </a:lnTo>
                  <a:lnTo>
                    <a:pt x="296265" y="124840"/>
                  </a:lnTo>
                  <a:lnTo>
                    <a:pt x="298411" y="126999"/>
                  </a:lnTo>
                  <a:lnTo>
                    <a:pt x="298411" y="130555"/>
                  </a:lnTo>
                  <a:lnTo>
                    <a:pt x="297700" y="132714"/>
                  </a:lnTo>
                  <a:lnTo>
                    <a:pt x="296265" y="135635"/>
                  </a:lnTo>
                  <a:lnTo>
                    <a:pt x="293395" y="137667"/>
                  </a:lnTo>
                  <a:lnTo>
                    <a:pt x="275463" y="137667"/>
                  </a:lnTo>
                  <a:lnTo>
                    <a:pt x="275463" y="252475"/>
                  </a:lnTo>
                  <a:lnTo>
                    <a:pt x="279768" y="252475"/>
                  </a:lnTo>
                  <a:lnTo>
                    <a:pt x="282638" y="255396"/>
                  </a:lnTo>
                  <a:lnTo>
                    <a:pt x="282638" y="264032"/>
                  </a:lnTo>
                  <a:lnTo>
                    <a:pt x="279768" y="267588"/>
                  </a:lnTo>
                  <a:lnTo>
                    <a:pt x="345786" y="267588"/>
                  </a:lnTo>
                  <a:lnTo>
                    <a:pt x="360704" y="232346"/>
                  </a:lnTo>
                  <a:lnTo>
                    <a:pt x="367284" y="183641"/>
                  </a:lnTo>
                  <a:lnTo>
                    <a:pt x="360834" y="135635"/>
                  </a:lnTo>
                  <a:lnTo>
                    <a:pt x="360731" y="134873"/>
                  </a:lnTo>
                  <a:lnTo>
                    <a:pt x="360704" y="134672"/>
                  </a:lnTo>
                  <a:lnTo>
                    <a:pt x="342149" y="90762"/>
                  </a:lnTo>
                  <a:lnTo>
                    <a:pt x="324676" y="68198"/>
                  </a:lnTo>
                  <a:close/>
                </a:path>
                <a:path w="367665" h="367665">
                  <a:moveTo>
                    <a:pt x="259676" y="219455"/>
                  </a:moveTo>
                  <a:lnTo>
                    <a:pt x="236727" y="247522"/>
                  </a:lnTo>
                  <a:lnTo>
                    <a:pt x="236727" y="252475"/>
                  </a:lnTo>
                  <a:lnTo>
                    <a:pt x="259676" y="252475"/>
                  </a:lnTo>
                  <a:lnTo>
                    <a:pt x="259676" y="219455"/>
                  </a:lnTo>
                  <a:close/>
                </a:path>
                <a:path w="367665" h="367665">
                  <a:moveTo>
                    <a:pt x="259676" y="166369"/>
                  </a:moveTo>
                  <a:lnTo>
                    <a:pt x="236727" y="193674"/>
                  </a:lnTo>
                  <a:lnTo>
                    <a:pt x="236727" y="223773"/>
                  </a:lnTo>
                  <a:lnTo>
                    <a:pt x="259676" y="195833"/>
                  </a:lnTo>
                  <a:lnTo>
                    <a:pt x="259676" y="166369"/>
                  </a:lnTo>
                  <a:close/>
                </a:path>
                <a:path w="367665" h="367665">
                  <a:moveTo>
                    <a:pt x="221665" y="137667"/>
                  </a:moveTo>
                  <a:lnTo>
                    <a:pt x="114769" y="137667"/>
                  </a:lnTo>
                  <a:lnTo>
                    <a:pt x="114769" y="167893"/>
                  </a:lnTo>
                  <a:lnTo>
                    <a:pt x="142036" y="167893"/>
                  </a:lnTo>
                  <a:lnTo>
                    <a:pt x="144907" y="171449"/>
                  </a:lnTo>
                  <a:lnTo>
                    <a:pt x="144907" y="218058"/>
                  </a:lnTo>
                  <a:lnTo>
                    <a:pt x="142036" y="221614"/>
                  </a:lnTo>
                  <a:lnTo>
                    <a:pt x="221665" y="221614"/>
                  </a:lnTo>
                  <a:lnTo>
                    <a:pt x="221665" y="137667"/>
                  </a:lnTo>
                  <a:close/>
                </a:path>
                <a:path w="367665" h="367665">
                  <a:moveTo>
                    <a:pt x="129844" y="183641"/>
                  </a:moveTo>
                  <a:lnTo>
                    <a:pt x="83934" y="183641"/>
                  </a:lnTo>
                  <a:lnTo>
                    <a:pt x="83934" y="206628"/>
                  </a:lnTo>
                  <a:lnTo>
                    <a:pt x="129844" y="206628"/>
                  </a:lnTo>
                  <a:lnTo>
                    <a:pt x="129844" y="183641"/>
                  </a:lnTo>
                  <a:close/>
                </a:path>
                <a:path w="367665" h="367665">
                  <a:moveTo>
                    <a:pt x="259676" y="137667"/>
                  </a:moveTo>
                  <a:lnTo>
                    <a:pt x="236727" y="137667"/>
                  </a:lnTo>
                  <a:lnTo>
                    <a:pt x="236727" y="170052"/>
                  </a:lnTo>
                  <a:lnTo>
                    <a:pt x="259676" y="141985"/>
                  </a:lnTo>
                  <a:lnTo>
                    <a:pt x="259676" y="137667"/>
                  </a:lnTo>
                  <a:close/>
                </a:path>
                <a:path w="367665" h="367665">
                  <a:moveTo>
                    <a:pt x="236727" y="86740"/>
                  </a:moveTo>
                  <a:lnTo>
                    <a:pt x="125539" y="121919"/>
                  </a:lnTo>
                  <a:lnTo>
                    <a:pt x="236727" y="121919"/>
                  </a:lnTo>
                  <a:lnTo>
                    <a:pt x="236727" y="86740"/>
                  </a:lnTo>
                  <a:close/>
                </a:path>
                <a:path w="367665" h="367665">
                  <a:moveTo>
                    <a:pt x="252501" y="96900"/>
                  </a:moveTo>
                  <a:lnTo>
                    <a:pt x="252501" y="121919"/>
                  </a:lnTo>
                  <a:lnTo>
                    <a:pt x="274027" y="121919"/>
                  </a:lnTo>
                  <a:lnTo>
                    <a:pt x="252501" y="96900"/>
                  </a:lnTo>
                  <a:close/>
                </a:path>
              </a:pathLst>
            </a:custGeom>
            <a:solidFill>
              <a:srgbClr val="85BB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5" name="object 54">
              <a:extLst>
                <a:ext uri="{FF2B5EF4-FFF2-40B4-BE49-F238E27FC236}">
                  <a16:creationId xmlns:a16="http://schemas.microsoft.com/office/drawing/2014/main" id="{98E4B460-0FAB-4D22-91E9-E980CD3856B7}"/>
                </a:ext>
              </a:extLst>
            </p:cNvPr>
            <p:cNvSpPr/>
            <p:nvPr/>
          </p:nvSpPr>
          <p:spPr>
            <a:xfrm>
              <a:off x="6404385" y="1761507"/>
              <a:ext cx="226033" cy="261103"/>
            </a:xfrm>
            <a:custGeom>
              <a:avLst/>
              <a:gdLst/>
              <a:ahLst/>
              <a:cxnLst/>
              <a:rect l="l" t="t" r="r" b="b"/>
              <a:pathLst>
                <a:path w="367665" h="367665">
                  <a:moveTo>
                    <a:pt x="183642" y="0"/>
                  </a:moveTo>
                  <a:lnTo>
                    <a:pt x="134668" y="6529"/>
                  </a:lnTo>
                  <a:lnTo>
                    <a:pt x="90757" y="24973"/>
                  </a:lnTo>
                  <a:lnTo>
                    <a:pt x="53620" y="53620"/>
                  </a:lnTo>
                  <a:lnTo>
                    <a:pt x="24973" y="90757"/>
                  </a:lnTo>
                  <a:lnTo>
                    <a:pt x="6529" y="134668"/>
                  </a:lnTo>
                  <a:lnTo>
                    <a:pt x="0" y="183641"/>
                  </a:lnTo>
                  <a:lnTo>
                    <a:pt x="6529" y="232364"/>
                  </a:lnTo>
                  <a:lnTo>
                    <a:pt x="24973" y="276205"/>
                  </a:lnTo>
                  <a:lnTo>
                    <a:pt x="53620" y="313391"/>
                  </a:lnTo>
                  <a:lnTo>
                    <a:pt x="90757" y="342149"/>
                  </a:lnTo>
                  <a:lnTo>
                    <a:pt x="134668" y="360704"/>
                  </a:lnTo>
                  <a:lnTo>
                    <a:pt x="183642" y="367283"/>
                  </a:lnTo>
                  <a:lnTo>
                    <a:pt x="232364" y="360704"/>
                  </a:lnTo>
                  <a:lnTo>
                    <a:pt x="276205" y="342149"/>
                  </a:lnTo>
                  <a:lnTo>
                    <a:pt x="313391" y="313391"/>
                  </a:lnTo>
                  <a:lnTo>
                    <a:pt x="337174" y="282638"/>
                  </a:lnTo>
                  <a:lnTo>
                    <a:pt x="133426" y="282638"/>
                  </a:lnTo>
                  <a:lnTo>
                    <a:pt x="129844" y="279768"/>
                  </a:lnTo>
                  <a:lnTo>
                    <a:pt x="129844" y="240309"/>
                  </a:lnTo>
                  <a:lnTo>
                    <a:pt x="133426" y="236727"/>
                  </a:lnTo>
                  <a:lnTo>
                    <a:pt x="87515" y="236727"/>
                  </a:lnTo>
                  <a:lnTo>
                    <a:pt x="83934" y="233857"/>
                  </a:lnTo>
                  <a:lnTo>
                    <a:pt x="83934" y="194398"/>
                  </a:lnTo>
                  <a:lnTo>
                    <a:pt x="87515" y="190817"/>
                  </a:lnTo>
                  <a:lnTo>
                    <a:pt x="98996" y="190817"/>
                  </a:lnTo>
                  <a:lnTo>
                    <a:pt x="98996" y="144906"/>
                  </a:lnTo>
                  <a:lnTo>
                    <a:pt x="87515" y="144906"/>
                  </a:lnTo>
                  <a:lnTo>
                    <a:pt x="83934" y="142036"/>
                  </a:lnTo>
                  <a:lnTo>
                    <a:pt x="83934" y="102577"/>
                  </a:lnTo>
                  <a:lnTo>
                    <a:pt x="87515" y="98996"/>
                  </a:lnTo>
                  <a:lnTo>
                    <a:pt x="345630" y="98996"/>
                  </a:lnTo>
                  <a:lnTo>
                    <a:pt x="342149" y="90757"/>
                  </a:lnTo>
                  <a:lnTo>
                    <a:pt x="313391" y="53620"/>
                  </a:lnTo>
                  <a:lnTo>
                    <a:pt x="276205" y="24973"/>
                  </a:lnTo>
                  <a:lnTo>
                    <a:pt x="232364" y="6529"/>
                  </a:lnTo>
                  <a:lnTo>
                    <a:pt x="183642" y="0"/>
                  </a:lnTo>
                  <a:close/>
                </a:path>
                <a:path w="367665" h="367665">
                  <a:moveTo>
                    <a:pt x="221665" y="267576"/>
                  </a:moveTo>
                  <a:lnTo>
                    <a:pt x="175755" y="267576"/>
                  </a:lnTo>
                  <a:lnTo>
                    <a:pt x="175755" y="279768"/>
                  </a:lnTo>
                  <a:lnTo>
                    <a:pt x="172161" y="282638"/>
                  </a:lnTo>
                  <a:lnTo>
                    <a:pt x="225247" y="282638"/>
                  </a:lnTo>
                  <a:lnTo>
                    <a:pt x="221665" y="279768"/>
                  </a:lnTo>
                  <a:lnTo>
                    <a:pt x="221665" y="267576"/>
                  </a:lnTo>
                  <a:close/>
                </a:path>
                <a:path w="367665" h="367665">
                  <a:moveTo>
                    <a:pt x="345630" y="98996"/>
                  </a:moveTo>
                  <a:lnTo>
                    <a:pt x="218071" y="98996"/>
                  </a:lnTo>
                  <a:lnTo>
                    <a:pt x="221665" y="102577"/>
                  </a:lnTo>
                  <a:lnTo>
                    <a:pt x="221665" y="142036"/>
                  </a:lnTo>
                  <a:lnTo>
                    <a:pt x="218071" y="144906"/>
                  </a:lnTo>
                  <a:lnTo>
                    <a:pt x="263982" y="144906"/>
                  </a:lnTo>
                  <a:lnTo>
                    <a:pt x="267576" y="148488"/>
                  </a:lnTo>
                  <a:lnTo>
                    <a:pt x="267576" y="187947"/>
                  </a:lnTo>
                  <a:lnTo>
                    <a:pt x="263982" y="190817"/>
                  </a:lnTo>
                  <a:lnTo>
                    <a:pt x="252501" y="190817"/>
                  </a:lnTo>
                  <a:lnTo>
                    <a:pt x="252501" y="236727"/>
                  </a:lnTo>
                  <a:lnTo>
                    <a:pt x="263982" y="236727"/>
                  </a:lnTo>
                  <a:lnTo>
                    <a:pt x="267576" y="240309"/>
                  </a:lnTo>
                  <a:lnTo>
                    <a:pt x="267576" y="279768"/>
                  </a:lnTo>
                  <a:lnTo>
                    <a:pt x="263982" y="282638"/>
                  </a:lnTo>
                  <a:lnTo>
                    <a:pt x="337174" y="282638"/>
                  </a:lnTo>
                  <a:lnTo>
                    <a:pt x="342149" y="276205"/>
                  </a:lnTo>
                  <a:lnTo>
                    <a:pt x="360704" y="232364"/>
                  </a:lnTo>
                  <a:lnTo>
                    <a:pt x="367284" y="183641"/>
                  </a:lnTo>
                  <a:lnTo>
                    <a:pt x="360704" y="134668"/>
                  </a:lnTo>
                  <a:lnTo>
                    <a:pt x="345630" y="98996"/>
                  </a:lnTo>
                  <a:close/>
                </a:path>
                <a:path w="367665" h="367665">
                  <a:moveTo>
                    <a:pt x="160680" y="252501"/>
                  </a:moveTo>
                  <a:lnTo>
                    <a:pt x="144907" y="252501"/>
                  </a:lnTo>
                  <a:lnTo>
                    <a:pt x="144907" y="267576"/>
                  </a:lnTo>
                  <a:lnTo>
                    <a:pt x="160680" y="267576"/>
                  </a:lnTo>
                  <a:lnTo>
                    <a:pt x="160680" y="252501"/>
                  </a:lnTo>
                  <a:close/>
                </a:path>
                <a:path w="367665" h="367665">
                  <a:moveTo>
                    <a:pt x="252501" y="252501"/>
                  </a:moveTo>
                  <a:lnTo>
                    <a:pt x="236728" y="252501"/>
                  </a:lnTo>
                  <a:lnTo>
                    <a:pt x="236728" y="267576"/>
                  </a:lnTo>
                  <a:lnTo>
                    <a:pt x="252501" y="267576"/>
                  </a:lnTo>
                  <a:lnTo>
                    <a:pt x="252501" y="252501"/>
                  </a:lnTo>
                  <a:close/>
                </a:path>
                <a:path w="367665" h="367665">
                  <a:moveTo>
                    <a:pt x="225247" y="236727"/>
                  </a:moveTo>
                  <a:lnTo>
                    <a:pt x="172161" y="236727"/>
                  </a:lnTo>
                  <a:lnTo>
                    <a:pt x="175755" y="240309"/>
                  </a:lnTo>
                  <a:lnTo>
                    <a:pt x="175755" y="252501"/>
                  </a:lnTo>
                  <a:lnTo>
                    <a:pt x="221665" y="252501"/>
                  </a:lnTo>
                  <a:lnTo>
                    <a:pt x="221665" y="240309"/>
                  </a:lnTo>
                  <a:lnTo>
                    <a:pt x="225247" y="236727"/>
                  </a:lnTo>
                  <a:close/>
                </a:path>
                <a:path w="367665" h="367665">
                  <a:moveTo>
                    <a:pt x="144907" y="221665"/>
                  </a:moveTo>
                  <a:lnTo>
                    <a:pt x="129844" y="221665"/>
                  </a:lnTo>
                  <a:lnTo>
                    <a:pt x="129844" y="233857"/>
                  </a:lnTo>
                  <a:lnTo>
                    <a:pt x="126250" y="236727"/>
                  </a:lnTo>
                  <a:lnTo>
                    <a:pt x="144907" y="236727"/>
                  </a:lnTo>
                  <a:lnTo>
                    <a:pt x="144907" y="221665"/>
                  </a:lnTo>
                  <a:close/>
                </a:path>
                <a:path w="367665" h="367665">
                  <a:moveTo>
                    <a:pt x="175755" y="221665"/>
                  </a:moveTo>
                  <a:lnTo>
                    <a:pt x="160680" y="221665"/>
                  </a:lnTo>
                  <a:lnTo>
                    <a:pt x="160680" y="236727"/>
                  </a:lnTo>
                  <a:lnTo>
                    <a:pt x="179336" y="236727"/>
                  </a:lnTo>
                  <a:lnTo>
                    <a:pt x="175755" y="233857"/>
                  </a:lnTo>
                  <a:lnTo>
                    <a:pt x="175755" y="221665"/>
                  </a:lnTo>
                  <a:close/>
                </a:path>
                <a:path w="367665" h="367665">
                  <a:moveTo>
                    <a:pt x="236728" y="190817"/>
                  </a:moveTo>
                  <a:lnTo>
                    <a:pt x="218071" y="190817"/>
                  </a:lnTo>
                  <a:lnTo>
                    <a:pt x="221665" y="194398"/>
                  </a:lnTo>
                  <a:lnTo>
                    <a:pt x="221665" y="233857"/>
                  </a:lnTo>
                  <a:lnTo>
                    <a:pt x="218071" y="236727"/>
                  </a:lnTo>
                  <a:lnTo>
                    <a:pt x="236728" y="236727"/>
                  </a:lnTo>
                  <a:lnTo>
                    <a:pt x="236728" y="190817"/>
                  </a:lnTo>
                  <a:close/>
                </a:path>
                <a:path w="367665" h="367665">
                  <a:moveTo>
                    <a:pt x="114769" y="206590"/>
                  </a:moveTo>
                  <a:lnTo>
                    <a:pt x="98996" y="206590"/>
                  </a:lnTo>
                  <a:lnTo>
                    <a:pt x="98996" y="221665"/>
                  </a:lnTo>
                  <a:lnTo>
                    <a:pt x="114769" y="221665"/>
                  </a:lnTo>
                  <a:lnTo>
                    <a:pt x="114769" y="206590"/>
                  </a:lnTo>
                  <a:close/>
                </a:path>
                <a:path w="367665" h="367665">
                  <a:moveTo>
                    <a:pt x="206590" y="206590"/>
                  </a:moveTo>
                  <a:lnTo>
                    <a:pt x="190817" y="206590"/>
                  </a:lnTo>
                  <a:lnTo>
                    <a:pt x="190817" y="221665"/>
                  </a:lnTo>
                  <a:lnTo>
                    <a:pt x="206590" y="221665"/>
                  </a:lnTo>
                  <a:lnTo>
                    <a:pt x="206590" y="206590"/>
                  </a:lnTo>
                  <a:close/>
                </a:path>
                <a:path w="367665" h="367665">
                  <a:moveTo>
                    <a:pt x="179336" y="190817"/>
                  </a:moveTo>
                  <a:lnTo>
                    <a:pt x="126250" y="190817"/>
                  </a:lnTo>
                  <a:lnTo>
                    <a:pt x="129844" y="194398"/>
                  </a:lnTo>
                  <a:lnTo>
                    <a:pt x="129844" y="206590"/>
                  </a:lnTo>
                  <a:lnTo>
                    <a:pt x="175755" y="206590"/>
                  </a:lnTo>
                  <a:lnTo>
                    <a:pt x="175755" y="194398"/>
                  </a:lnTo>
                  <a:lnTo>
                    <a:pt x="179336" y="190817"/>
                  </a:lnTo>
                  <a:close/>
                </a:path>
                <a:path w="367665" h="367665">
                  <a:moveTo>
                    <a:pt x="190817" y="144906"/>
                  </a:moveTo>
                  <a:lnTo>
                    <a:pt x="114769" y="144906"/>
                  </a:lnTo>
                  <a:lnTo>
                    <a:pt x="114769" y="190817"/>
                  </a:lnTo>
                  <a:lnTo>
                    <a:pt x="190817" y="190817"/>
                  </a:lnTo>
                  <a:lnTo>
                    <a:pt x="190817" y="144906"/>
                  </a:lnTo>
                  <a:close/>
                </a:path>
                <a:path w="367665" h="367665">
                  <a:moveTo>
                    <a:pt x="221665" y="175755"/>
                  </a:moveTo>
                  <a:lnTo>
                    <a:pt x="206590" y="175755"/>
                  </a:lnTo>
                  <a:lnTo>
                    <a:pt x="206590" y="190817"/>
                  </a:lnTo>
                  <a:lnTo>
                    <a:pt x="225247" y="190817"/>
                  </a:lnTo>
                  <a:lnTo>
                    <a:pt x="221665" y="187947"/>
                  </a:lnTo>
                  <a:lnTo>
                    <a:pt x="221665" y="175755"/>
                  </a:lnTo>
                  <a:close/>
                </a:path>
                <a:path w="367665" h="367665">
                  <a:moveTo>
                    <a:pt x="252501" y="160680"/>
                  </a:moveTo>
                  <a:lnTo>
                    <a:pt x="236728" y="160680"/>
                  </a:lnTo>
                  <a:lnTo>
                    <a:pt x="236728" y="175755"/>
                  </a:lnTo>
                  <a:lnTo>
                    <a:pt x="252501" y="175755"/>
                  </a:lnTo>
                  <a:lnTo>
                    <a:pt x="252501" y="160680"/>
                  </a:lnTo>
                  <a:close/>
                </a:path>
                <a:path w="367665" h="367665">
                  <a:moveTo>
                    <a:pt x="225247" y="144906"/>
                  </a:moveTo>
                  <a:lnTo>
                    <a:pt x="206590" y="144906"/>
                  </a:lnTo>
                  <a:lnTo>
                    <a:pt x="206590" y="160680"/>
                  </a:lnTo>
                  <a:lnTo>
                    <a:pt x="221665" y="160680"/>
                  </a:lnTo>
                  <a:lnTo>
                    <a:pt x="221665" y="148488"/>
                  </a:lnTo>
                  <a:lnTo>
                    <a:pt x="225247" y="144906"/>
                  </a:lnTo>
                  <a:close/>
                </a:path>
                <a:path w="367665" h="367665">
                  <a:moveTo>
                    <a:pt x="175755" y="129844"/>
                  </a:moveTo>
                  <a:lnTo>
                    <a:pt x="129844" y="129844"/>
                  </a:lnTo>
                  <a:lnTo>
                    <a:pt x="129844" y="142036"/>
                  </a:lnTo>
                  <a:lnTo>
                    <a:pt x="126250" y="144906"/>
                  </a:lnTo>
                  <a:lnTo>
                    <a:pt x="179336" y="144906"/>
                  </a:lnTo>
                  <a:lnTo>
                    <a:pt x="175755" y="142036"/>
                  </a:lnTo>
                  <a:lnTo>
                    <a:pt x="175755" y="129844"/>
                  </a:lnTo>
                  <a:close/>
                </a:path>
                <a:path w="367665" h="367665">
                  <a:moveTo>
                    <a:pt x="114769" y="114769"/>
                  </a:moveTo>
                  <a:lnTo>
                    <a:pt x="98996" y="114769"/>
                  </a:lnTo>
                  <a:lnTo>
                    <a:pt x="98996" y="129844"/>
                  </a:lnTo>
                  <a:lnTo>
                    <a:pt x="114769" y="129844"/>
                  </a:lnTo>
                  <a:lnTo>
                    <a:pt x="114769" y="114769"/>
                  </a:lnTo>
                  <a:close/>
                </a:path>
                <a:path w="367665" h="367665">
                  <a:moveTo>
                    <a:pt x="206590" y="114769"/>
                  </a:moveTo>
                  <a:lnTo>
                    <a:pt x="190817" y="114769"/>
                  </a:lnTo>
                  <a:lnTo>
                    <a:pt x="190817" y="129844"/>
                  </a:lnTo>
                  <a:lnTo>
                    <a:pt x="206590" y="129844"/>
                  </a:lnTo>
                  <a:lnTo>
                    <a:pt x="206590" y="114769"/>
                  </a:lnTo>
                  <a:close/>
                </a:path>
                <a:path w="367665" h="367665">
                  <a:moveTo>
                    <a:pt x="179336" y="98996"/>
                  </a:moveTo>
                  <a:lnTo>
                    <a:pt x="126250" y="98996"/>
                  </a:lnTo>
                  <a:lnTo>
                    <a:pt x="129844" y="102577"/>
                  </a:lnTo>
                  <a:lnTo>
                    <a:pt x="129844" y="114769"/>
                  </a:lnTo>
                  <a:lnTo>
                    <a:pt x="175755" y="114769"/>
                  </a:lnTo>
                  <a:lnTo>
                    <a:pt x="175755" y="102577"/>
                  </a:lnTo>
                  <a:lnTo>
                    <a:pt x="179336" y="98996"/>
                  </a:lnTo>
                  <a:close/>
                </a:path>
              </a:pathLst>
            </a:custGeom>
            <a:solidFill>
              <a:srgbClr val="85BB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9" name="object 67">
              <a:extLst>
                <a:ext uri="{FF2B5EF4-FFF2-40B4-BE49-F238E27FC236}">
                  <a16:creationId xmlns:a16="http://schemas.microsoft.com/office/drawing/2014/main" id="{9B618DF4-1BD8-4367-AC6A-FC5D2C976264}"/>
                </a:ext>
              </a:extLst>
            </p:cNvPr>
            <p:cNvSpPr txBox="1"/>
            <p:nvPr/>
          </p:nvSpPr>
          <p:spPr>
            <a:xfrm>
              <a:off x="7687105" y="1403121"/>
              <a:ext cx="96097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z-Latn-U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</a:t>
              </a:r>
              <a:r>
                <a:rPr kumimoji="0" lang="uz-Latn-U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%</a:t>
              </a:r>
            </a:p>
          </p:txBody>
        </p:sp>
        <p:sp>
          <p:nvSpPr>
            <p:cNvPr id="80" name="object 69">
              <a:extLst>
                <a:ext uri="{FF2B5EF4-FFF2-40B4-BE49-F238E27FC236}">
                  <a16:creationId xmlns:a16="http://schemas.microsoft.com/office/drawing/2014/main" id="{E3631E0D-4866-4F52-9E3B-A364333318EE}"/>
                </a:ext>
              </a:extLst>
            </p:cNvPr>
            <p:cNvSpPr txBox="1"/>
            <p:nvPr/>
          </p:nvSpPr>
          <p:spPr>
            <a:xfrm>
              <a:off x="7671924" y="1744636"/>
              <a:ext cx="788512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z-Latn-U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705</a:t>
              </a: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ru-RU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ишчи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6" name="object 5">
            <a:extLst>
              <a:ext uri="{FF2B5EF4-FFF2-40B4-BE49-F238E27FC236}">
                <a16:creationId xmlns:a16="http://schemas.microsoft.com/office/drawing/2014/main" id="{721DD25F-9003-4622-B099-0B6402110C04}"/>
              </a:ext>
            </a:extLst>
          </p:cNvPr>
          <p:cNvSpPr txBox="1"/>
          <p:nvPr/>
        </p:nvSpPr>
        <p:spPr>
          <a:xfrm>
            <a:off x="6108532" y="4821209"/>
            <a:ext cx="33301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Лойиҳаларни </a:t>
            </a:r>
            <a:r>
              <a:rPr kumimoji="0" lang="ru-RU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жойлаштириш</a:t>
            </a:r>
            <a:r>
              <a:rPr kumimoji="0" lang="ru-RU" sz="14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таклифлари</a:t>
            </a:r>
            <a:endParaRPr kumimoji="0" lang="ru-RU" sz="1400" b="1" i="0" u="none" strike="noStrike" kern="120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8" name="object 5">
            <a:extLst>
              <a:ext uri="{FF2B5EF4-FFF2-40B4-BE49-F238E27FC236}">
                <a16:creationId xmlns:a16="http://schemas.microsoft.com/office/drawing/2014/main" id="{BE06DFCA-3A14-4A9F-997E-9D26D6665CD8}"/>
              </a:ext>
            </a:extLst>
          </p:cNvPr>
          <p:cNvSpPr txBox="1"/>
          <p:nvPr/>
        </p:nvSpPr>
        <p:spPr>
          <a:xfrm>
            <a:off x="6582927" y="2114031"/>
            <a:ext cx="251116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Янги </a:t>
            </a:r>
            <a:r>
              <a:rPr kumimoji="0" lang="ru-RU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лойиҳалар</a:t>
            </a:r>
            <a:r>
              <a:rPr kumimoji="0" lang="ru-RU" sz="14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6" name="Скругленный прямоугольник 873">
            <a:extLst>
              <a:ext uri="{FF2B5EF4-FFF2-40B4-BE49-F238E27FC236}">
                <a16:creationId xmlns:a16="http://schemas.microsoft.com/office/drawing/2014/main" id="{38E08432-B0D2-42E6-8562-A1BD187F8810}"/>
              </a:ext>
            </a:extLst>
          </p:cNvPr>
          <p:cNvSpPr/>
          <p:nvPr/>
        </p:nvSpPr>
        <p:spPr>
          <a:xfrm>
            <a:off x="6982182" y="2788441"/>
            <a:ext cx="1928213" cy="700044"/>
          </a:xfrm>
          <a:prstGeom prst="roundRect">
            <a:avLst>
              <a:gd name="adj" fmla="val 4639"/>
            </a:avLst>
          </a:prstGeom>
          <a:gradFill flip="none" rotWithShape="1">
            <a:gsLst>
              <a:gs pos="10000">
                <a:schemeClr val="accent5">
                  <a:lumMod val="20000"/>
                  <a:lumOff val="80000"/>
                </a:schemeClr>
              </a:gs>
              <a:gs pos="0">
                <a:srgbClr val="59BDCF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EACB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7" name="Рисунок 296">
            <a:extLst>
              <a:ext uri="{FF2B5EF4-FFF2-40B4-BE49-F238E27FC236}">
                <a16:creationId xmlns:a16="http://schemas.microsoft.com/office/drawing/2014/main" id="{A4AF5F47-0097-45DD-B2EF-F0E4B0075B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4630" y="3021904"/>
            <a:ext cx="204647" cy="204647"/>
          </a:xfrm>
          <a:prstGeom prst="rect">
            <a:avLst/>
          </a:prstGeom>
        </p:spPr>
      </p:pic>
      <p:sp>
        <p:nvSpPr>
          <p:cNvPr id="298" name="TextBox 297">
            <a:extLst>
              <a:ext uri="{FF2B5EF4-FFF2-40B4-BE49-F238E27FC236}">
                <a16:creationId xmlns:a16="http://schemas.microsoft.com/office/drawing/2014/main" id="{95A9C018-2466-4779-8E15-069DA1BD20D6}"/>
              </a:ext>
            </a:extLst>
          </p:cNvPr>
          <p:cNvSpPr txBox="1"/>
          <p:nvPr/>
        </p:nvSpPr>
        <p:spPr>
          <a:xfrm>
            <a:off x="7309038" y="2889383"/>
            <a:ext cx="6209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Сони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9" name="Рисунок 298">
            <a:extLst>
              <a:ext uri="{FF2B5EF4-FFF2-40B4-BE49-F238E27FC236}">
                <a16:creationId xmlns:a16="http://schemas.microsoft.com/office/drawing/2014/main" id="{59B94C32-91A9-4D48-B053-AD48BDEA49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40766" y="2933722"/>
            <a:ext cx="405686" cy="324403"/>
          </a:xfrm>
          <a:prstGeom prst="rect">
            <a:avLst/>
          </a:prstGeom>
        </p:spPr>
      </p:pic>
      <p:sp>
        <p:nvSpPr>
          <p:cNvPr id="300" name="object 5">
            <a:extLst>
              <a:ext uri="{FF2B5EF4-FFF2-40B4-BE49-F238E27FC236}">
                <a16:creationId xmlns:a16="http://schemas.microsoft.com/office/drawing/2014/main" id="{39799CDE-4E3F-4013-B406-FCCDE7F81EC0}"/>
              </a:ext>
            </a:extLst>
          </p:cNvPr>
          <p:cNvSpPr txBox="1"/>
          <p:nvPr/>
        </p:nvSpPr>
        <p:spPr>
          <a:xfrm>
            <a:off x="7165332" y="2511841"/>
            <a:ext cx="143695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Озиқ-</a:t>
            </a:r>
            <a:r>
              <a:rPr kumimoji="0" lang="ru-RU" sz="1200" b="1" i="1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овқат</a:t>
            </a:r>
            <a:endParaRPr kumimoji="0" lang="ru-RU" sz="1200" b="1" i="1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70E1051B-706F-4FEC-8D25-51E238106751}"/>
              </a:ext>
            </a:extLst>
          </p:cNvPr>
          <p:cNvSpPr txBox="1"/>
          <p:nvPr/>
        </p:nvSpPr>
        <p:spPr>
          <a:xfrm>
            <a:off x="8157237" y="2911611"/>
            <a:ext cx="795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33,5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object 5">
            <a:extLst>
              <a:ext uri="{FF2B5EF4-FFF2-40B4-BE49-F238E27FC236}">
                <a16:creationId xmlns:a16="http://schemas.microsoft.com/office/drawing/2014/main" id="{C2A877C5-F78C-41FB-954A-36FBB996853D}"/>
              </a:ext>
            </a:extLst>
          </p:cNvPr>
          <p:cNvSpPr txBox="1"/>
          <p:nvPr/>
        </p:nvSpPr>
        <p:spPr>
          <a:xfrm>
            <a:off x="7216953" y="3579834"/>
            <a:ext cx="16669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Фармацевтика</a:t>
            </a:r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8E7441EC-6FEB-438A-A4E3-F99D94182F30}"/>
              </a:ext>
            </a:extLst>
          </p:cNvPr>
          <p:cNvSpPr/>
          <p:nvPr/>
        </p:nvSpPr>
        <p:spPr>
          <a:xfrm>
            <a:off x="1635827" y="2042952"/>
            <a:ext cx="1222041" cy="417457"/>
          </a:xfrm>
          <a:prstGeom prst="rect">
            <a:avLst/>
          </a:prstGeom>
          <a:noFill/>
          <a:ln w="9525" cap="flat" cmpd="sng" algn="ctr">
            <a:solidFill>
              <a:srgbClr val="5E90A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Сурхандарё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вилояти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Олтинсой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тумани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8" name="object 13">
            <a:extLst>
              <a:ext uri="{FF2B5EF4-FFF2-40B4-BE49-F238E27FC236}">
                <a16:creationId xmlns:a16="http://schemas.microsoft.com/office/drawing/2014/main" id="{5690CABC-1844-440E-BCBD-014FA5B8DC75}"/>
              </a:ext>
            </a:extLst>
          </p:cNvPr>
          <p:cNvSpPr txBox="1"/>
          <p:nvPr/>
        </p:nvSpPr>
        <p:spPr>
          <a:xfrm>
            <a:off x="6550913" y="817721"/>
            <a:ext cx="4211642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4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Таклиф </a:t>
            </a:r>
            <a:r>
              <a:rPr kumimoji="0" lang="ru-RU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этилаётган</a:t>
            </a:r>
            <a:r>
              <a:rPr kumimoji="0" lang="ru-RU" sz="14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лойиҳалар</a:t>
            </a:r>
            <a:r>
              <a:rPr kumimoji="0" lang="ru-RU" sz="14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кўрсатгичлари</a:t>
            </a:r>
            <a:endParaRPr kumimoji="0" lang="ru-RU" sz="1400" b="1" i="0" u="none" strike="noStrike" kern="120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9" name="object 6">
            <a:extLst>
              <a:ext uri="{FF2B5EF4-FFF2-40B4-BE49-F238E27FC236}">
                <a16:creationId xmlns:a16="http://schemas.microsoft.com/office/drawing/2014/main" id="{31B5523B-454B-4531-AE9C-AC83BFC75493}"/>
              </a:ext>
            </a:extLst>
          </p:cNvPr>
          <p:cNvSpPr txBox="1"/>
          <p:nvPr/>
        </p:nvSpPr>
        <p:spPr>
          <a:xfrm>
            <a:off x="231738" y="5300200"/>
            <a:ext cx="6142324" cy="1294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Лойиҳа</a:t>
            </a:r>
            <a:r>
              <a:rPr kumimoji="0" lang="ru-RU" sz="14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намуналари</a:t>
            </a:r>
            <a:endParaRPr kumimoji="0" lang="ru-RU" sz="1400" b="1" i="0" u="none" strike="noStrike" kern="120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841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соҳаси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Олтинсой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туманида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2019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йилда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GPON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технологияси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асосида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магистрал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абонент оптик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толали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алоқа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кабеллари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тортилган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Туман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марказига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қадар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телекоммуникация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тармоғи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ўтказувчанлигини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Гбит/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с.дан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100 Гбит/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с.гача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ошириш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режалаштирилган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1841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kumimoji="0" lang="ru-RU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огистикани</a:t>
            </a: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ривожланиши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Туманда 237 км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магистрал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йўл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мавжуд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бўлиб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унинг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25,8 км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таъмир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талаб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ҳолатда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2022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йилда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ички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йўлларнинг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25,4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кмга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асфальт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бетон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ҳамда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225 км га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қум-шағал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ётқизилган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0" name="Скругленный прямоугольник 873">
            <a:extLst>
              <a:ext uri="{FF2B5EF4-FFF2-40B4-BE49-F238E27FC236}">
                <a16:creationId xmlns:a16="http://schemas.microsoft.com/office/drawing/2014/main" id="{02F71182-00C8-432F-820D-4B374F0379B0}"/>
              </a:ext>
            </a:extLst>
          </p:cNvPr>
          <p:cNvSpPr/>
          <p:nvPr/>
        </p:nvSpPr>
        <p:spPr>
          <a:xfrm>
            <a:off x="7006363" y="3871457"/>
            <a:ext cx="1928213" cy="700044"/>
          </a:xfrm>
          <a:prstGeom prst="roundRect">
            <a:avLst>
              <a:gd name="adj" fmla="val 4639"/>
            </a:avLst>
          </a:prstGeom>
          <a:gradFill flip="none" rotWithShape="1">
            <a:gsLst>
              <a:gs pos="10000">
                <a:schemeClr val="accent5">
                  <a:lumMod val="20000"/>
                  <a:lumOff val="80000"/>
                </a:schemeClr>
              </a:gs>
              <a:gs pos="0">
                <a:srgbClr val="59BDCF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EACB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8DE81C58-B761-4B01-A0A5-3CD38AB96D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5120" y="4112494"/>
            <a:ext cx="204647" cy="204647"/>
          </a:xfrm>
          <a:prstGeom prst="rect">
            <a:avLst/>
          </a:prstGeom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4BF92A99-5D40-4057-973D-96FF3D215643}"/>
              </a:ext>
            </a:extLst>
          </p:cNvPr>
          <p:cNvSpPr txBox="1"/>
          <p:nvPr/>
        </p:nvSpPr>
        <p:spPr>
          <a:xfrm>
            <a:off x="7349528" y="3979973"/>
            <a:ext cx="6209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Сони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5EF7C879-BA6B-49AC-B22B-188F6A2FF8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81256" y="4024312"/>
            <a:ext cx="405686" cy="324403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63157E1E-2253-4F6D-AF63-AC98783C4139}"/>
              </a:ext>
            </a:extLst>
          </p:cNvPr>
          <p:cNvSpPr txBox="1"/>
          <p:nvPr/>
        </p:nvSpPr>
        <p:spPr>
          <a:xfrm>
            <a:off x="8197727" y="4002201"/>
            <a:ext cx="795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Скругленный прямоугольник 873">
            <a:extLst>
              <a:ext uri="{FF2B5EF4-FFF2-40B4-BE49-F238E27FC236}">
                <a16:creationId xmlns:a16="http://schemas.microsoft.com/office/drawing/2014/main" id="{F046E16A-346B-4BB0-AAB2-7BB12A5399E7}"/>
              </a:ext>
            </a:extLst>
          </p:cNvPr>
          <p:cNvSpPr/>
          <p:nvPr/>
        </p:nvSpPr>
        <p:spPr>
          <a:xfrm>
            <a:off x="9603172" y="2798078"/>
            <a:ext cx="1928213" cy="700044"/>
          </a:xfrm>
          <a:prstGeom prst="roundRect">
            <a:avLst>
              <a:gd name="adj" fmla="val 4639"/>
            </a:avLst>
          </a:prstGeom>
          <a:gradFill flip="none" rotWithShape="1">
            <a:gsLst>
              <a:gs pos="10000">
                <a:schemeClr val="accent5">
                  <a:lumMod val="20000"/>
                  <a:lumOff val="80000"/>
                </a:schemeClr>
              </a:gs>
              <a:gs pos="0">
                <a:srgbClr val="59BDCF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EACB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40863B65-EBEF-4E17-BA23-5072905887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5620" y="3031541"/>
            <a:ext cx="204647" cy="204647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780EEC00-F9AA-4C2D-B6F9-783146072286}"/>
              </a:ext>
            </a:extLst>
          </p:cNvPr>
          <p:cNvSpPr txBox="1"/>
          <p:nvPr/>
        </p:nvSpPr>
        <p:spPr>
          <a:xfrm>
            <a:off x="9930028" y="2899020"/>
            <a:ext cx="6209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Сони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8B66DC03-5A8D-4626-AE32-B4ED5EB330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61756" y="2943359"/>
            <a:ext cx="405686" cy="324403"/>
          </a:xfrm>
          <a:prstGeom prst="rect">
            <a:avLst/>
          </a:prstGeom>
        </p:spPr>
      </p:pic>
      <p:sp>
        <p:nvSpPr>
          <p:cNvPr id="159" name="object 5">
            <a:extLst>
              <a:ext uri="{FF2B5EF4-FFF2-40B4-BE49-F238E27FC236}">
                <a16:creationId xmlns:a16="http://schemas.microsoft.com/office/drawing/2014/main" id="{CFDE35F1-D12F-4F01-B325-2941BA636523}"/>
              </a:ext>
            </a:extLst>
          </p:cNvPr>
          <p:cNvSpPr txBox="1"/>
          <p:nvPr/>
        </p:nvSpPr>
        <p:spPr>
          <a:xfrm>
            <a:off x="9786322" y="2521478"/>
            <a:ext cx="14369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Қишлоқ</a:t>
            </a:r>
            <a:r>
              <a:rPr kumimoji="0" lang="ru-RU" sz="12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1" i="1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ҳўжалиги</a:t>
            </a:r>
            <a:r>
              <a:rPr kumimoji="0" lang="ru-RU" sz="12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61B25E5B-6064-40F0-9C2F-936F10192468}"/>
              </a:ext>
            </a:extLst>
          </p:cNvPr>
          <p:cNvSpPr txBox="1"/>
          <p:nvPr/>
        </p:nvSpPr>
        <p:spPr>
          <a:xfrm>
            <a:off x="10778227" y="2921248"/>
            <a:ext cx="795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13,7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object 5">
            <a:extLst>
              <a:ext uri="{FF2B5EF4-FFF2-40B4-BE49-F238E27FC236}">
                <a16:creationId xmlns:a16="http://schemas.microsoft.com/office/drawing/2014/main" id="{1741DA34-FCED-4E5A-89B0-61C5173AC084}"/>
              </a:ext>
            </a:extLst>
          </p:cNvPr>
          <p:cNvSpPr txBox="1"/>
          <p:nvPr/>
        </p:nvSpPr>
        <p:spPr>
          <a:xfrm>
            <a:off x="9837943" y="3589471"/>
            <a:ext cx="16669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Бошқа</a:t>
            </a:r>
            <a:r>
              <a:rPr kumimoji="0" lang="ru-RU" sz="12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1" i="1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саноат</a:t>
            </a:r>
            <a:endParaRPr kumimoji="0" lang="ru-RU" sz="1200" b="1" i="1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2" name="Скругленный прямоугольник 873">
            <a:extLst>
              <a:ext uri="{FF2B5EF4-FFF2-40B4-BE49-F238E27FC236}">
                <a16:creationId xmlns:a16="http://schemas.microsoft.com/office/drawing/2014/main" id="{B0C42E5F-4ACF-4347-87A7-92B8FCC45AFB}"/>
              </a:ext>
            </a:extLst>
          </p:cNvPr>
          <p:cNvSpPr/>
          <p:nvPr/>
        </p:nvSpPr>
        <p:spPr>
          <a:xfrm>
            <a:off x="9627353" y="3881094"/>
            <a:ext cx="1928213" cy="700044"/>
          </a:xfrm>
          <a:prstGeom prst="roundRect">
            <a:avLst>
              <a:gd name="adj" fmla="val 4639"/>
            </a:avLst>
          </a:prstGeom>
          <a:gradFill flip="none" rotWithShape="1">
            <a:gsLst>
              <a:gs pos="10000">
                <a:schemeClr val="accent5">
                  <a:lumMod val="20000"/>
                  <a:lumOff val="80000"/>
                </a:schemeClr>
              </a:gs>
              <a:gs pos="0">
                <a:srgbClr val="59BDCF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EACB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42AE4F7F-8FFB-46A6-AEAE-BE85654E41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76110" y="4122131"/>
            <a:ext cx="204647" cy="204647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C2237A2F-681E-4255-9169-A1A124C2BE18}"/>
              </a:ext>
            </a:extLst>
          </p:cNvPr>
          <p:cNvSpPr txBox="1"/>
          <p:nvPr/>
        </p:nvSpPr>
        <p:spPr>
          <a:xfrm>
            <a:off x="9970518" y="3989610"/>
            <a:ext cx="6209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Сони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E1A3386C-AA3C-4A8F-8FA8-C6FE9B6095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02246" y="4033949"/>
            <a:ext cx="405686" cy="324403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1EA70CE7-27BD-47CC-97D0-D2C12F5F553E}"/>
              </a:ext>
            </a:extLst>
          </p:cNvPr>
          <p:cNvSpPr txBox="1"/>
          <p:nvPr/>
        </p:nvSpPr>
        <p:spPr>
          <a:xfrm>
            <a:off x="10818717" y="4011838"/>
            <a:ext cx="795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19,3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bject 13">
            <a:extLst>
              <a:ext uri="{FF2B5EF4-FFF2-40B4-BE49-F238E27FC236}">
                <a16:creationId xmlns:a16="http://schemas.microsoft.com/office/drawing/2014/main" id="{CFA69162-6103-4ABE-8704-17DAB30FD0B1}"/>
              </a:ext>
            </a:extLst>
          </p:cNvPr>
          <p:cNvSpPr txBox="1"/>
          <p:nvPr/>
        </p:nvSpPr>
        <p:spPr>
          <a:xfrm>
            <a:off x="3043117" y="817721"/>
            <a:ext cx="1526715" cy="2350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Олтинсой</a:t>
            </a:r>
            <a:r>
              <a:rPr kumimoji="0" lang="ru-RU" sz="14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тумани</a:t>
            </a:r>
            <a:endParaRPr kumimoji="0" lang="ru-RU" sz="11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7" name="object 6">
            <a:extLst>
              <a:ext uri="{FF2B5EF4-FFF2-40B4-BE49-F238E27FC236}">
                <a16:creationId xmlns:a16="http://schemas.microsoft.com/office/drawing/2014/main" id="{7A61C86C-3C10-4B99-BF0F-1C0E0309A202}"/>
              </a:ext>
            </a:extLst>
          </p:cNvPr>
          <p:cNvSpPr txBox="1"/>
          <p:nvPr/>
        </p:nvSpPr>
        <p:spPr>
          <a:xfrm>
            <a:off x="231738" y="2718968"/>
            <a:ext cx="6010391" cy="23871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spcBef>
                <a:spcPts val="195"/>
              </a:spcBef>
            </a:pPr>
            <a:r>
              <a:rPr lang="ru-RU" sz="1400" b="1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Нима</a:t>
            </a:r>
            <a:r>
              <a:rPr lang="ru-RU" sz="14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учун</a:t>
            </a:r>
            <a:r>
              <a:rPr lang="ru-RU" sz="14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худудга</a:t>
            </a:r>
            <a:r>
              <a:rPr lang="ru-RU" sz="14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сармоя</a:t>
            </a:r>
            <a:r>
              <a:rPr lang="ru-RU" sz="14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киритиш</a:t>
            </a:r>
            <a:r>
              <a:rPr lang="ru-RU" sz="14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керак</a:t>
            </a:r>
            <a:endParaRPr lang="ru-RU" sz="1400" b="1" spc="-1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 algn="just">
              <a:spcBef>
                <a:spcPts val="195"/>
              </a:spcBef>
              <a:buFont typeface="Wingdings" panose="05000000000000000000" pitchFamily="2" charset="2"/>
              <a:buChar char="ü"/>
            </a:pPr>
            <a:r>
              <a:rPr lang="ru-RU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Географик</a:t>
            </a: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жойлашуви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Минтақа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учта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давлат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Тожикистон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Туркманистон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Афғонистон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билан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чегарадош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эса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логистика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хизматларини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кўрсатиш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учун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кенг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имкониятлар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очади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 algn="just">
              <a:spcBef>
                <a:spcPts val="195"/>
              </a:spcBef>
              <a:buFont typeface="Wingdings" panose="05000000000000000000" pitchFamily="2" charset="2"/>
              <a:buChar char="ü"/>
            </a:pPr>
            <a:r>
              <a:rPr lang="ru-RU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Иқтисодий</a:t>
            </a: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салоҳият</a:t>
            </a: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Олтинсой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туманида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қурилишда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фойдаланиладиган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пардозбоп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тош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захиралари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шунингдек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йилига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минг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тонна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узум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минг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тонна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донни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ишлаш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имкониятлари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мавжуд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 algn="just">
              <a:spcBef>
                <a:spcPts val="195"/>
              </a:spcBef>
              <a:buFont typeface="Wingdings" panose="05000000000000000000" pitchFamily="2" charset="2"/>
              <a:buChar char="ü"/>
            </a:pPr>
            <a:r>
              <a:rPr lang="ru-RU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Минералларнинг</a:t>
            </a: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мавжудлиги</a:t>
            </a: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Туман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бўйлаб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ўтадиган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Мангузар-Термиз-Денов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автомагистралида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замонавий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савдо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хизмат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кўрсатиш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марказлари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ташкил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етилиши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мумкин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 algn="just">
              <a:spcBef>
                <a:spcPts val="195"/>
              </a:spcBef>
              <a:buFont typeface="Wingdings" panose="05000000000000000000" pitchFamily="2" charset="2"/>
              <a:buChar char="ü"/>
            </a:pPr>
            <a:r>
              <a:rPr lang="ru-RU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Қишлоқ</a:t>
            </a: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хўжалигидаги</a:t>
            </a: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истиқболлар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Худудда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етиштириш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учун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фойдаланилмаган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имкониятлар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мавжуд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масалан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ферула,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қўй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чорвачилик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комплексларини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ташкил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етиш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бошқалар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84150" indent="-171450" algn="just">
              <a:spcBef>
                <a:spcPts val="195"/>
              </a:spcBef>
              <a:buFont typeface="Wingdings" panose="05000000000000000000" pitchFamily="2" charset="2"/>
              <a:buChar char="ü"/>
            </a:pPr>
            <a:r>
              <a:rPr lang="ru-RU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Туризмни</a:t>
            </a: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ривожлантириш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Худуднинг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бой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қадимий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тарихи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меъморий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тарихий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обидалар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меъморий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биноларнинг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мавжудлиги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шунингдек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вилоятнинг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гўзал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табиати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ерда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туризмни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ривожлантириш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учун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ажойиб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истиқболларни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тақдим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етади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69" name="object 5">
            <a:extLst>
              <a:ext uri="{FF2B5EF4-FFF2-40B4-BE49-F238E27FC236}">
                <a16:creationId xmlns:a16="http://schemas.microsoft.com/office/drawing/2014/main" id="{EFEEA3A7-8A35-46FA-AAFD-1BEAB215B345}"/>
              </a:ext>
            </a:extLst>
          </p:cNvPr>
          <p:cNvSpPr txBox="1"/>
          <p:nvPr/>
        </p:nvSpPr>
        <p:spPr>
          <a:xfrm>
            <a:off x="8861900" y="4814796"/>
            <a:ext cx="33301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Ер, </a:t>
            </a:r>
            <a:r>
              <a:rPr kumimoji="0" lang="ru-RU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мулк</a:t>
            </a:r>
            <a:r>
              <a:rPr kumimoji="0" lang="ru-RU" sz="14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сув</a:t>
            </a:r>
            <a:r>
              <a:rPr kumimoji="0" lang="ru-RU" sz="14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солиғи</a:t>
            </a:r>
            <a:r>
              <a:rPr kumimoji="0" lang="ru-RU" sz="14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имтеёзлари</a:t>
            </a:r>
            <a:endParaRPr kumimoji="0" lang="ru-RU" sz="1400" b="1" i="0" u="none" strike="noStrike" kern="120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743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solidFill>
            <a:srgbClr val="00206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ИНВЕСТИЦИЯ ТАКЛИФИ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651500" y="153790"/>
            <a:ext cx="5949950" cy="8392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Чорвачилик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комплексини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ташкил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этиш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 киймати: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4,7 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ўз маблағи,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млн.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жалб қилинадиган маблағлар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Ишлаб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чиқариш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қуввати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605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минг тонна 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16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Бозорнинг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йиллик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талаби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7,0 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тонна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ҳанинг қопланиши: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йил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Яратиладиган иш ўрни: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100 нафар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7" y="5823314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Лойиҳани амалга ошириш муддати: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ой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373986" y="6184759"/>
            <a:ext cx="3432810" cy="4978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Сурхондарё вилояти, Олтинсой тумани,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“Мингчинор” МФЙ худуди 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026" name="Picture 2" descr="https://s0.rbk.ru/v6_top_pics/media/img/7/87/75543128097687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2111" y="1027854"/>
            <a:ext cx="3609791" cy="2273237"/>
          </a:xfrm>
          <a:prstGeom prst="snip2Diag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0764" y="1018824"/>
            <a:ext cx="3630139" cy="2274103"/>
          </a:xfrm>
          <a:prstGeom prst="snip2Diag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030" name="Picture 6" descr="https://www.gea.com/en/binaries/DairyFarming_Euroclass_800_850_1_2_1200x675px_497603_tcm11-1417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4850" y="3453963"/>
            <a:ext cx="3624217" cy="2274103"/>
          </a:xfrm>
          <a:prstGeom prst="snip2Diag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afb33.ru/wp-content/uploads/2020/04/s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180" y="3465263"/>
            <a:ext cx="3612514" cy="2271459"/>
          </a:xfrm>
          <a:prstGeom prst="snip2Diag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894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-35260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ИНВЕСТИЦИОННОЕ ПРЕДЛОЖЕНИЯ</a:t>
            </a:r>
            <a:endParaRPr kumimoji="0" lang="ru-RU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480195" y="398352"/>
            <a:ext cx="5949950" cy="4714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Организация животноводческого комплекса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4,7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мощность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605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тонна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16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тонна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361286" y="6248259"/>
            <a:ext cx="3432810" cy="4600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ССГ “Мингчинор</a:t>
            </a:r>
            <a:r>
              <a:rPr kumimoji="0" lang="uz-Cyrl-UZ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 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3" name="Picture 2" descr="https://s0.rbk.ru/v6_top_pics/media/img/7/87/75543128097687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2111" y="1027854"/>
            <a:ext cx="3609791" cy="2273237"/>
          </a:xfrm>
          <a:prstGeom prst="snip2Diag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0764" y="1018824"/>
            <a:ext cx="3630139" cy="2274103"/>
          </a:xfrm>
          <a:prstGeom prst="snip2Diag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44" name="Picture 6" descr="https://www.gea.com/en/binaries/DairyFarming_Euroclass_800_850_1_2_1200x675px_497603_tcm11-1417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4850" y="3453963"/>
            <a:ext cx="3624217" cy="2274103"/>
          </a:xfrm>
          <a:prstGeom prst="snip2Diag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s://www.afb33.ru/wp-content/uploads/2020/04/s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180" y="3465263"/>
            <a:ext cx="3612514" cy="2271459"/>
          </a:xfrm>
          <a:prstGeom prst="snip2Diag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54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INVESTMENT OFFER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347427" y="213725"/>
            <a:ext cx="5949950" cy="471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Organization of cattle collection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cost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4,7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own resources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bank loans)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Production capacity (per year)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605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thousand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tonne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16,0%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1,7 million dollar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Annual market need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7,0 million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tonne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payback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years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Jobs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people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implementation period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months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46304" y="6217773"/>
            <a:ext cx="3432810" cy="46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Surkhandarya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region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Altynsoy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district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Mingchinor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MFY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33" name="Picture 2" descr="https://s0.rbk.ru/v6_top_pics/media/img/7/87/75543128097687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2111" y="1027854"/>
            <a:ext cx="3609791" cy="2273237"/>
          </a:xfrm>
          <a:prstGeom prst="snip2Diag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0764" y="1018824"/>
            <a:ext cx="3630139" cy="2274103"/>
          </a:xfrm>
          <a:prstGeom prst="snip2Diag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50" name="Picture 6" descr="https://www.gea.com/en/binaries/DairyFarming_Euroclass_800_850_1_2_1200x675px_497603_tcm11-1417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4849" y="3453963"/>
            <a:ext cx="3623837" cy="2274103"/>
          </a:xfrm>
          <a:prstGeom prst="snip2Diag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https://www.afb33.ru/wp-content/uploads/2020/04/s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180" y="3465263"/>
            <a:ext cx="3612514" cy="2271459"/>
          </a:xfrm>
          <a:prstGeom prst="snip2Diag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077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azoom.mgutm.ru/pluginfile.php/288306/course/overviewfiles/1531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2950" cy="6918019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Блок-схема: ручной ввод 19"/>
          <p:cNvSpPr/>
          <p:nvPr/>
        </p:nvSpPr>
        <p:spPr>
          <a:xfrm flipH="1" flipV="1">
            <a:off x="-8659" y="-502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ИНВЕСТИЦИЯ ТАКЛИФИ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577958" y="-51504"/>
            <a:ext cx="5949950" cy="8434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Агрологистика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марказини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ташкил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этиш</a:t>
            </a:r>
            <a:r>
              <a:rPr kumimoji="0" lang="uz-Cyrl-U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br>
              <a:rPr kumimoji="0" lang="uz-Cyrl-U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uz-Cyrl-U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мева ва сабзавотларни  саралаш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uz-Cyrl-U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қуритиш ва қадоқлаш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 киймати: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9,0 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ўз маблағи,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,3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млн.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жалб қилинадиган маблағлар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Ишлаб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чиқариш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қуввати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минг.тонна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46,0%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1,4 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Бозорнинг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йиллик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талаби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1 500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минг.тонна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ҳанинг қопланиши: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йил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Яратиладиган иш ўрни: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 нафар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Лойиҳани амалга ошириш муддати: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ой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1742036" y="6452061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Сурхондарё вилояти, Олтинсой тумани,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Жоби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МФЙ худуди 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3523" y="6420974"/>
            <a:ext cx="331630" cy="350858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sp>
        <p:nvSpPr>
          <p:cNvPr id="2" name="AutoShape 4" descr="https://xn----8sbiecm6bhdx8i.xn--p1ai/sites/default/files/images/okruzhayushhij_mir/Severo-Zapad_Russia_selskoe_hozyaist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053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ttps://razoom.mgutm.ru/pluginfile.php/288306/course/overviewfiles/1531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2950" cy="6918019"/>
          </a:xfrm>
          <a:prstGeom prst="rect">
            <a:avLst/>
          </a:prstGeom>
          <a:noFill/>
          <a:ln>
            <a:solidFill>
              <a:srgbClr val="C0C4C8"/>
            </a:solidFill>
          </a:ln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Блок-схема: ручной ввод 19"/>
          <p:cNvSpPr/>
          <p:nvPr/>
        </p:nvSpPr>
        <p:spPr>
          <a:xfrm flipH="1" flipV="1">
            <a:off x="-8659" y="4497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ИНВЕСТИЦИОННОЕ ПРЕДЛОЖЕНИЯ</a:t>
            </a:r>
            <a:endParaRPr kumimoji="0" lang="ru-RU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249141" y="-83576"/>
            <a:ext cx="5304559" cy="10932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Организация Центра Агро логистики по сортировке, сушке и упаковке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фруктов и овощей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9,0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,3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мощность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9,2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46,0%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1,4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500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7113" y="6433831"/>
            <a:ext cx="331630" cy="350858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872615" y="6412444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ССГ “Жоби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795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ttps://razoom.mgutm.ru/pluginfile.php/288306/course/overviewfiles/1531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2950" cy="6918019"/>
          </a:xfrm>
          <a:prstGeom prst="rect">
            <a:avLst/>
          </a:prstGeom>
          <a:noFill/>
          <a:ln>
            <a:solidFill>
              <a:srgbClr val="C0C4C8"/>
            </a:solidFill>
          </a:ln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INVESTMENT OFFER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060950" y="-366979"/>
            <a:ext cx="5949950" cy="11004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Investment project for the organization of a production line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 processing, sorting and packaging of legumes and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production line for drying fruits and vegetables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cost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9,0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own resources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,3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bank loans)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Production capacity (per year)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9,2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thousand tons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46,0%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1,4 million dollar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Annual market need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500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thousand tons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payback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years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Jobs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people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implementation period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months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1309153" y="637808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Surkhandarya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region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Altynsoy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district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Jobi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MFY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2864" y="6424810"/>
            <a:ext cx="331630" cy="350858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</p:spTree>
    <p:extLst>
      <p:ext uri="{BB962C8B-B14F-4D97-AF65-F5344CB8AC3E}">
        <p14:creationId xmlns:p14="http://schemas.microsoft.com/office/powerpoint/2010/main" val="2860709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ld.kiprinform.com/wp-content/uploads/2014/05/Olivk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562" y="1440761"/>
            <a:ext cx="6193260" cy="464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ИНВЕСТИЦИЯ ТАКЛИФИ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410200" y="31496"/>
            <a:ext cx="5949950" cy="7539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ЗАЙТУН ПЛАНТАЦИЯЛАРИ ВА ЗАЙТУН МОЙИ ИШЛАБ ЧИҚАРИШНИ ТАШКИЛ ЭТИШ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 киймати: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2,3 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ўз маблағи,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млн.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жалб қилинадиган маблағлар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Ишлаб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чиқариш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қуввати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69,0%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,2 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Бозорнинг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йиллик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талаби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25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.дона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ҳанинг қопланиши: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йил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Яратиладиган иш ўрни: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50 нафар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7" y="5823314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Лойиҳани амалга ошириш муддати: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ой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Сурхондарё вилояти, Олтинсой тумани,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Карсаган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МФЙ худуди 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028" name="Picture 4" descr="https://www.kinokray.ru/images/location/%D0%92%D0%B8%D0%BD%D0%BE%20%D0%B8%20%D0%B2%D0%B8%D0%BD%D0%BE%D0%B3%D1%80%D0%B0%D0%B4%D0%BD%D0%B8%D0%BA%D0%B8/%D0%92%D0%B8%D0%BD%D0%BE%D0%B3%D1%80%D0%B0%D0%B4%D0%BD%D0%B8%D0%BA%D0%B8,%20%D0%9A%D1%80%D0%B0%D1%81%D0%BD%D0%BE%D0%B4%D0%B0%D1%80%D1%81%D0%BA%D0%B8%D0%B9%20%D0%BA%D1%80%D0%B0%D0%B9%207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917" y="770461"/>
            <a:ext cx="3428813" cy="2284983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originals/1a/66/03/1a6603e724b0a1023f68c7155dd849ed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017" y="2003119"/>
            <a:ext cx="3430268" cy="2302939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4tololo.ru/sites/default/files/images/2017150611451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21" y="3217003"/>
            <a:ext cx="3303131" cy="2340421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traveltimes.ru/wp-content/uploads/2022/04/olivko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073" y="4471879"/>
            <a:ext cx="3428812" cy="2348889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15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ttps://old.kiprinform.com/wp-content/uploads/2014/05/Olivk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62" y="1440761"/>
            <a:ext cx="6193260" cy="464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ИНВЕСТИЦИОННОЕ ПРЕДЛОЖЕНИЯ</a:t>
            </a:r>
            <a:endParaRPr kumimoji="0" lang="ru-RU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368521" y="6890"/>
            <a:ext cx="5949950" cy="7254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ОРГАНИЗАЦИЯ ОЛИВКОВЫХ ПЛАНТАЦИЙ И ПРОИЗВОДСТВА ОЛИВКОВОГО МАСЛА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2,3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мощность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штук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69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25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штук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ССГ “Карсаган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2" name="Picture 4" descr="https://www.kinokray.ru/images/location/%D0%92%D0%B8%D0%BD%D0%BE%20%D0%B8%20%D0%B2%D0%B8%D0%BD%D0%BE%D0%B3%D1%80%D0%B0%D0%B4%D0%BD%D0%B8%D0%BA%D0%B8/%D0%92%D0%B8%D0%BD%D0%BE%D0%B3%D1%80%D0%B0%D0%B4%D0%BD%D0%B8%D0%BA%D0%B8,%20%D0%9A%D1%80%D0%B0%D1%81%D0%BD%D0%BE%D0%B4%D0%B0%D1%80%D1%81%D0%BA%D0%B8%D0%B9%20%D0%BA%D1%80%D0%B0%D0%B9%207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917" y="770461"/>
            <a:ext cx="3428813" cy="2284983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s://i.pinimg.com/originals/1a/66/03/1a6603e724b0a1023f68c7155dd849ed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017" y="2003119"/>
            <a:ext cx="3430268" cy="2302939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s://4tololo.ru/sites/default/files/images/2017150611451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21" y="3217003"/>
            <a:ext cx="3303131" cy="2340421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https://traveltimes.ru/wp-content/uploads/2022/04/olivko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073" y="4471879"/>
            <a:ext cx="3428812" cy="2348889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706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ttps://old.kiprinform.com/wp-content/uploads/2014/05/Olivk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662" y="1440761"/>
            <a:ext cx="6193260" cy="464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INVESTMENT OFFER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287241" y="58647"/>
            <a:ext cx="5949950" cy="6864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ORGANIZATION OF OLIVE PLANTATIONS AND OLIVE OIL PRODUCTION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cost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2,3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own resources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bank loans)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Production capacity (per year)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pieces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69,0%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,2 million dollar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Annual market need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25 million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pieces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payback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years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Jobs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people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implementation period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months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Surkhandarya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region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Altynsoy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district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Karsagan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MFY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5" name="Picture 4" descr="https://www.kinokray.ru/images/location/%D0%92%D0%B8%D0%BD%D0%BE%20%D0%B8%20%D0%B2%D0%B8%D0%BD%D0%BE%D0%B3%D1%80%D0%B0%D0%B4%D0%BD%D0%B8%D0%BA%D0%B8/%D0%92%D0%B8%D0%BD%D0%BE%D0%B3%D1%80%D0%B0%D0%B4%D0%BD%D0%B8%D0%BA%D0%B8,%20%D0%9A%D1%80%D0%B0%D1%81%D0%BD%D0%BE%D0%B4%D0%B0%D1%80%D1%81%D0%BA%D0%B8%D0%B9%20%D0%BA%D1%80%D0%B0%D0%B9%207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917" y="770461"/>
            <a:ext cx="3428813" cy="2284983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https://i.pinimg.com/originals/1a/66/03/1a6603e724b0a1023f68c7155dd849ed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017" y="2003119"/>
            <a:ext cx="3430268" cy="2302939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https://4tololo.ru/sites/default/files/images/2017150611451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21" y="3217003"/>
            <a:ext cx="3303131" cy="2340421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https://traveltimes.ru/wp-content/uploads/2022/04/olivko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073" y="4471879"/>
            <a:ext cx="3428812" cy="2348889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924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ИНВЕСТИЦИЯ ТАКЛИФИ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576500" y="307469"/>
            <a:ext cx="5949950" cy="5119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Узум уруғидан мой ишлаб чиқаришни </a:t>
            </a:r>
            <a:br>
              <a:rPr kumimoji="0" lang="uz-Cyrl-U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uz-Cyrl-U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ташкил этиш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 киймати: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0,6 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ўз маблағи,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млн.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жалб қилинадиган маблағлар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Ишлаб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чиқариш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қуввати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11,8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минг.тонна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69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Бозорнинг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йиллик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талаби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250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минг.тонна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ҳанинг қопланиши: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йил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Яратиладиган иш ўрни: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25 нафар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Лойиҳани амалга ошириш муддати: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ой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503454" y="6154253"/>
            <a:ext cx="3432810" cy="468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Сурхондарё вилояти, Олтинсой тумани,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“Вахшивор” МФЙ худуди 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7" name="Picture 2" descr="https://avatars.dzeninfra.ru/get-zen_doc/1579326/pub_612785f2d96fac6fbe0977fb_61279d34fb2929071628f603/scale_120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929517"/>
            <a:ext cx="3152775" cy="25905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https://mirsmazok.ru/upload/medialibrary/bf3/bf3400bf9322427b6786ef88d6faa1b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475" y="929517"/>
            <a:ext cx="3161868" cy="25905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s://www.look-beautiful.de/media/image/e3/2e/63/Teaser-Traubenkerne-Look-Beautiful_600x600@2x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3572836"/>
            <a:ext cx="3152776" cy="25905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https://pbs.twimg.com/media/DzoXRS6XQAAvUQ2?format=jpg&amp;name=mediu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475" y="3567793"/>
            <a:ext cx="3161868" cy="25955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564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bject 7">
            <a:extLst>
              <a:ext uri="{FF2B5EF4-FFF2-40B4-BE49-F238E27FC236}">
                <a16:creationId xmlns:a16="http://schemas.microsoft.com/office/drawing/2014/main" id="{A5743C3C-DDBB-4479-9B3D-8AE49F8EE713}"/>
              </a:ext>
            </a:extLst>
          </p:cNvPr>
          <p:cNvSpPr/>
          <p:nvPr/>
        </p:nvSpPr>
        <p:spPr>
          <a:xfrm>
            <a:off x="-8721" y="-1357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B590F-5D7F-EFD9-27F8-F18863D5A355}"/>
              </a:ext>
            </a:extLst>
          </p:cNvPr>
          <p:cNvSpPr txBox="1"/>
          <p:nvPr/>
        </p:nvSpPr>
        <p:spPr>
          <a:xfrm>
            <a:off x="2818443" y="239323"/>
            <a:ext cx="76838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Xalqaro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logistika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transport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koridorlari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CD1DF726-6719-473F-9CDC-39118F7A8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1" y="1015575"/>
            <a:ext cx="11109579" cy="5321442"/>
          </a:xfrm>
          <a:prstGeom prst="rect">
            <a:avLst/>
          </a:prstGeom>
          <a:noFill/>
          <a:ln w="25400">
            <a:solidFill>
              <a:srgbClr val="81A7CB"/>
            </a:solidFill>
          </a:ln>
        </p:spPr>
      </p:pic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1198182F-9F07-4304-864A-5E4B33E29379}"/>
              </a:ext>
            </a:extLst>
          </p:cNvPr>
          <p:cNvSpPr/>
          <p:nvPr/>
        </p:nvSpPr>
        <p:spPr>
          <a:xfrm>
            <a:off x="6685899" y="3330296"/>
            <a:ext cx="53420" cy="184528"/>
          </a:xfrm>
          <a:custGeom>
            <a:avLst/>
            <a:gdLst>
              <a:gd name="connsiteX0" fmla="*/ 0 w 33926"/>
              <a:gd name="connsiteY0" fmla="*/ 0 h 234950"/>
              <a:gd name="connsiteX1" fmla="*/ 31750 w 33926"/>
              <a:gd name="connsiteY1" fmla="*/ 139700 h 234950"/>
              <a:gd name="connsiteX2" fmla="*/ 28575 w 33926"/>
              <a:gd name="connsiteY2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26" h="234950">
                <a:moveTo>
                  <a:pt x="0" y="0"/>
                </a:moveTo>
                <a:cubicBezTo>
                  <a:pt x="13494" y="50271"/>
                  <a:pt x="26988" y="100542"/>
                  <a:pt x="31750" y="139700"/>
                </a:cubicBezTo>
                <a:cubicBezTo>
                  <a:pt x="36513" y="178858"/>
                  <a:pt x="32544" y="206904"/>
                  <a:pt x="28575" y="2349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D3C67BFD-008A-47B2-9417-2B7604DB6ABD}"/>
              </a:ext>
            </a:extLst>
          </p:cNvPr>
          <p:cNvSpPr/>
          <p:nvPr/>
        </p:nvSpPr>
        <p:spPr>
          <a:xfrm>
            <a:off x="6739319" y="3558850"/>
            <a:ext cx="337191" cy="848505"/>
          </a:xfrm>
          <a:custGeom>
            <a:avLst/>
            <a:gdLst>
              <a:gd name="connsiteX0" fmla="*/ 0 w 340694"/>
              <a:gd name="connsiteY0" fmla="*/ 0 h 866775"/>
              <a:gd name="connsiteX1" fmla="*/ 101600 w 340694"/>
              <a:gd name="connsiteY1" fmla="*/ 111125 h 866775"/>
              <a:gd name="connsiteX2" fmla="*/ 269875 w 340694"/>
              <a:gd name="connsiteY2" fmla="*/ 165100 h 866775"/>
              <a:gd name="connsiteX3" fmla="*/ 336550 w 340694"/>
              <a:gd name="connsiteY3" fmla="*/ 241300 h 866775"/>
              <a:gd name="connsiteX4" fmla="*/ 327025 w 340694"/>
              <a:gd name="connsiteY4" fmla="*/ 371475 h 866775"/>
              <a:gd name="connsiteX5" fmla="*/ 273050 w 340694"/>
              <a:gd name="connsiteY5" fmla="*/ 469900 h 866775"/>
              <a:gd name="connsiteX6" fmla="*/ 247650 w 340694"/>
              <a:gd name="connsiteY6" fmla="*/ 520700 h 866775"/>
              <a:gd name="connsiteX7" fmla="*/ 3175 w 340694"/>
              <a:gd name="connsiteY7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694" h="866775">
                <a:moveTo>
                  <a:pt x="0" y="0"/>
                </a:moveTo>
                <a:cubicBezTo>
                  <a:pt x="28310" y="41804"/>
                  <a:pt x="56621" y="83608"/>
                  <a:pt x="101600" y="111125"/>
                </a:cubicBezTo>
                <a:cubicBezTo>
                  <a:pt x="146579" y="138642"/>
                  <a:pt x="230717" y="143404"/>
                  <a:pt x="269875" y="165100"/>
                </a:cubicBezTo>
                <a:cubicBezTo>
                  <a:pt x="309033" y="186796"/>
                  <a:pt x="327025" y="206904"/>
                  <a:pt x="336550" y="241300"/>
                </a:cubicBezTo>
                <a:cubicBezTo>
                  <a:pt x="346075" y="275696"/>
                  <a:pt x="337608" y="333375"/>
                  <a:pt x="327025" y="371475"/>
                </a:cubicBezTo>
                <a:cubicBezTo>
                  <a:pt x="316442" y="409575"/>
                  <a:pt x="286279" y="445029"/>
                  <a:pt x="273050" y="469900"/>
                </a:cubicBezTo>
                <a:cubicBezTo>
                  <a:pt x="259821" y="494771"/>
                  <a:pt x="292629" y="454554"/>
                  <a:pt x="247650" y="520700"/>
                </a:cubicBezTo>
                <a:cubicBezTo>
                  <a:pt x="202671" y="586846"/>
                  <a:pt x="119592" y="806450"/>
                  <a:pt x="3175" y="866775"/>
                </a:cubicBezTo>
              </a:path>
            </a:pathLst>
          </a:custGeom>
          <a:noFill/>
          <a:ln w="2286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7136CE1-C90A-4B69-8DB9-4344DEDA1226}"/>
              </a:ext>
            </a:extLst>
          </p:cNvPr>
          <p:cNvSpPr/>
          <p:nvPr/>
        </p:nvSpPr>
        <p:spPr>
          <a:xfrm>
            <a:off x="6685899" y="350084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6ED2B5AF-AE19-4B3E-BA70-E26A6AA12EB0}"/>
              </a:ext>
            </a:extLst>
          </p:cNvPr>
          <p:cNvSpPr/>
          <p:nvPr/>
        </p:nvSpPr>
        <p:spPr>
          <a:xfrm>
            <a:off x="5595503" y="325193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DA8AB068-1F69-4133-BC38-8AC5896B0EDC}"/>
              </a:ext>
            </a:extLst>
          </p:cNvPr>
          <p:cNvSpPr/>
          <p:nvPr/>
        </p:nvSpPr>
        <p:spPr>
          <a:xfrm>
            <a:off x="5333116" y="317046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96ECE14-1A73-49B1-8B4C-AE6FEB35DDA8}"/>
              </a:ext>
            </a:extLst>
          </p:cNvPr>
          <p:cNvSpPr/>
          <p:nvPr/>
        </p:nvSpPr>
        <p:spPr>
          <a:xfrm>
            <a:off x="4743924" y="3022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57DCBBDA-6E32-418B-B467-23044B2E3EEB}"/>
              </a:ext>
            </a:extLst>
          </p:cNvPr>
          <p:cNvSpPr/>
          <p:nvPr/>
        </p:nvSpPr>
        <p:spPr>
          <a:xfrm>
            <a:off x="4790273" y="316910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FEAF0F2E-3746-430F-A832-B5256256E7FA}"/>
              </a:ext>
            </a:extLst>
          </p:cNvPr>
          <p:cNvSpPr/>
          <p:nvPr/>
        </p:nvSpPr>
        <p:spPr>
          <a:xfrm>
            <a:off x="7004238" y="291288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3E9B0C6B-8F98-4CE3-AFCA-C8B03849B929}"/>
              </a:ext>
            </a:extLst>
          </p:cNvPr>
          <p:cNvSpPr/>
          <p:nvPr/>
        </p:nvSpPr>
        <p:spPr>
          <a:xfrm>
            <a:off x="7217917" y="300812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3C973854-A932-4EF6-8342-8517CDDDD620}"/>
              </a:ext>
            </a:extLst>
          </p:cNvPr>
          <p:cNvSpPr/>
          <p:nvPr/>
        </p:nvSpPr>
        <p:spPr>
          <a:xfrm>
            <a:off x="7646240" y="28150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9636B73-A70D-4E6B-BE98-3A0E5CFA434D}"/>
              </a:ext>
            </a:extLst>
          </p:cNvPr>
          <p:cNvSpPr/>
          <p:nvPr/>
        </p:nvSpPr>
        <p:spPr>
          <a:xfrm>
            <a:off x="9938585" y="361130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2A72742-01CF-433A-99A5-6F150CF72670}"/>
              </a:ext>
            </a:extLst>
          </p:cNvPr>
          <p:cNvSpPr/>
          <p:nvPr/>
        </p:nvSpPr>
        <p:spPr>
          <a:xfrm>
            <a:off x="10805876" y="393281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5BC88C4B-0257-47CC-8DA9-706D62311CB4}"/>
              </a:ext>
            </a:extLst>
          </p:cNvPr>
          <p:cNvSpPr/>
          <p:nvPr/>
        </p:nvSpPr>
        <p:spPr>
          <a:xfrm>
            <a:off x="10640902" y="427896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9419D85-473F-48E5-A4F3-5463A039AEAF}"/>
              </a:ext>
            </a:extLst>
          </p:cNvPr>
          <p:cNvSpPr/>
          <p:nvPr/>
        </p:nvSpPr>
        <p:spPr>
          <a:xfrm>
            <a:off x="10197829" y="454070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82B27B7E-66E4-4311-BD63-02BA4C754B19}"/>
              </a:ext>
            </a:extLst>
          </p:cNvPr>
          <p:cNvSpPr/>
          <p:nvPr/>
        </p:nvSpPr>
        <p:spPr>
          <a:xfrm>
            <a:off x="9441195" y="593204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4CDE5DD9-AC29-4825-92EE-703874433A29}"/>
              </a:ext>
            </a:extLst>
          </p:cNvPr>
          <p:cNvSpPr/>
          <p:nvPr/>
        </p:nvSpPr>
        <p:spPr>
          <a:xfrm>
            <a:off x="2380737" y="287912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D958D532-90A2-4C49-85C9-7DFBEF160AD4}"/>
              </a:ext>
            </a:extLst>
          </p:cNvPr>
          <p:cNvSpPr/>
          <p:nvPr/>
        </p:nvSpPr>
        <p:spPr>
          <a:xfrm>
            <a:off x="1899955" y="20755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6EBE5AC3-3A41-4174-9FEA-F2526BAE02E7}"/>
              </a:ext>
            </a:extLst>
          </p:cNvPr>
          <p:cNvSpPr/>
          <p:nvPr/>
        </p:nvSpPr>
        <p:spPr>
          <a:xfrm>
            <a:off x="1805686" y="305735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F8D65D1-22DA-4BBD-BA49-6DC9B6144FB5}"/>
              </a:ext>
            </a:extLst>
          </p:cNvPr>
          <p:cNvSpPr/>
          <p:nvPr/>
        </p:nvSpPr>
        <p:spPr>
          <a:xfrm>
            <a:off x="867693" y="330778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B8FCC3BE-76B9-4AD7-84EB-34035102D074}"/>
              </a:ext>
            </a:extLst>
          </p:cNvPr>
          <p:cNvSpPr/>
          <p:nvPr/>
        </p:nvSpPr>
        <p:spPr>
          <a:xfrm>
            <a:off x="6682757" y="437341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олилиния: фигура 58">
            <a:extLst>
              <a:ext uri="{FF2B5EF4-FFF2-40B4-BE49-F238E27FC236}">
                <a16:creationId xmlns:a16="http://schemas.microsoft.com/office/drawing/2014/main" id="{B2CA0BF7-F868-46E5-9E07-ECE722E868FE}"/>
              </a:ext>
            </a:extLst>
          </p:cNvPr>
          <p:cNvSpPr/>
          <p:nvPr/>
        </p:nvSpPr>
        <p:spPr>
          <a:xfrm>
            <a:off x="5769117" y="3759638"/>
            <a:ext cx="208326" cy="528067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EBDBEA2A-5587-4636-B127-DB1AEBBCD5CA}"/>
              </a:ext>
            </a:extLst>
          </p:cNvPr>
          <p:cNvSpPr/>
          <p:nvPr/>
        </p:nvSpPr>
        <p:spPr>
          <a:xfrm>
            <a:off x="5717268" y="42332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894CB9-28E0-4CCA-BB0D-3E245000D666}"/>
              </a:ext>
            </a:extLst>
          </p:cNvPr>
          <p:cNvSpPr txBox="1"/>
          <p:nvPr/>
        </p:nvSpPr>
        <p:spPr>
          <a:xfrm>
            <a:off x="6631149" y="3444720"/>
            <a:ext cx="567184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Mazar-</a:t>
            </a: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-Sharif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796FDA-94AC-4A56-A53D-C739093C8C55}"/>
              </a:ext>
            </a:extLst>
          </p:cNvPr>
          <p:cNvSpPr txBox="1"/>
          <p:nvPr/>
        </p:nvSpPr>
        <p:spPr>
          <a:xfrm>
            <a:off x="6285589" y="3717828"/>
            <a:ext cx="683326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Afghanistan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597990-56AE-4DEC-90E3-A441A9F02F53}"/>
              </a:ext>
            </a:extLst>
          </p:cNvPr>
          <p:cNvSpPr txBox="1"/>
          <p:nvPr/>
        </p:nvSpPr>
        <p:spPr>
          <a:xfrm>
            <a:off x="7208586" y="3344214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Kashgar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D145A6-D503-4DB6-8CAA-9F0C2E2E8F79}"/>
              </a:ext>
            </a:extLst>
          </p:cNvPr>
          <p:cNvSpPr txBox="1"/>
          <p:nvPr/>
        </p:nvSpPr>
        <p:spPr>
          <a:xfrm>
            <a:off x="6388271" y="4423491"/>
            <a:ext cx="485756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Karachi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365F51C-20AB-42FE-9E84-557096AE901D}"/>
              </a:ext>
            </a:extLst>
          </p:cNvPr>
          <p:cNvSpPr txBox="1"/>
          <p:nvPr/>
        </p:nvSpPr>
        <p:spPr>
          <a:xfrm>
            <a:off x="5436200" y="4244500"/>
            <a:ext cx="485756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Bandar-e-Abbas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1FCBEF5-F7CD-44B4-B96F-E14BEFDFC34C}"/>
              </a:ext>
            </a:extLst>
          </p:cNvPr>
          <p:cNvSpPr txBox="1"/>
          <p:nvPr/>
        </p:nvSpPr>
        <p:spPr>
          <a:xfrm>
            <a:off x="5838703" y="4352460"/>
            <a:ext cx="66397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Chakhbahar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A63FC98-9718-4DED-AC71-2059487087EA}"/>
              </a:ext>
            </a:extLst>
          </p:cNvPr>
          <p:cNvSpPr txBox="1"/>
          <p:nvPr/>
        </p:nvSpPr>
        <p:spPr>
          <a:xfrm>
            <a:off x="5458926" y="3857999"/>
            <a:ext cx="393455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DD40B47-0DC1-441D-9F6B-D684E7CDF037}"/>
              </a:ext>
            </a:extLst>
          </p:cNvPr>
          <p:cNvSpPr txBox="1"/>
          <p:nvPr/>
        </p:nvSpPr>
        <p:spPr>
          <a:xfrm>
            <a:off x="4204787" y="1515768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Moscow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DC3D11C5-FBD1-46F5-A39E-AB573138D63A}"/>
              </a:ext>
            </a:extLst>
          </p:cNvPr>
          <p:cNvSpPr/>
          <p:nvPr/>
        </p:nvSpPr>
        <p:spPr>
          <a:xfrm>
            <a:off x="3919055" y="1259355"/>
            <a:ext cx="403006" cy="427045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Полилиния: фигура 78">
            <a:extLst>
              <a:ext uri="{FF2B5EF4-FFF2-40B4-BE49-F238E27FC236}">
                <a16:creationId xmlns:a16="http://schemas.microsoft.com/office/drawing/2014/main" id="{6219DB6C-38F9-4B70-B759-74AC91DFA661}"/>
              </a:ext>
            </a:extLst>
          </p:cNvPr>
          <p:cNvSpPr/>
          <p:nvPr/>
        </p:nvSpPr>
        <p:spPr>
          <a:xfrm rot="20128028">
            <a:off x="3597216" y="1178401"/>
            <a:ext cx="604849" cy="660127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F410DAD5-7187-49B7-85F0-091628D72A72}"/>
              </a:ext>
            </a:extLst>
          </p:cNvPr>
          <p:cNvSpPr/>
          <p:nvPr/>
        </p:nvSpPr>
        <p:spPr>
          <a:xfrm>
            <a:off x="3861709" y="120412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8E02F2-ADC9-4898-BC54-A3439163B91E}"/>
              </a:ext>
            </a:extLst>
          </p:cNvPr>
          <p:cNvSpPr/>
          <p:nvPr/>
        </p:nvSpPr>
        <p:spPr>
          <a:xfrm>
            <a:off x="3506146" y="1579669"/>
            <a:ext cx="225464" cy="62392"/>
          </a:xfrm>
          <a:prstGeom prst="rect">
            <a:avLst/>
          </a:prstGeom>
          <a:solidFill>
            <a:srgbClr val="BDC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олилиния: фигура 79">
            <a:extLst>
              <a:ext uri="{FF2B5EF4-FFF2-40B4-BE49-F238E27FC236}">
                <a16:creationId xmlns:a16="http://schemas.microsoft.com/office/drawing/2014/main" id="{5550064C-4A10-4338-BE1A-031E8E1790F3}"/>
              </a:ext>
            </a:extLst>
          </p:cNvPr>
          <p:cNvSpPr/>
          <p:nvPr/>
        </p:nvSpPr>
        <p:spPr>
          <a:xfrm rot="20128028">
            <a:off x="3533201" y="1434920"/>
            <a:ext cx="732879" cy="421741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7A11FE-AADF-49CB-BD1D-E4AB48FA68B7}"/>
              </a:ext>
            </a:extLst>
          </p:cNvPr>
          <p:cNvSpPr txBox="1"/>
          <p:nvPr/>
        </p:nvSpPr>
        <p:spPr>
          <a:xfrm>
            <a:off x="3406346" y="1449915"/>
            <a:ext cx="389015" cy="192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Latvia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BC75F73F-819E-49EC-A0BD-CBE0724BA160}"/>
              </a:ext>
            </a:extLst>
          </p:cNvPr>
          <p:cNvSpPr/>
          <p:nvPr/>
        </p:nvSpPr>
        <p:spPr>
          <a:xfrm>
            <a:off x="3394281" y="125793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91C7168D-BC2D-49B4-848D-CF6D43D47765}"/>
              </a:ext>
            </a:extLst>
          </p:cNvPr>
          <p:cNvSpPr/>
          <p:nvPr/>
        </p:nvSpPr>
        <p:spPr>
          <a:xfrm>
            <a:off x="3392962" y="15506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05F5AF55-E90D-467E-AEA0-9F29F2B5B358}"/>
              </a:ext>
            </a:extLst>
          </p:cNvPr>
          <p:cNvSpPr/>
          <p:nvPr/>
        </p:nvSpPr>
        <p:spPr>
          <a:xfrm>
            <a:off x="3692806" y="1693288"/>
            <a:ext cx="624543" cy="268625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9F47C94-68C4-453B-93CF-250EE3088ACE}"/>
              </a:ext>
            </a:extLst>
          </p:cNvPr>
          <p:cNvSpPr txBox="1"/>
          <p:nvPr/>
        </p:nvSpPr>
        <p:spPr>
          <a:xfrm>
            <a:off x="3618878" y="1907421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Minsk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Полилиния: фигура 83">
            <a:extLst>
              <a:ext uri="{FF2B5EF4-FFF2-40B4-BE49-F238E27FC236}">
                <a16:creationId xmlns:a16="http://schemas.microsoft.com/office/drawing/2014/main" id="{F3EB1CB2-56A7-48AD-B8E8-03B6B536A373}"/>
              </a:ext>
            </a:extLst>
          </p:cNvPr>
          <p:cNvSpPr/>
          <p:nvPr/>
        </p:nvSpPr>
        <p:spPr>
          <a:xfrm flipV="1">
            <a:off x="3240307" y="1771814"/>
            <a:ext cx="461532" cy="196459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A9BE5CF4-7F62-4FD8-A694-E5A3EE11BC43}"/>
              </a:ext>
            </a:extLst>
          </p:cNvPr>
          <p:cNvSpPr/>
          <p:nvPr/>
        </p:nvSpPr>
        <p:spPr>
          <a:xfrm>
            <a:off x="3179494" y="171777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id="{32E315E4-12A3-4614-99DB-143018F47D52}"/>
              </a:ext>
            </a:extLst>
          </p:cNvPr>
          <p:cNvSpPr/>
          <p:nvPr/>
        </p:nvSpPr>
        <p:spPr>
          <a:xfrm rot="20644103">
            <a:off x="4372656" y="1609683"/>
            <a:ext cx="330437" cy="663875"/>
          </a:xfrm>
          <a:custGeom>
            <a:avLst/>
            <a:gdLst>
              <a:gd name="connsiteX0" fmla="*/ 0 w 447675"/>
              <a:gd name="connsiteY0" fmla="*/ 0 h 573882"/>
              <a:gd name="connsiteX1" fmla="*/ 342900 w 447675"/>
              <a:gd name="connsiteY1" fmla="*/ 314325 h 573882"/>
              <a:gd name="connsiteX2" fmla="*/ 338138 w 447675"/>
              <a:gd name="connsiteY2" fmla="*/ 476250 h 573882"/>
              <a:gd name="connsiteX3" fmla="*/ 447675 w 447675"/>
              <a:gd name="connsiteY3" fmla="*/ 573882 h 57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" h="573882">
                <a:moveTo>
                  <a:pt x="0" y="0"/>
                </a:moveTo>
                <a:cubicBezTo>
                  <a:pt x="143272" y="117475"/>
                  <a:pt x="286544" y="234950"/>
                  <a:pt x="342900" y="314325"/>
                </a:cubicBezTo>
                <a:cubicBezTo>
                  <a:pt x="399256" y="393700"/>
                  <a:pt x="320676" y="432991"/>
                  <a:pt x="338138" y="476250"/>
                </a:cubicBezTo>
                <a:cubicBezTo>
                  <a:pt x="355600" y="519509"/>
                  <a:pt x="401637" y="546695"/>
                  <a:pt x="447675" y="573882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Полилиния: фигура 86">
            <a:extLst>
              <a:ext uri="{FF2B5EF4-FFF2-40B4-BE49-F238E27FC236}">
                <a16:creationId xmlns:a16="http://schemas.microsoft.com/office/drawing/2014/main" id="{E02F0023-A37C-481F-8FA7-58EDCEF9ACC6}"/>
              </a:ext>
            </a:extLst>
          </p:cNvPr>
          <p:cNvSpPr/>
          <p:nvPr/>
        </p:nvSpPr>
        <p:spPr>
          <a:xfrm>
            <a:off x="3956764" y="2223350"/>
            <a:ext cx="864933" cy="164112"/>
          </a:xfrm>
          <a:custGeom>
            <a:avLst/>
            <a:gdLst>
              <a:gd name="connsiteX0" fmla="*/ 873918 w 873918"/>
              <a:gd name="connsiteY0" fmla="*/ 9838 h 170210"/>
              <a:gd name="connsiteX1" fmla="*/ 600075 w 873918"/>
              <a:gd name="connsiteY1" fmla="*/ 16981 h 170210"/>
              <a:gd name="connsiteX2" fmla="*/ 421481 w 873918"/>
              <a:gd name="connsiteY2" fmla="*/ 167000 h 170210"/>
              <a:gd name="connsiteX3" fmla="*/ 0 w 873918"/>
              <a:gd name="connsiteY3" fmla="*/ 105088 h 17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918" h="170210">
                <a:moveTo>
                  <a:pt x="873918" y="9838"/>
                </a:moveTo>
                <a:cubicBezTo>
                  <a:pt x="774699" y="312"/>
                  <a:pt x="675481" y="-9213"/>
                  <a:pt x="600075" y="16981"/>
                </a:cubicBezTo>
                <a:cubicBezTo>
                  <a:pt x="524669" y="43175"/>
                  <a:pt x="521493" y="152316"/>
                  <a:pt x="421481" y="167000"/>
                </a:cubicBezTo>
                <a:cubicBezTo>
                  <a:pt x="321469" y="181684"/>
                  <a:pt x="160734" y="143386"/>
                  <a:pt x="0" y="10508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Полилиния: фигура 88">
            <a:extLst>
              <a:ext uri="{FF2B5EF4-FFF2-40B4-BE49-F238E27FC236}">
                <a16:creationId xmlns:a16="http://schemas.microsoft.com/office/drawing/2014/main" id="{70649B1B-09C3-4E81-811D-BFC48A3D2463}"/>
              </a:ext>
            </a:extLst>
          </p:cNvPr>
          <p:cNvSpPr/>
          <p:nvPr/>
        </p:nvSpPr>
        <p:spPr>
          <a:xfrm rot="21412650">
            <a:off x="3325799" y="2226345"/>
            <a:ext cx="628608" cy="117462"/>
          </a:xfrm>
          <a:custGeom>
            <a:avLst/>
            <a:gdLst>
              <a:gd name="connsiteX0" fmla="*/ 678656 w 678656"/>
              <a:gd name="connsiteY0" fmla="*/ 121826 h 121826"/>
              <a:gd name="connsiteX1" fmla="*/ 323850 w 678656"/>
              <a:gd name="connsiteY1" fmla="*/ 2763 h 121826"/>
              <a:gd name="connsiteX2" fmla="*/ 0 w 678656"/>
              <a:gd name="connsiteY2" fmla="*/ 40863 h 12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656" h="121826">
                <a:moveTo>
                  <a:pt x="678656" y="121826"/>
                </a:moveTo>
                <a:cubicBezTo>
                  <a:pt x="557807" y="69041"/>
                  <a:pt x="436959" y="16257"/>
                  <a:pt x="323850" y="2763"/>
                </a:cubicBezTo>
                <a:cubicBezTo>
                  <a:pt x="210741" y="-10731"/>
                  <a:pt x="55562" y="28957"/>
                  <a:pt x="0" y="4086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969A794B-2638-4B99-A79E-294135D1A716}"/>
              </a:ext>
            </a:extLst>
          </p:cNvPr>
          <p:cNvSpPr/>
          <p:nvPr/>
        </p:nvSpPr>
        <p:spPr>
          <a:xfrm>
            <a:off x="3900202" y="227736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Полилиния: фигура 89">
            <a:extLst>
              <a:ext uri="{FF2B5EF4-FFF2-40B4-BE49-F238E27FC236}">
                <a16:creationId xmlns:a16="http://schemas.microsoft.com/office/drawing/2014/main" id="{9E51F627-2A9C-40AC-8E88-EAD1330FC940}"/>
              </a:ext>
            </a:extLst>
          </p:cNvPr>
          <p:cNvSpPr/>
          <p:nvPr/>
        </p:nvSpPr>
        <p:spPr>
          <a:xfrm>
            <a:off x="4822483" y="2234366"/>
            <a:ext cx="147691" cy="261134"/>
          </a:xfrm>
          <a:custGeom>
            <a:avLst/>
            <a:gdLst>
              <a:gd name="connsiteX0" fmla="*/ 0 w 247650"/>
              <a:gd name="connsiteY0" fmla="*/ 0 h 314325"/>
              <a:gd name="connsiteX1" fmla="*/ 247650 w 247650"/>
              <a:gd name="connsiteY1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314325">
                <a:moveTo>
                  <a:pt x="0" y="0"/>
                </a:moveTo>
                <a:lnTo>
                  <a:pt x="247650" y="31432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Полилиния: фигура 90">
            <a:extLst>
              <a:ext uri="{FF2B5EF4-FFF2-40B4-BE49-F238E27FC236}">
                <a16:creationId xmlns:a16="http://schemas.microsoft.com/office/drawing/2014/main" id="{AE50944B-5564-47DB-A6BC-B4E58C4D3E9F}"/>
              </a:ext>
            </a:extLst>
          </p:cNvPr>
          <p:cNvSpPr/>
          <p:nvPr/>
        </p:nvSpPr>
        <p:spPr>
          <a:xfrm>
            <a:off x="4974885" y="2495500"/>
            <a:ext cx="222321" cy="202043"/>
          </a:xfrm>
          <a:custGeom>
            <a:avLst/>
            <a:gdLst>
              <a:gd name="connsiteX0" fmla="*/ 0 w 254000"/>
              <a:gd name="connsiteY0" fmla="*/ 0 h 209550"/>
              <a:gd name="connsiteX1" fmla="*/ 101600 w 254000"/>
              <a:gd name="connsiteY1" fmla="*/ 127000 h 209550"/>
              <a:gd name="connsiteX2" fmla="*/ 234950 w 254000"/>
              <a:gd name="connsiteY2" fmla="*/ 171450 h 209550"/>
              <a:gd name="connsiteX3" fmla="*/ 254000 w 25400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209550">
                <a:moveTo>
                  <a:pt x="0" y="0"/>
                </a:moveTo>
                <a:cubicBezTo>
                  <a:pt x="31221" y="49212"/>
                  <a:pt x="62442" y="98425"/>
                  <a:pt x="101600" y="127000"/>
                </a:cubicBezTo>
                <a:cubicBezTo>
                  <a:pt x="140758" y="155575"/>
                  <a:pt x="209550" y="157692"/>
                  <a:pt x="234950" y="171450"/>
                </a:cubicBezTo>
                <a:cubicBezTo>
                  <a:pt x="260350" y="185208"/>
                  <a:pt x="251883" y="198967"/>
                  <a:pt x="254000" y="2095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A6215B1D-D705-41A4-B4D6-24B65C97EDDF}"/>
              </a:ext>
            </a:extLst>
          </p:cNvPr>
          <p:cNvSpPr/>
          <p:nvPr/>
        </p:nvSpPr>
        <p:spPr>
          <a:xfrm>
            <a:off x="4774560" y="218797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id="{DCDB0558-8564-4E3A-B63D-1E1A11FCEF27}"/>
              </a:ext>
            </a:extLst>
          </p:cNvPr>
          <p:cNvSpPr/>
          <p:nvPr/>
        </p:nvSpPr>
        <p:spPr>
          <a:xfrm>
            <a:off x="4899646" y="2671548"/>
            <a:ext cx="276527" cy="439857"/>
          </a:xfrm>
          <a:custGeom>
            <a:avLst/>
            <a:gdLst>
              <a:gd name="connsiteX0" fmla="*/ 279400 w 279400"/>
              <a:gd name="connsiteY0" fmla="*/ 0 h 422275"/>
              <a:gd name="connsiteX1" fmla="*/ 196850 w 279400"/>
              <a:gd name="connsiteY1" fmla="*/ 31750 h 422275"/>
              <a:gd name="connsiteX2" fmla="*/ 149225 w 279400"/>
              <a:gd name="connsiteY2" fmla="*/ 139700 h 422275"/>
              <a:gd name="connsiteX3" fmla="*/ 180975 w 279400"/>
              <a:gd name="connsiteY3" fmla="*/ 215900 h 422275"/>
              <a:gd name="connsiteX4" fmla="*/ 219075 w 279400"/>
              <a:gd name="connsiteY4" fmla="*/ 288925 h 422275"/>
              <a:gd name="connsiteX5" fmla="*/ 187325 w 279400"/>
              <a:gd name="connsiteY5" fmla="*/ 365125 h 422275"/>
              <a:gd name="connsiteX6" fmla="*/ 0 w 279400"/>
              <a:gd name="connsiteY6" fmla="*/ 422275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00" h="422275">
                <a:moveTo>
                  <a:pt x="279400" y="0"/>
                </a:moveTo>
                <a:cubicBezTo>
                  <a:pt x="248973" y="4233"/>
                  <a:pt x="218546" y="8467"/>
                  <a:pt x="196850" y="31750"/>
                </a:cubicBezTo>
                <a:cubicBezTo>
                  <a:pt x="175154" y="55033"/>
                  <a:pt x="151871" y="109008"/>
                  <a:pt x="149225" y="139700"/>
                </a:cubicBezTo>
                <a:cubicBezTo>
                  <a:pt x="146579" y="170392"/>
                  <a:pt x="169333" y="191029"/>
                  <a:pt x="180975" y="215900"/>
                </a:cubicBezTo>
                <a:cubicBezTo>
                  <a:pt x="192617" y="240771"/>
                  <a:pt x="218017" y="264054"/>
                  <a:pt x="219075" y="288925"/>
                </a:cubicBezTo>
                <a:cubicBezTo>
                  <a:pt x="220133" y="313796"/>
                  <a:pt x="223837" y="342900"/>
                  <a:pt x="187325" y="365125"/>
                </a:cubicBezTo>
                <a:cubicBezTo>
                  <a:pt x="150813" y="387350"/>
                  <a:pt x="75406" y="404812"/>
                  <a:pt x="0" y="4222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4898B8-0EBC-4AF0-8EB8-E958A08CA5C9}"/>
              </a:ext>
            </a:extLst>
          </p:cNvPr>
          <p:cNvSpPr/>
          <p:nvPr/>
        </p:nvSpPr>
        <p:spPr>
          <a:xfrm>
            <a:off x="4889258" y="304999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id="{CF66B523-3D7D-420B-BF00-44805A872292}"/>
              </a:ext>
            </a:extLst>
          </p:cNvPr>
          <p:cNvSpPr/>
          <p:nvPr/>
        </p:nvSpPr>
        <p:spPr>
          <a:xfrm>
            <a:off x="5138287" y="241180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A1FE4405-A666-4666-BF19-7263C355DE30}"/>
              </a:ext>
            </a:extLst>
          </p:cNvPr>
          <p:cNvSpPr/>
          <p:nvPr/>
        </p:nvSpPr>
        <p:spPr>
          <a:xfrm>
            <a:off x="5172853" y="26344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id="{6145B311-27E2-4FD5-894F-4BB4FC274B26}"/>
              </a:ext>
            </a:extLst>
          </p:cNvPr>
          <p:cNvSpPr/>
          <p:nvPr/>
        </p:nvSpPr>
        <p:spPr>
          <a:xfrm>
            <a:off x="4357414" y="1700176"/>
            <a:ext cx="1786430" cy="734702"/>
          </a:xfrm>
          <a:custGeom>
            <a:avLst/>
            <a:gdLst>
              <a:gd name="connsiteX0" fmla="*/ 1804988 w 1804988"/>
              <a:gd name="connsiteY0" fmla="*/ 762000 h 762000"/>
              <a:gd name="connsiteX1" fmla="*/ 1747838 w 1804988"/>
              <a:gd name="connsiteY1" fmla="*/ 623887 h 762000"/>
              <a:gd name="connsiteX2" fmla="*/ 1585913 w 1804988"/>
              <a:gd name="connsiteY2" fmla="*/ 542925 h 762000"/>
              <a:gd name="connsiteX3" fmla="*/ 1457325 w 1804988"/>
              <a:gd name="connsiteY3" fmla="*/ 528637 h 762000"/>
              <a:gd name="connsiteX4" fmla="*/ 1414463 w 1804988"/>
              <a:gd name="connsiteY4" fmla="*/ 461962 h 762000"/>
              <a:gd name="connsiteX5" fmla="*/ 1290638 w 1804988"/>
              <a:gd name="connsiteY5" fmla="*/ 423862 h 762000"/>
              <a:gd name="connsiteX6" fmla="*/ 890588 w 1804988"/>
              <a:gd name="connsiteY6" fmla="*/ 166687 h 762000"/>
              <a:gd name="connsiteX7" fmla="*/ 590550 w 1804988"/>
              <a:gd name="connsiteY7" fmla="*/ 147637 h 762000"/>
              <a:gd name="connsiteX8" fmla="*/ 452438 w 1804988"/>
              <a:gd name="connsiteY8" fmla="*/ 109537 h 762000"/>
              <a:gd name="connsiteX9" fmla="*/ 257175 w 1804988"/>
              <a:gd name="connsiteY9" fmla="*/ 38100 h 762000"/>
              <a:gd name="connsiteX10" fmla="*/ 95250 w 1804988"/>
              <a:gd name="connsiteY10" fmla="*/ 47625 h 762000"/>
              <a:gd name="connsiteX11" fmla="*/ 0 w 1804988"/>
              <a:gd name="connsiteY1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4988" h="762000">
                <a:moveTo>
                  <a:pt x="1804988" y="762000"/>
                </a:moveTo>
                <a:cubicBezTo>
                  <a:pt x="1794669" y="711199"/>
                  <a:pt x="1784350" y="660399"/>
                  <a:pt x="1747838" y="623887"/>
                </a:cubicBezTo>
                <a:cubicBezTo>
                  <a:pt x="1711326" y="587375"/>
                  <a:pt x="1634332" y="558800"/>
                  <a:pt x="1585913" y="542925"/>
                </a:cubicBezTo>
                <a:cubicBezTo>
                  <a:pt x="1537494" y="527050"/>
                  <a:pt x="1485900" y="542131"/>
                  <a:pt x="1457325" y="528637"/>
                </a:cubicBezTo>
                <a:cubicBezTo>
                  <a:pt x="1428750" y="515143"/>
                  <a:pt x="1442244" y="479424"/>
                  <a:pt x="1414463" y="461962"/>
                </a:cubicBezTo>
                <a:cubicBezTo>
                  <a:pt x="1386682" y="444500"/>
                  <a:pt x="1377951" y="473075"/>
                  <a:pt x="1290638" y="423862"/>
                </a:cubicBezTo>
                <a:cubicBezTo>
                  <a:pt x="1203325" y="374649"/>
                  <a:pt x="1007269" y="212724"/>
                  <a:pt x="890588" y="166687"/>
                </a:cubicBezTo>
                <a:cubicBezTo>
                  <a:pt x="773907" y="120650"/>
                  <a:pt x="663575" y="157162"/>
                  <a:pt x="590550" y="147637"/>
                </a:cubicBezTo>
                <a:cubicBezTo>
                  <a:pt x="517525" y="138112"/>
                  <a:pt x="508000" y="127793"/>
                  <a:pt x="452438" y="109537"/>
                </a:cubicBezTo>
                <a:cubicBezTo>
                  <a:pt x="396876" y="91281"/>
                  <a:pt x="316706" y="48419"/>
                  <a:pt x="257175" y="38100"/>
                </a:cubicBezTo>
                <a:cubicBezTo>
                  <a:pt x="197644" y="27781"/>
                  <a:pt x="138112" y="53975"/>
                  <a:pt x="95250" y="47625"/>
                </a:cubicBezTo>
                <a:cubicBezTo>
                  <a:pt x="52388" y="41275"/>
                  <a:pt x="26194" y="2063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4D5B998C-A60D-49EA-A19D-25D295F2741A}"/>
              </a:ext>
            </a:extLst>
          </p:cNvPr>
          <p:cNvSpPr/>
          <p:nvPr/>
        </p:nvSpPr>
        <p:spPr>
          <a:xfrm>
            <a:off x="4271000" y="164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Полилиния: фигура 107">
            <a:extLst>
              <a:ext uri="{FF2B5EF4-FFF2-40B4-BE49-F238E27FC236}">
                <a16:creationId xmlns:a16="http://schemas.microsoft.com/office/drawing/2014/main" id="{F2EC1B63-AF8D-48D2-954D-DD6A89ED9886}"/>
              </a:ext>
            </a:extLst>
          </p:cNvPr>
          <p:cNvSpPr/>
          <p:nvPr/>
        </p:nvSpPr>
        <p:spPr>
          <a:xfrm>
            <a:off x="3179031" y="2373482"/>
            <a:ext cx="1800570" cy="231296"/>
          </a:xfrm>
          <a:custGeom>
            <a:avLst/>
            <a:gdLst>
              <a:gd name="connsiteX0" fmla="*/ 1819275 w 1819275"/>
              <a:gd name="connsiteY0" fmla="*/ 135115 h 239890"/>
              <a:gd name="connsiteX1" fmla="*/ 1428750 w 1819275"/>
              <a:gd name="connsiteY1" fmla="*/ 197028 h 239890"/>
              <a:gd name="connsiteX2" fmla="*/ 1319213 w 1819275"/>
              <a:gd name="connsiteY2" fmla="*/ 158928 h 239890"/>
              <a:gd name="connsiteX3" fmla="*/ 1233488 w 1819275"/>
              <a:gd name="connsiteY3" fmla="*/ 201790 h 239890"/>
              <a:gd name="connsiteX4" fmla="*/ 1138238 w 1819275"/>
              <a:gd name="connsiteY4" fmla="*/ 201790 h 239890"/>
              <a:gd name="connsiteX5" fmla="*/ 838200 w 1819275"/>
              <a:gd name="connsiteY5" fmla="*/ 201790 h 239890"/>
              <a:gd name="connsiteX6" fmla="*/ 671513 w 1819275"/>
              <a:gd name="connsiteY6" fmla="*/ 97015 h 239890"/>
              <a:gd name="connsiteX7" fmla="*/ 557213 w 1819275"/>
              <a:gd name="connsiteY7" fmla="*/ 87490 h 239890"/>
              <a:gd name="connsiteX8" fmla="*/ 433388 w 1819275"/>
              <a:gd name="connsiteY8" fmla="*/ 106540 h 239890"/>
              <a:gd name="connsiteX9" fmla="*/ 342900 w 1819275"/>
              <a:gd name="connsiteY9" fmla="*/ 6528 h 239890"/>
              <a:gd name="connsiteX10" fmla="*/ 200025 w 1819275"/>
              <a:gd name="connsiteY10" fmla="*/ 35103 h 239890"/>
              <a:gd name="connsiteX11" fmla="*/ 0 w 1819275"/>
              <a:gd name="connsiteY11" fmla="*/ 239890 h 2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9275" h="239890">
                <a:moveTo>
                  <a:pt x="1819275" y="135115"/>
                </a:moveTo>
                <a:cubicBezTo>
                  <a:pt x="1665684" y="164087"/>
                  <a:pt x="1512094" y="193059"/>
                  <a:pt x="1428750" y="197028"/>
                </a:cubicBezTo>
                <a:cubicBezTo>
                  <a:pt x="1345406" y="200997"/>
                  <a:pt x="1351757" y="158134"/>
                  <a:pt x="1319213" y="158928"/>
                </a:cubicBezTo>
                <a:cubicBezTo>
                  <a:pt x="1286669" y="159722"/>
                  <a:pt x="1263650" y="194646"/>
                  <a:pt x="1233488" y="201790"/>
                </a:cubicBezTo>
                <a:cubicBezTo>
                  <a:pt x="1203326" y="208934"/>
                  <a:pt x="1138238" y="201790"/>
                  <a:pt x="1138238" y="201790"/>
                </a:cubicBezTo>
                <a:cubicBezTo>
                  <a:pt x="1072357" y="201790"/>
                  <a:pt x="915987" y="219252"/>
                  <a:pt x="838200" y="201790"/>
                </a:cubicBezTo>
                <a:cubicBezTo>
                  <a:pt x="760413" y="184328"/>
                  <a:pt x="718344" y="116065"/>
                  <a:pt x="671513" y="97015"/>
                </a:cubicBezTo>
                <a:cubicBezTo>
                  <a:pt x="624682" y="77965"/>
                  <a:pt x="596900" y="85903"/>
                  <a:pt x="557213" y="87490"/>
                </a:cubicBezTo>
                <a:cubicBezTo>
                  <a:pt x="517526" y="89077"/>
                  <a:pt x="469107" y="120034"/>
                  <a:pt x="433388" y="106540"/>
                </a:cubicBezTo>
                <a:cubicBezTo>
                  <a:pt x="397669" y="93046"/>
                  <a:pt x="381794" y="18434"/>
                  <a:pt x="342900" y="6528"/>
                </a:cubicBezTo>
                <a:cubicBezTo>
                  <a:pt x="304006" y="-5378"/>
                  <a:pt x="257175" y="-3791"/>
                  <a:pt x="200025" y="35103"/>
                </a:cubicBezTo>
                <a:cubicBezTo>
                  <a:pt x="142875" y="73997"/>
                  <a:pt x="71437" y="156943"/>
                  <a:pt x="0" y="23989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457A809D-7FE3-48B8-ACA2-A68B780F1F04}"/>
              </a:ext>
            </a:extLst>
          </p:cNvPr>
          <p:cNvSpPr/>
          <p:nvPr/>
        </p:nvSpPr>
        <p:spPr>
          <a:xfrm>
            <a:off x="3231342" y="246108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31079967-6A88-43B9-99F3-C35A680EA4FC}"/>
              </a:ext>
            </a:extLst>
          </p:cNvPr>
          <p:cNvSpPr/>
          <p:nvPr/>
        </p:nvSpPr>
        <p:spPr>
          <a:xfrm>
            <a:off x="3384873" y="234801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997F1B66-F296-44AF-9793-9FD8723D9E32}"/>
              </a:ext>
            </a:extLst>
          </p:cNvPr>
          <p:cNvSpPr/>
          <p:nvPr/>
        </p:nvSpPr>
        <p:spPr>
          <a:xfrm>
            <a:off x="4928536" y="245593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Полилиния: фигура 112">
            <a:extLst>
              <a:ext uri="{FF2B5EF4-FFF2-40B4-BE49-F238E27FC236}">
                <a16:creationId xmlns:a16="http://schemas.microsoft.com/office/drawing/2014/main" id="{8EF566AA-1289-4ADB-B006-D406572E7910}"/>
              </a:ext>
            </a:extLst>
          </p:cNvPr>
          <p:cNvSpPr/>
          <p:nvPr/>
        </p:nvSpPr>
        <p:spPr>
          <a:xfrm>
            <a:off x="2493211" y="2363704"/>
            <a:ext cx="1381066" cy="805876"/>
          </a:xfrm>
          <a:custGeom>
            <a:avLst/>
            <a:gdLst>
              <a:gd name="connsiteX0" fmla="*/ 1395413 w 1395413"/>
              <a:gd name="connsiteY0" fmla="*/ 835819 h 835819"/>
              <a:gd name="connsiteX1" fmla="*/ 1147763 w 1395413"/>
              <a:gd name="connsiteY1" fmla="*/ 809625 h 835819"/>
              <a:gd name="connsiteX2" fmla="*/ 1026319 w 1395413"/>
              <a:gd name="connsiteY2" fmla="*/ 764381 h 835819"/>
              <a:gd name="connsiteX3" fmla="*/ 766763 w 1395413"/>
              <a:gd name="connsiteY3" fmla="*/ 576262 h 835819"/>
              <a:gd name="connsiteX4" fmla="*/ 0 w 1395413"/>
              <a:gd name="connsiteY4" fmla="*/ 0 h 83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413" h="835819">
                <a:moveTo>
                  <a:pt x="1395413" y="835819"/>
                </a:moveTo>
                <a:cubicBezTo>
                  <a:pt x="1302346" y="828675"/>
                  <a:pt x="1209279" y="821531"/>
                  <a:pt x="1147763" y="809625"/>
                </a:cubicBezTo>
                <a:cubicBezTo>
                  <a:pt x="1086247" y="797719"/>
                  <a:pt x="1089819" y="803275"/>
                  <a:pt x="1026319" y="764381"/>
                </a:cubicBezTo>
                <a:cubicBezTo>
                  <a:pt x="962819" y="725487"/>
                  <a:pt x="766763" y="576262"/>
                  <a:pt x="766763" y="576262"/>
                </a:cubicBez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220569F3-66B7-435A-AE81-B0FAA447FD0F}"/>
              </a:ext>
            </a:extLst>
          </p:cNvPr>
          <p:cNvSpPr/>
          <p:nvPr/>
        </p:nvSpPr>
        <p:spPr>
          <a:xfrm>
            <a:off x="3812217" y="312107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id="{3E26021B-C290-43CE-B36D-B73C7038FD26}"/>
              </a:ext>
            </a:extLst>
          </p:cNvPr>
          <p:cNvSpPr/>
          <p:nvPr/>
        </p:nvSpPr>
        <p:spPr>
          <a:xfrm>
            <a:off x="4194011" y="3357627"/>
            <a:ext cx="1996965" cy="293125"/>
          </a:xfrm>
          <a:custGeom>
            <a:avLst/>
            <a:gdLst>
              <a:gd name="connsiteX0" fmla="*/ 1946275 w 1946275"/>
              <a:gd name="connsiteY0" fmla="*/ 184379 h 304016"/>
              <a:gd name="connsiteX1" fmla="*/ 1784350 w 1946275"/>
              <a:gd name="connsiteY1" fmla="*/ 285979 h 304016"/>
              <a:gd name="connsiteX2" fmla="*/ 1638300 w 1946275"/>
              <a:gd name="connsiteY2" fmla="*/ 235179 h 304016"/>
              <a:gd name="connsiteX3" fmla="*/ 1498600 w 1946275"/>
              <a:gd name="connsiteY3" fmla="*/ 212954 h 304016"/>
              <a:gd name="connsiteX4" fmla="*/ 1387475 w 1946275"/>
              <a:gd name="connsiteY4" fmla="*/ 241529 h 304016"/>
              <a:gd name="connsiteX5" fmla="*/ 1282700 w 1946275"/>
              <a:gd name="connsiteY5" fmla="*/ 298679 h 304016"/>
              <a:gd name="connsiteX6" fmla="*/ 1254125 w 1946275"/>
              <a:gd name="connsiteY6" fmla="*/ 298679 h 304016"/>
              <a:gd name="connsiteX7" fmla="*/ 1184275 w 1946275"/>
              <a:gd name="connsiteY7" fmla="*/ 273279 h 304016"/>
              <a:gd name="connsiteX8" fmla="*/ 914400 w 1946275"/>
              <a:gd name="connsiteY8" fmla="*/ 95479 h 304016"/>
              <a:gd name="connsiteX9" fmla="*/ 749300 w 1946275"/>
              <a:gd name="connsiteY9" fmla="*/ 28804 h 304016"/>
              <a:gd name="connsiteX10" fmla="*/ 555625 w 1946275"/>
              <a:gd name="connsiteY10" fmla="*/ 3404 h 304016"/>
              <a:gd name="connsiteX11" fmla="*/ 285750 w 1946275"/>
              <a:gd name="connsiteY11" fmla="*/ 12929 h 304016"/>
              <a:gd name="connsiteX12" fmla="*/ 171450 w 1946275"/>
              <a:gd name="connsiteY12" fmla="*/ 117704 h 304016"/>
              <a:gd name="connsiteX13" fmla="*/ 0 w 1946275"/>
              <a:gd name="connsiteY13" fmla="*/ 171679 h 30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6275" h="304016">
                <a:moveTo>
                  <a:pt x="1946275" y="184379"/>
                </a:moveTo>
                <a:cubicBezTo>
                  <a:pt x="1890977" y="230945"/>
                  <a:pt x="1835679" y="277512"/>
                  <a:pt x="1784350" y="285979"/>
                </a:cubicBezTo>
                <a:cubicBezTo>
                  <a:pt x="1733021" y="294446"/>
                  <a:pt x="1685925" y="247350"/>
                  <a:pt x="1638300" y="235179"/>
                </a:cubicBezTo>
                <a:cubicBezTo>
                  <a:pt x="1590675" y="223008"/>
                  <a:pt x="1540404" y="211896"/>
                  <a:pt x="1498600" y="212954"/>
                </a:cubicBezTo>
                <a:cubicBezTo>
                  <a:pt x="1456796" y="214012"/>
                  <a:pt x="1423458" y="227242"/>
                  <a:pt x="1387475" y="241529"/>
                </a:cubicBezTo>
                <a:cubicBezTo>
                  <a:pt x="1351492" y="255816"/>
                  <a:pt x="1304925" y="289154"/>
                  <a:pt x="1282700" y="298679"/>
                </a:cubicBezTo>
                <a:cubicBezTo>
                  <a:pt x="1260475" y="308204"/>
                  <a:pt x="1270529" y="302912"/>
                  <a:pt x="1254125" y="298679"/>
                </a:cubicBezTo>
                <a:cubicBezTo>
                  <a:pt x="1237721" y="294446"/>
                  <a:pt x="1240896" y="307146"/>
                  <a:pt x="1184275" y="273279"/>
                </a:cubicBezTo>
                <a:cubicBezTo>
                  <a:pt x="1127654" y="239412"/>
                  <a:pt x="986896" y="136225"/>
                  <a:pt x="914400" y="95479"/>
                </a:cubicBezTo>
                <a:cubicBezTo>
                  <a:pt x="841904" y="54733"/>
                  <a:pt x="809096" y="44150"/>
                  <a:pt x="749300" y="28804"/>
                </a:cubicBezTo>
                <a:cubicBezTo>
                  <a:pt x="689504" y="13458"/>
                  <a:pt x="632883" y="6050"/>
                  <a:pt x="555625" y="3404"/>
                </a:cubicBezTo>
                <a:cubicBezTo>
                  <a:pt x="478367" y="758"/>
                  <a:pt x="349779" y="-6121"/>
                  <a:pt x="285750" y="12929"/>
                </a:cubicBezTo>
                <a:cubicBezTo>
                  <a:pt x="221721" y="31979"/>
                  <a:pt x="219075" y="91246"/>
                  <a:pt x="171450" y="117704"/>
                </a:cubicBezTo>
                <a:cubicBezTo>
                  <a:pt x="123825" y="144162"/>
                  <a:pt x="61912" y="157920"/>
                  <a:pt x="0" y="17167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Полилиния: фигура 115">
            <a:extLst>
              <a:ext uri="{FF2B5EF4-FFF2-40B4-BE49-F238E27FC236}">
                <a16:creationId xmlns:a16="http://schemas.microsoft.com/office/drawing/2014/main" id="{0DC5896E-CCD3-4C19-A991-A53FA1FE9176}"/>
              </a:ext>
            </a:extLst>
          </p:cNvPr>
          <p:cNvSpPr/>
          <p:nvPr/>
        </p:nvSpPr>
        <p:spPr>
          <a:xfrm flipH="1">
            <a:off x="5986409" y="3633209"/>
            <a:ext cx="45249" cy="126429"/>
          </a:xfrm>
          <a:custGeom>
            <a:avLst/>
            <a:gdLst>
              <a:gd name="connsiteX0" fmla="*/ 31750 w 31750"/>
              <a:gd name="connsiteY0" fmla="*/ 114300 h 114300"/>
              <a:gd name="connsiteX1" fmla="*/ 0 w 3175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" h="114300">
                <a:moveTo>
                  <a:pt x="31750" y="114300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Полилиния: фигура 116">
            <a:extLst>
              <a:ext uri="{FF2B5EF4-FFF2-40B4-BE49-F238E27FC236}">
                <a16:creationId xmlns:a16="http://schemas.microsoft.com/office/drawing/2014/main" id="{11AF4A49-6A17-4A8E-B9F4-186EBEF5F28D}"/>
              </a:ext>
            </a:extLst>
          </p:cNvPr>
          <p:cNvSpPr/>
          <p:nvPr/>
        </p:nvSpPr>
        <p:spPr>
          <a:xfrm>
            <a:off x="6079425" y="3275193"/>
            <a:ext cx="581336" cy="186619"/>
          </a:xfrm>
          <a:custGeom>
            <a:avLst/>
            <a:gdLst>
              <a:gd name="connsiteX0" fmla="*/ 0 w 587375"/>
              <a:gd name="connsiteY0" fmla="*/ 114300 h 193553"/>
              <a:gd name="connsiteX1" fmla="*/ 63500 w 587375"/>
              <a:gd name="connsiteY1" fmla="*/ 187325 h 193553"/>
              <a:gd name="connsiteX2" fmla="*/ 187325 w 587375"/>
              <a:gd name="connsiteY2" fmla="*/ 180975 h 193553"/>
              <a:gd name="connsiteX3" fmla="*/ 387350 w 587375"/>
              <a:gd name="connsiteY3" fmla="*/ 111125 h 193553"/>
              <a:gd name="connsiteX4" fmla="*/ 434975 w 587375"/>
              <a:gd name="connsiteY4" fmla="*/ 22225 h 193553"/>
              <a:gd name="connsiteX5" fmla="*/ 587375 w 587375"/>
              <a:gd name="connsiteY5" fmla="*/ 0 h 1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375" h="193553">
                <a:moveTo>
                  <a:pt x="0" y="114300"/>
                </a:moveTo>
                <a:cubicBezTo>
                  <a:pt x="16139" y="145256"/>
                  <a:pt x="32279" y="176213"/>
                  <a:pt x="63500" y="187325"/>
                </a:cubicBezTo>
                <a:cubicBezTo>
                  <a:pt x="94721" y="198437"/>
                  <a:pt x="133350" y="193675"/>
                  <a:pt x="187325" y="180975"/>
                </a:cubicBezTo>
                <a:cubicBezTo>
                  <a:pt x="241300" y="168275"/>
                  <a:pt x="346075" y="137583"/>
                  <a:pt x="387350" y="111125"/>
                </a:cubicBezTo>
                <a:cubicBezTo>
                  <a:pt x="428625" y="84667"/>
                  <a:pt x="401638" y="40746"/>
                  <a:pt x="434975" y="22225"/>
                </a:cubicBezTo>
                <a:cubicBezTo>
                  <a:pt x="468313" y="3704"/>
                  <a:pt x="527844" y="1852"/>
                  <a:pt x="58737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ABCC8C2E-0577-4724-AFD2-24382EDA6276}"/>
              </a:ext>
            </a:extLst>
          </p:cNvPr>
          <p:cNvSpPr/>
          <p:nvPr/>
        </p:nvSpPr>
        <p:spPr>
          <a:xfrm>
            <a:off x="6032289" y="333893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2993587-1EFC-44D6-8CA4-2DB83FB909AD}"/>
              </a:ext>
            </a:extLst>
          </p:cNvPr>
          <p:cNvSpPr/>
          <p:nvPr/>
        </p:nvSpPr>
        <p:spPr>
          <a:xfrm>
            <a:off x="6626979" y="32438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id="{4E3646D9-BE3C-41A5-8691-88DA58D3A59D}"/>
              </a:ext>
            </a:extLst>
          </p:cNvPr>
          <p:cNvSpPr/>
          <p:nvPr/>
        </p:nvSpPr>
        <p:spPr>
          <a:xfrm>
            <a:off x="6188481" y="3458869"/>
            <a:ext cx="71057" cy="88776"/>
          </a:xfrm>
          <a:custGeom>
            <a:avLst/>
            <a:gdLst>
              <a:gd name="connsiteX0" fmla="*/ 35861 w 71795"/>
              <a:gd name="connsiteY0" fmla="*/ 0 h 92075"/>
              <a:gd name="connsiteX1" fmla="*/ 70786 w 71795"/>
              <a:gd name="connsiteY1" fmla="*/ 57150 h 92075"/>
              <a:gd name="connsiteX2" fmla="*/ 936 w 71795"/>
              <a:gd name="connsiteY2" fmla="*/ 92075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95" h="92075">
                <a:moveTo>
                  <a:pt x="35861" y="0"/>
                </a:moveTo>
                <a:cubicBezTo>
                  <a:pt x="56234" y="20902"/>
                  <a:pt x="76607" y="41804"/>
                  <a:pt x="70786" y="57150"/>
                </a:cubicBezTo>
                <a:cubicBezTo>
                  <a:pt x="64965" y="72496"/>
                  <a:pt x="-9118" y="77788"/>
                  <a:pt x="936" y="920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995F1CA4-A36F-4D05-AB35-EAFC35F9B0FB}"/>
              </a:ext>
            </a:extLst>
          </p:cNvPr>
          <p:cNvSpPr/>
          <p:nvPr/>
        </p:nvSpPr>
        <p:spPr>
          <a:xfrm>
            <a:off x="6129337" y="351001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Полилиния: фигура 120">
            <a:extLst>
              <a:ext uri="{FF2B5EF4-FFF2-40B4-BE49-F238E27FC236}">
                <a16:creationId xmlns:a16="http://schemas.microsoft.com/office/drawing/2014/main" id="{D7E85A3D-749F-42A1-920E-68DD523F0D70}"/>
              </a:ext>
            </a:extLst>
          </p:cNvPr>
          <p:cNvSpPr/>
          <p:nvPr/>
        </p:nvSpPr>
        <p:spPr>
          <a:xfrm>
            <a:off x="5849247" y="2793046"/>
            <a:ext cx="709387" cy="491331"/>
          </a:xfrm>
          <a:custGeom>
            <a:avLst/>
            <a:gdLst>
              <a:gd name="connsiteX0" fmla="*/ 716757 w 716757"/>
              <a:gd name="connsiteY0" fmla="*/ 509587 h 509587"/>
              <a:gd name="connsiteX1" fmla="*/ 550069 w 716757"/>
              <a:gd name="connsiteY1" fmla="*/ 478631 h 509587"/>
              <a:gd name="connsiteX2" fmla="*/ 521494 w 716757"/>
              <a:gd name="connsiteY2" fmla="*/ 385762 h 509587"/>
              <a:gd name="connsiteX3" fmla="*/ 464344 w 716757"/>
              <a:gd name="connsiteY3" fmla="*/ 288131 h 509587"/>
              <a:gd name="connsiteX4" fmla="*/ 285750 w 716757"/>
              <a:gd name="connsiteY4" fmla="*/ 257175 h 509587"/>
              <a:gd name="connsiteX5" fmla="*/ 0 w 716757"/>
              <a:gd name="connsiteY5" fmla="*/ 0 h 5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757" h="509587">
                <a:moveTo>
                  <a:pt x="716757" y="509587"/>
                </a:moveTo>
                <a:cubicBezTo>
                  <a:pt x="649685" y="504427"/>
                  <a:pt x="582613" y="499268"/>
                  <a:pt x="550069" y="478631"/>
                </a:cubicBezTo>
                <a:cubicBezTo>
                  <a:pt x="517525" y="457994"/>
                  <a:pt x="535781" y="417512"/>
                  <a:pt x="521494" y="385762"/>
                </a:cubicBezTo>
                <a:cubicBezTo>
                  <a:pt x="507206" y="354012"/>
                  <a:pt x="503635" y="309562"/>
                  <a:pt x="464344" y="288131"/>
                </a:cubicBezTo>
                <a:cubicBezTo>
                  <a:pt x="425053" y="266700"/>
                  <a:pt x="363141" y="305197"/>
                  <a:pt x="285750" y="257175"/>
                </a:cubicBezTo>
                <a:cubicBezTo>
                  <a:pt x="208359" y="209153"/>
                  <a:pt x="104179" y="104576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Полилиния: фигура 122">
            <a:extLst>
              <a:ext uri="{FF2B5EF4-FFF2-40B4-BE49-F238E27FC236}">
                <a16:creationId xmlns:a16="http://schemas.microsoft.com/office/drawing/2014/main" id="{DA9BDC3D-EFF0-4A59-936A-C2C25186F117}"/>
              </a:ext>
            </a:extLst>
          </p:cNvPr>
          <p:cNvSpPr/>
          <p:nvPr/>
        </p:nvSpPr>
        <p:spPr>
          <a:xfrm>
            <a:off x="5497656" y="2769730"/>
            <a:ext cx="320780" cy="122941"/>
          </a:xfrm>
          <a:custGeom>
            <a:avLst/>
            <a:gdLst>
              <a:gd name="connsiteX0" fmla="*/ 345281 w 345281"/>
              <a:gd name="connsiteY0" fmla="*/ 0 h 97631"/>
              <a:gd name="connsiteX1" fmla="*/ 173831 w 345281"/>
              <a:gd name="connsiteY1" fmla="*/ 78581 h 97631"/>
              <a:gd name="connsiteX2" fmla="*/ 123825 w 345281"/>
              <a:gd name="connsiteY2" fmla="*/ 50006 h 97631"/>
              <a:gd name="connsiteX3" fmla="*/ 0 w 345281"/>
              <a:gd name="connsiteY3" fmla="*/ 97631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281" h="97631">
                <a:moveTo>
                  <a:pt x="345281" y="0"/>
                </a:moveTo>
                <a:cubicBezTo>
                  <a:pt x="278010" y="35123"/>
                  <a:pt x="210740" y="70247"/>
                  <a:pt x="173831" y="78581"/>
                </a:cubicBezTo>
                <a:cubicBezTo>
                  <a:pt x="136922" y="86915"/>
                  <a:pt x="152797" y="46831"/>
                  <a:pt x="123825" y="50006"/>
                </a:cubicBezTo>
                <a:cubicBezTo>
                  <a:pt x="94853" y="53181"/>
                  <a:pt x="0" y="97631"/>
                  <a:pt x="0" y="97631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907AE715-0E81-4D02-8C65-47068B99755C}"/>
              </a:ext>
            </a:extLst>
          </p:cNvPr>
          <p:cNvSpPr/>
          <p:nvPr/>
        </p:nvSpPr>
        <p:spPr>
          <a:xfrm>
            <a:off x="5445455" y="283788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Полилиния: фигура 123">
            <a:extLst>
              <a:ext uri="{FF2B5EF4-FFF2-40B4-BE49-F238E27FC236}">
                <a16:creationId xmlns:a16="http://schemas.microsoft.com/office/drawing/2014/main" id="{45948974-BEE2-4406-9A83-8654EA89AD25}"/>
              </a:ext>
            </a:extLst>
          </p:cNvPr>
          <p:cNvSpPr/>
          <p:nvPr/>
        </p:nvSpPr>
        <p:spPr>
          <a:xfrm>
            <a:off x="5743193" y="2609370"/>
            <a:ext cx="75417" cy="151532"/>
          </a:xfrm>
          <a:custGeom>
            <a:avLst/>
            <a:gdLst>
              <a:gd name="connsiteX0" fmla="*/ 76200 w 76200"/>
              <a:gd name="connsiteY0" fmla="*/ 157162 h 157162"/>
              <a:gd name="connsiteX1" fmla="*/ 0 w 76200"/>
              <a:gd name="connsiteY1" fmla="*/ 0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57162">
                <a:moveTo>
                  <a:pt x="76200" y="157162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Полилиния: фигура 126">
            <a:extLst>
              <a:ext uri="{FF2B5EF4-FFF2-40B4-BE49-F238E27FC236}">
                <a16:creationId xmlns:a16="http://schemas.microsoft.com/office/drawing/2014/main" id="{A6492325-00E0-4AEB-A8F1-43EA6334A408}"/>
              </a:ext>
            </a:extLst>
          </p:cNvPr>
          <p:cNvSpPr/>
          <p:nvPr/>
        </p:nvSpPr>
        <p:spPr>
          <a:xfrm>
            <a:off x="6298343" y="2697543"/>
            <a:ext cx="620878" cy="449077"/>
          </a:xfrm>
          <a:custGeom>
            <a:avLst/>
            <a:gdLst>
              <a:gd name="connsiteX0" fmla="*/ 590550 w 614363"/>
              <a:gd name="connsiteY0" fmla="*/ 460800 h 460800"/>
              <a:gd name="connsiteX1" fmla="*/ 614363 w 614363"/>
              <a:gd name="connsiteY1" fmla="*/ 365550 h 460800"/>
              <a:gd name="connsiteX2" fmla="*/ 590550 w 614363"/>
              <a:gd name="connsiteY2" fmla="*/ 289350 h 460800"/>
              <a:gd name="connsiteX3" fmla="*/ 490538 w 614363"/>
              <a:gd name="connsiteY3" fmla="*/ 156000 h 460800"/>
              <a:gd name="connsiteX4" fmla="*/ 297657 w 614363"/>
              <a:gd name="connsiteY4" fmla="*/ 22650 h 460800"/>
              <a:gd name="connsiteX5" fmla="*/ 0 w 614363"/>
              <a:gd name="connsiteY5" fmla="*/ 1219 h 4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363" h="460800">
                <a:moveTo>
                  <a:pt x="590550" y="460800"/>
                </a:moveTo>
                <a:cubicBezTo>
                  <a:pt x="602456" y="427462"/>
                  <a:pt x="614363" y="394125"/>
                  <a:pt x="614363" y="365550"/>
                </a:cubicBezTo>
                <a:cubicBezTo>
                  <a:pt x="614363" y="336975"/>
                  <a:pt x="611188" y="324275"/>
                  <a:pt x="590550" y="289350"/>
                </a:cubicBezTo>
                <a:cubicBezTo>
                  <a:pt x="569912" y="254425"/>
                  <a:pt x="539353" y="200450"/>
                  <a:pt x="490538" y="156000"/>
                </a:cubicBezTo>
                <a:cubicBezTo>
                  <a:pt x="441722" y="111550"/>
                  <a:pt x="379413" y="48447"/>
                  <a:pt x="297657" y="22650"/>
                </a:cubicBezTo>
                <a:cubicBezTo>
                  <a:pt x="215901" y="-3147"/>
                  <a:pt x="107950" y="-964"/>
                  <a:pt x="0" y="121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Полилиния: фигура 128">
            <a:extLst>
              <a:ext uri="{FF2B5EF4-FFF2-40B4-BE49-F238E27FC236}">
                <a16:creationId xmlns:a16="http://schemas.microsoft.com/office/drawing/2014/main" id="{8A632DD4-98D8-4A22-9C73-7EB4C09549D1}"/>
              </a:ext>
            </a:extLst>
          </p:cNvPr>
          <p:cNvSpPr/>
          <p:nvPr/>
        </p:nvSpPr>
        <p:spPr>
          <a:xfrm>
            <a:off x="6143844" y="2441766"/>
            <a:ext cx="164973" cy="259442"/>
          </a:xfrm>
          <a:custGeom>
            <a:avLst/>
            <a:gdLst>
              <a:gd name="connsiteX0" fmla="*/ 166687 w 166687"/>
              <a:gd name="connsiteY0" fmla="*/ 269082 h 269082"/>
              <a:gd name="connsiteX1" fmla="*/ 142875 w 166687"/>
              <a:gd name="connsiteY1" fmla="*/ 214313 h 269082"/>
              <a:gd name="connsiteX2" fmla="*/ 54768 w 166687"/>
              <a:gd name="connsiteY2" fmla="*/ 173832 h 269082"/>
              <a:gd name="connsiteX3" fmla="*/ 21431 w 166687"/>
              <a:gd name="connsiteY3" fmla="*/ 126207 h 269082"/>
              <a:gd name="connsiteX4" fmla="*/ 0 w 166687"/>
              <a:gd name="connsiteY4" fmla="*/ 0 h 2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" h="269082">
                <a:moveTo>
                  <a:pt x="166687" y="269082"/>
                </a:moveTo>
                <a:cubicBezTo>
                  <a:pt x="164107" y="249635"/>
                  <a:pt x="161528" y="230188"/>
                  <a:pt x="142875" y="214313"/>
                </a:cubicBezTo>
                <a:cubicBezTo>
                  <a:pt x="124222" y="198438"/>
                  <a:pt x="75009" y="188516"/>
                  <a:pt x="54768" y="173832"/>
                </a:cubicBezTo>
                <a:cubicBezTo>
                  <a:pt x="34527" y="159148"/>
                  <a:pt x="30559" y="155179"/>
                  <a:pt x="21431" y="126207"/>
                </a:cubicBezTo>
                <a:cubicBezTo>
                  <a:pt x="12303" y="97235"/>
                  <a:pt x="6151" y="4861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Полилиния: фигура 129">
            <a:extLst>
              <a:ext uri="{FF2B5EF4-FFF2-40B4-BE49-F238E27FC236}">
                <a16:creationId xmlns:a16="http://schemas.microsoft.com/office/drawing/2014/main" id="{B62B9C74-4075-465F-BC62-3B5F9F306C71}"/>
              </a:ext>
            </a:extLst>
          </p:cNvPr>
          <p:cNvSpPr/>
          <p:nvPr/>
        </p:nvSpPr>
        <p:spPr>
          <a:xfrm>
            <a:off x="5823323" y="2620850"/>
            <a:ext cx="410077" cy="135461"/>
          </a:xfrm>
          <a:custGeom>
            <a:avLst/>
            <a:gdLst>
              <a:gd name="connsiteX0" fmla="*/ 0 w 414337"/>
              <a:gd name="connsiteY0" fmla="*/ 140494 h 140494"/>
              <a:gd name="connsiteX1" fmla="*/ 319087 w 414337"/>
              <a:gd name="connsiteY1" fmla="*/ 69056 h 140494"/>
              <a:gd name="connsiteX2" fmla="*/ 414337 w 414337"/>
              <a:gd name="connsiteY2" fmla="*/ 0 h 14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337" h="140494">
                <a:moveTo>
                  <a:pt x="0" y="140494"/>
                </a:moveTo>
                <a:cubicBezTo>
                  <a:pt x="125015" y="116483"/>
                  <a:pt x="250031" y="92472"/>
                  <a:pt x="319087" y="69056"/>
                </a:cubicBezTo>
                <a:cubicBezTo>
                  <a:pt x="388143" y="45640"/>
                  <a:pt x="401240" y="22820"/>
                  <a:pt x="414337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76D8408D-F4E9-430F-B860-02F058621BD9}"/>
              </a:ext>
            </a:extLst>
          </p:cNvPr>
          <p:cNvSpPr/>
          <p:nvPr/>
        </p:nvSpPr>
        <p:spPr>
          <a:xfrm>
            <a:off x="6207994" y="258016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222BAFDC-B52D-45C6-9A0D-54ECD8F2C5A8}"/>
              </a:ext>
            </a:extLst>
          </p:cNvPr>
          <p:cNvSpPr/>
          <p:nvPr/>
        </p:nvSpPr>
        <p:spPr>
          <a:xfrm>
            <a:off x="5768504" y="27149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95E6CD12-6498-4C43-9DE5-F16B22211B74}"/>
              </a:ext>
            </a:extLst>
          </p:cNvPr>
          <p:cNvSpPr/>
          <p:nvPr/>
        </p:nvSpPr>
        <p:spPr>
          <a:xfrm>
            <a:off x="7026233" y="374404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Полилиния: фигура 132">
            <a:extLst>
              <a:ext uri="{FF2B5EF4-FFF2-40B4-BE49-F238E27FC236}">
                <a16:creationId xmlns:a16="http://schemas.microsoft.com/office/drawing/2014/main" id="{669C3FE2-F368-40F8-891B-34CA5B191A6B}"/>
              </a:ext>
            </a:extLst>
          </p:cNvPr>
          <p:cNvSpPr/>
          <p:nvPr/>
        </p:nvSpPr>
        <p:spPr>
          <a:xfrm>
            <a:off x="5974153" y="3735911"/>
            <a:ext cx="339374" cy="46482"/>
          </a:xfrm>
          <a:custGeom>
            <a:avLst/>
            <a:gdLst>
              <a:gd name="connsiteX0" fmla="*/ 0 w 342900"/>
              <a:gd name="connsiteY0" fmla="*/ 0 h 48209"/>
              <a:gd name="connsiteX1" fmla="*/ 142875 w 342900"/>
              <a:gd name="connsiteY1" fmla="*/ 47625 h 48209"/>
              <a:gd name="connsiteX2" fmla="*/ 342900 w 342900"/>
              <a:gd name="connsiteY2" fmla="*/ 22225 h 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48209">
                <a:moveTo>
                  <a:pt x="0" y="0"/>
                </a:moveTo>
                <a:cubicBezTo>
                  <a:pt x="42862" y="21960"/>
                  <a:pt x="85725" y="43921"/>
                  <a:pt x="142875" y="47625"/>
                </a:cubicBezTo>
                <a:cubicBezTo>
                  <a:pt x="200025" y="51329"/>
                  <a:pt x="271462" y="36777"/>
                  <a:pt x="342900" y="22225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FA2038D1-9DC9-43A6-84B9-8A9C61FE63F5}"/>
              </a:ext>
            </a:extLst>
          </p:cNvPr>
          <p:cNvSpPr/>
          <p:nvPr/>
        </p:nvSpPr>
        <p:spPr>
          <a:xfrm>
            <a:off x="6280535" y="370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Полилиния: фигура 134">
            <a:extLst>
              <a:ext uri="{FF2B5EF4-FFF2-40B4-BE49-F238E27FC236}">
                <a16:creationId xmlns:a16="http://schemas.microsoft.com/office/drawing/2014/main" id="{679D941D-9D67-4571-B4A8-215A695B0874}"/>
              </a:ext>
            </a:extLst>
          </p:cNvPr>
          <p:cNvSpPr/>
          <p:nvPr/>
        </p:nvSpPr>
        <p:spPr>
          <a:xfrm>
            <a:off x="4385695" y="3256826"/>
            <a:ext cx="75417" cy="110205"/>
          </a:xfrm>
          <a:custGeom>
            <a:avLst/>
            <a:gdLst>
              <a:gd name="connsiteX0" fmla="*/ 76200 w 76200"/>
              <a:gd name="connsiteY0" fmla="*/ 114300 h 114300"/>
              <a:gd name="connsiteX1" fmla="*/ 0 w 7620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14300">
                <a:moveTo>
                  <a:pt x="76200" y="114300"/>
                </a:moveTo>
                <a:cubicBezTo>
                  <a:pt x="50800" y="76200"/>
                  <a:pt x="3175" y="17992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Полилиния: фигура 137">
            <a:extLst>
              <a:ext uri="{FF2B5EF4-FFF2-40B4-BE49-F238E27FC236}">
                <a16:creationId xmlns:a16="http://schemas.microsoft.com/office/drawing/2014/main" id="{C9BDF134-1ABB-467E-A0FA-23FE4A920537}"/>
              </a:ext>
            </a:extLst>
          </p:cNvPr>
          <p:cNvSpPr/>
          <p:nvPr/>
        </p:nvSpPr>
        <p:spPr>
          <a:xfrm>
            <a:off x="3419421" y="1961914"/>
            <a:ext cx="292239" cy="211227"/>
          </a:xfrm>
          <a:custGeom>
            <a:avLst/>
            <a:gdLst>
              <a:gd name="connsiteX0" fmla="*/ 295275 w 295275"/>
              <a:gd name="connsiteY0" fmla="*/ 0 h 219075"/>
              <a:gd name="connsiteX1" fmla="*/ 0 w 295275"/>
              <a:gd name="connsiteY1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 h="219075">
                <a:moveTo>
                  <a:pt x="295275" y="0"/>
                </a:moveTo>
                <a:lnTo>
                  <a:pt x="0" y="21907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Полилиния: фигура 138">
            <a:extLst>
              <a:ext uri="{FF2B5EF4-FFF2-40B4-BE49-F238E27FC236}">
                <a16:creationId xmlns:a16="http://schemas.microsoft.com/office/drawing/2014/main" id="{4B3F5A4C-29F4-4A1B-A907-F712CA00A0F6}"/>
              </a:ext>
            </a:extLst>
          </p:cNvPr>
          <p:cNvSpPr/>
          <p:nvPr/>
        </p:nvSpPr>
        <p:spPr>
          <a:xfrm>
            <a:off x="2622834" y="2150181"/>
            <a:ext cx="791874" cy="32143"/>
          </a:xfrm>
          <a:custGeom>
            <a:avLst/>
            <a:gdLst>
              <a:gd name="connsiteX0" fmla="*/ 800100 w 800100"/>
              <a:gd name="connsiteY0" fmla="*/ 33337 h 33337"/>
              <a:gd name="connsiteX1" fmla="*/ 0 w 800100"/>
              <a:gd name="connsiteY1" fmla="*/ 0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 h="33337">
                <a:moveTo>
                  <a:pt x="800100" y="33337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Полилиния: фигура 139">
            <a:extLst>
              <a:ext uri="{FF2B5EF4-FFF2-40B4-BE49-F238E27FC236}">
                <a16:creationId xmlns:a16="http://schemas.microsoft.com/office/drawing/2014/main" id="{71B6DFCA-3695-46C0-A950-D5CDDE1692FC}"/>
              </a:ext>
            </a:extLst>
          </p:cNvPr>
          <p:cNvSpPr/>
          <p:nvPr/>
        </p:nvSpPr>
        <p:spPr>
          <a:xfrm>
            <a:off x="2288173" y="1989465"/>
            <a:ext cx="329947" cy="156124"/>
          </a:xfrm>
          <a:custGeom>
            <a:avLst/>
            <a:gdLst>
              <a:gd name="connsiteX0" fmla="*/ 333375 w 333375"/>
              <a:gd name="connsiteY0" fmla="*/ 161925 h 161925"/>
              <a:gd name="connsiteX1" fmla="*/ 0 w 333375"/>
              <a:gd name="connsiteY1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" h="161925">
                <a:moveTo>
                  <a:pt x="333375" y="161925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Полилиния: фигура 140">
            <a:extLst>
              <a:ext uri="{FF2B5EF4-FFF2-40B4-BE49-F238E27FC236}">
                <a16:creationId xmlns:a16="http://schemas.microsoft.com/office/drawing/2014/main" id="{FDE97F88-3596-499B-94F9-29C01D63F46E}"/>
              </a:ext>
            </a:extLst>
          </p:cNvPr>
          <p:cNvSpPr/>
          <p:nvPr/>
        </p:nvSpPr>
        <p:spPr>
          <a:xfrm>
            <a:off x="1772689" y="2044568"/>
            <a:ext cx="628609" cy="411363"/>
          </a:xfrm>
          <a:custGeom>
            <a:avLst/>
            <a:gdLst>
              <a:gd name="connsiteX0" fmla="*/ 742950 w 742950"/>
              <a:gd name="connsiteY0" fmla="*/ 0 h 490538"/>
              <a:gd name="connsiteX1" fmla="*/ 466725 w 742950"/>
              <a:gd name="connsiteY1" fmla="*/ 200025 h 490538"/>
              <a:gd name="connsiteX2" fmla="*/ 0 w 742950"/>
              <a:gd name="connsiteY2" fmla="*/ 490538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950" h="490538">
                <a:moveTo>
                  <a:pt x="742950" y="0"/>
                </a:moveTo>
                <a:cubicBezTo>
                  <a:pt x="666750" y="59134"/>
                  <a:pt x="590550" y="118269"/>
                  <a:pt x="466725" y="200025"/>
                </a:cubicBezTo>
                <a:cubicBezTo>
                  <a:pt x="342900" y="281781"/>
                  <a:pt x="171450" y="386159"/>
                  <a:pt x="0" y="49053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362BE8F8-CEEB-466C-B28A-1C16CB0EA404}"/>
              </a:ext>
            </a:extLst>
          </p:cNvPr>
          <p:cNvSpPr/>
          <p:nvPr/>
        </p:nvSpPr>
        <p:spPr>
          <a:xfrm>
            <a:off x="3358934" y="21313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7A49C6E2-2843-484F-98F1-00D4112183AF}"/>
              </a:ext>
            </a:extLst>
          </p:cNvPr>
          <p:cNvSpPr/>
          <p:nvPr/>
        </p:nvSpPr>
        <p:spPr>
          <a:xfrm>
            <a:off x="2573990" y="20998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430A6CB1-1010-4DED-AEE7-DD47B9666072}"/>
              </a:ext>
            </a:extLst>
          </p:cNvPr>
          <p:cNvSpPr/>
          <p:nvPr/>
        </p:nvSpPr>
        <p:spPr>
          <a:xfrm>
            <a:off x="2268731" y="195619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FE7B2DF9-0189-4BD4-802B-E5080C647229}"/>
              </a:ext>
            </a:extLst>
          </p:cNvPr>
          <p:cNvSpPr/>
          <p:nvPr/>
        </p:nvSpPr>
        <p:spPr>
          <a:xfrm>
            <a:off x="2081272" y="21865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FECBD714-7093-47CB-9533-140B56F2B807}"/>
              </a:ext>
            </a:extLst>
          </p:cNvPr>
          <p:cNvSpPr/>
          <p:nvPr/>
        </p:nvSpPr>
        <p:spPr>
          <a:xfrm>
            <a:off x="1730271" y="24053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0BA7BCAA-7888-4B9C-849F-13366E82E51D}"/>
              </a:ext>
            </a:extLst>
          </p:cNvPr>
          <p:cNvSpPr/>
          <p:nvPr/>
        </p:nvSpPr>
        <p:spPr>
          <a:xfrm>
            <a:off x="6087279" y="238120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DA42E41E-D87F-42DF-B3FE-06F4A1EB47D6}"/>
              </a:ext>
            </a:extLst>
          </p:cNvPr>
          <p:cNvSpPr/>
          <p:nvPr/>
        </p:nvSpPr>
        <p:spPr>
          <a:xfrm>
            <a:off x="3644100" y="19155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2486CE7-EA9F-4D00-8593-C8290D5305E3}"/>
              </a:ext>
            </a:extLst>
          </p:cNvPr>
          <p:cNvSpPr txBox="1"/>
          <p:nvPr/>
        </p:nvSpPr>
        <p:spPr>
          <a:xfrm>
            <a:off x="3831884" y="1172942"/>
            <a:ext cx="77987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Sankt-Peterburg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D382666-CEEA-46FB-B22B-36D11504A030}"/>
              </a:ext>
            </a:extLst>
          </p:cNvPr>
          <p:cNvSpPr txBox="1"/>
          <p:nvPr/>
        </p:nvSpPr>
        <p:spPr>
          <a:xfrm>
            <a:off x="3151139" y="1504267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68CBF7D-970F-4FB3-8F07-9AD7933505FF}"/>
              </a:ext>
            </a:extLst>
          </p:cNvPr>
          <p:cNvSpPr txBox="1"/>
          <p:nvPr/>
        </p:nvSpPr>
        <p:spPr>
          <a:xfrm>
            <a:off x="2802346" y="167190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Klaipeda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3C5F146-8D41-4F05-A977-7C6B4D4617F4}"/>
              </a:ext>
            </a:extLst>
          </p:cNvPr>
          <p:cNvSpPr txBox="1"/>
          <p:nvPr/>
        </p:nvSpPr>
        <p:spPr>
          <a:xfrm>
            <a:off x="3049974" y="202546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Brest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97CBE91-11BE-435C-876B-E08BF1B21F11}"/>
              </a:ext>
            </a:extLst>
          </p:cNvPr>
          <p:cNvSpPr txBox="1"/>
          <p:nvPr/>
        </p:nvSpPr>
        <p:spPr>
          <a:xfrm>
            <a:off x="3795948" y="217132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Kyiv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22E3194A-5773-4503-B402-D69CCE598C68}"/>
              </a:ext>
            </a:extLst>
          </p:cNvPr>
          <p:cNvSpPr txBox="1"/>
          <p:nvPr/>
        </p:nvSpPr>
        <p:spPr>
          <a:xfrm>
            <a:off x="3312248" y="2249042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Lviv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0863B45-5611-4AFA-A749-24F09657E276}"/>
              </a:ext>
            </a:extLst>
          </p:cNvPr>
          <p:cNvSpPr txBox="1"/>
          <p:nvPr/>
        </p:nvSpPr>
        <p:spPr>
          <a:xfrm>
            <a:off x="3186238" y="240565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Chop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Овал 155">
            <a:extLst>
              <a:ext uri="{FF2B5EF4-FFF2-40B4-BE49-F238E27FC236}">
                <a16:creationId xmlns:a16="http://schemas.microsoft.com/office/drawing/2014/main" id="{0BFE9148-2F5D-40AA-8CFD-6C67E631AF30}"/>
              </a:ext>
            </a:extLst>
          </p:cNvPr>
          <p:cNvSpPr/>
          <p:nvPr/>
        </p:nvSpPr>
        <p:spPr>
          <a:xfrm>
            <a:off x="4418690" y="33310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A77BFA8-9715-4754-AE50-01419ABD2A1C}"/>
              </a:ext>
            </a:extLst>
          </p:cNvPr>
          <p:cNvSpPr txBox="1"/>
          <p:nvPr/>
        </p:nvSpPr>
        <p:spPr>
          <a:xfrm>
            <a:off x="3925548" y="3384137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Mersin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CD9E83B-BD3E-413A-92CC-D630F357ABA8}"/>
              </a:ext>
            </a:extLst>
          </p:cNvPr>
          <p:cNvSpPr txBox="1"/>
          <p:nvPr/>
        </p:nvSpPr>
        <p:spPr>
          <a:xfrm>
            <a:off x="5798826" y="345204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Saraxa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6634067-E31A-42E5-9522-F83C37ABC701}"/>
              </a:ext>
            </a:extLst>
          </p:cNvPr>
          <p:cNvSpPr txBox="1"/>
          <p:nvPr/>
        </p:nvSpPr>
        <p:spPr>
          <a:xfrm>
            <a:off x="6100121" y="3588711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Xirat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367A5C8-3D81-4805-BC5D-01C8DE4AE02C}"/>
              </a:ext>
            </a:extLst>
          </p:cNvPr>
          <p:cNvSpPr txBox="1"/>
          <p:nvPr/>
        </p:nvSpPr>
        <p:spPr>
          <a:xfrm>
            <a:off x="6963057" y="3761848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Peshavar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A2681F7-DE20-425D-A120-26B60311591B}"/>
              </a:ext>
            </a:extLst>
          </p:cNvPr>
          <p:cNvSpPr txBox="1"/>
          <p:nvPr/>
        </p:nvSpPr>
        <p:spPr>
          <a:xfrm>
            <a:off x="6213322" y="2532119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Saksaulskaya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C4D90BF-C591-461A-ABD2-6DBCD9CA1349}"/>
              </a:ext>
            </a:extLst>
          </p:cNvPr>
          <p:cNvSpPr txBox="1"/>
          <p:nvPr/>
        </p:nvSpPr>
        <p:spPr>
          <a:xfrm>
            <a:off x="6065710" y="2350604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Kandiagash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89233E5-8508-4ADD-9689-486AF84D17EC}"/>
              </a:ext>
            </a:extLst>
          </p:cNvPr>
          <p:cNvSpPr txBox="1"/>
          <p:nvPr/>
        </p:nvSpPr>
        <p:spPr>
          <a:xfrm>
            <a:off x="5614072" y="25992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Beyney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F601063-0A80-4574-96D5-1C0A57A91411}"/>
              </a:ext>
            </a:extLst>
          </p:cNvPr>
          <p:cNvSpPr txBox="1"/>
          <p:nvPr/>
        </p:nvSpPr>
        <p:spPr>
          <a:xfrm>
            <a:off x="4641963" y="2596522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Astraxan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140F78A-7381-42B7-8B9D-59A802B65D44}"/>
              </a:ext>
            </a:extLst>
          </p:cNvPr>
          <p:cNvSpPr txBox="1"/>
          <p:nvPr/>
        </p:nvSpPr>
        <p:spPr>
          <a:xfrm>
            <a:off x="4491473" y="2378087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Volgograd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B7B3B71-3FD8-46DE-B660-23FA520C35E0}"/>
              </a:ext>
            </a:extLst>
          </p:cNvPr>
          <p:cNvSpPr txBox="1"/>
          <p:nvPr/>
        </p:nvSpPr>
        <p:spPr>
          <a:xfrm>
            <a:off x="4646986" y="206961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Povorina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655629C5-5DBE-4F1C-B53E-69C0617B48D9}"/>
              </a:ext>
            </a:extLst>
          </p:cNvPr>
          <p:cNvSpPr/>
          <p:nvPr/>
        </p:nvSpPr>
        <p:spPr>
          <a:xfrm>
            <a:off x="8227225" y="2875700"/>
            <a:ext cx="1762861" cy="800101"/>
          </a:xfrm>
          <a:custGeom>
            <a:avLst/>
            <a:gdLst>
              <a:gd name="connsiteX0" fmla="*/ 0 w 1781175"/>
              <a:gd name="connsiteY0" fmla="*/ 0 h 829829"/>
              <a:gd name="connsiteX1" fmla="*/ 142875 w 1781175"/>
              <a:gd name="connsiteY1" fmla="*/ 204787 h 829829"/>
              <a:gd name="connsiteX2" fmla="*/ 523875 w 1781175"/>
              <a:gd name="connsiteY2" fmla="*/ 266700 h 829829"/>
              <a:gd name="connsiteX3" fmla="*/ 723900 w 1781175"/>
              <a:gd name="connsiteY3" fmla="*/ 328612 h 829829"/>
              <a:gd name="connsiteX4" fmla="*/ 1028700 w 1781175"/>
              <a:gd name="connsiteY4" fmla="*/ 657225 h 829829"/>
              <a:gd name="connsiteX5" fmla="*/ 1333500 w 1781175"/>
              <a:gd name="connsiteY5" fmla="*/ 723900 h 829829"/>
              <a:gd name="connsiteX6" fmla="*/ 1509712 w 1781175"/>
              <a:gd name="connsiteY6" fmla="*/ 823912 h 829829"/>
              <a:gd name="connsiteX7" fmla="*/ 1781175 w 1781175"/>
              <a:gd name="connsiteY7" fmla="*/ 809625 h 82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1175" h="829829">
                <a:moveTo>
                  <a:pt x="0" y="0"/>
                </a:moveTo>
                <a:cubicBezTo>
                  <a:pt x="27781" y="80168"/>
                  <a:pt x="55563" y="160337"/>
                  <a:pt x="142875" y="204787"/>
                </a:cubicBezTo>
                <a:cubicBezTo>
                  <a:pt x="230187" y="249237"/>
                  <a:pt x="427038" y="246063"/>
                  <a:pt x="523875" y="266700"/>
                </a:cubicBezTo>
                <a:cubicBezTo>
                  <a:pt x="620712" y="287337"/>
                  <a:pt x="639763" y="263525"/>
                  <a:pt x="723900" y="328612"/>
                </a:cubicBezTo>
                <a:cubicBezTo>
                  <a:pt x="808038" y="393700"/>
                  <a:pt x="927100" y="591344"/>
                  <a:pt x="1028700" y="657225"/>
                </a:cubicBezTo>
                <a:cubicBezTo>
                  <a:pt x="1130300" y="723106"/>
                  <a:pt x="1253332" y="696119"/>
                  <a:pt x="1333500" y="723900"/>
                </a:cubicBezTo>
                <a:cubicBezTo>
                  <a:pt x="1413668" y="751681"/>
                  <a:pt x="1435100" y="809625"/>
                  <a:pt x="1509712" y="823912"/>
                </a:cubicBezTo>
                <a:cubicBezTo>
                  <a:pt x="1584324" y="838199"/>
                  <a:pt x="1682749" y="823912"/>
                  <a:pt x="1781175" y="8096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AE228309-032F-4AB6-8372-71F2B32EC001}"/>
              </a:ext>
            </a:extLst>
          </p:cNvPr>
          <p:cNvSpPr/>
          <p:nvPr/>
        </p:nvSpPr>
        <p:spPr>
          <a:xfrm>
            <a:off x="7633320" y="2577226"/>
            <a:ext cx="249817" cy="188268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B50E1BEA-9EC0-4FE0-A933-8899D22183EF}"/>
              </a:ext>
            </a:extLst>
          </p:cNvPr>
          <p:cNvSpPr/>
          <p:nvPr/>
        </p:nvSpPr>
        <p:spPr>
          <a:xfrm>
            <a:off x="7475258" y="2568043"/>
            <a:ext cx="153348" cy="376535"/>
          </a:xfrm>
          <a:custGeom>
            <a:avLst/>
            <a:gdLst>
              <a:gd name="connsiteX0" fmla="*/ 154941 w 154941"/>
              <a:gd name="connsiteY0" fmla="*/ 0 h 390525"/>
              <a:gd name="connsiteX1" fmla="*/ 16829 w 154941"/>
              <a:gd name="connsiteY1" fmla="*/ 157163 h 390525"/>
              <a:gd name="connsiteX2" fmla="*/ 7304 w 154941"/>
              <a:gd name="connsiteY2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941" h="390525">
                <a:moveTo>
                  <a:pt x="154941" y="0"/>
                </a:moveTo>
                <a:cubicBezTo>
                  <a:pt x="98188" y="46038"/>
                  <a:pt x="41435" y="92076"/>
                  <a:pt x="16829" y="157163"/>
                </a:cubicBezTo>
                <a:cubicBezTo>
                  <a:pt x="-7777" y="222250"/>
                  <a:pt x="-237" y="306387"/>
                  <a:pt x="7304" y="3905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3087B06-A55D-42C0-86D1-9EFCABFD8976}"/>
              </a:ext>
            </a:extLst>
          </p:cNvPr>
          <p:cNvSpPr/>
          <p:nvPr/>
        </p:nvSpPr>
        <p:spPr>
          <a:xfrm rot="21318591">
            <a:off x="7594042" y="1799677"/>
            <a:ext cx="2185915" cy="835744"/>
          </a:xfrm>
          <a:custGeom>
            <a:avLst/>
            <a:gdLst>
              <a:gd name="connsiteX0" fmla="*/ 0 w 2208624"/>
              <a:gd name="connsiteY0" fmla="*/ 941578 h 1065435"/>
              <a:gd name="connsiteX1" fmla="*/ 300037 w 2208624"/>
              <a:gd name="connsiteY1" fmla="*/ 308166 h 1065435"/>
              <a:gd name="connsiteX2" fmla="*/ 790575 w 2208624"/>
              <a:gd name="connsiteY2" fmla="*/ 22416 h 1065435"/>
              <a:gd name="connsiteX3" fmla="*/ 1462087 w 2208624"/>
              <a:gd name="connsiteY3" fmla="*/ 60516 h 1065435"/>
              <a:gd name="connsiteX4" fmla="*/ 1838325 w 2208624"/>
              <a:gd name="connsiteY4" fmla="*/ 393891 h 1065435"/>
              <a:gd name="connsiteX5" fmla="*/ 1847850 w 2208624"/>
              <a:gd name="connsiteY5" fmla="*/ 551053 h 1065435"/>
              <a:gd name="connsiteX6" fmla="*/ 1847850 w 2208624"/>
              <a:gd name="connsiteY6" fmla="*/ 579628 h 1065435"/>
              <a:gd name="connsiteX7" fmla="*/ 1895475 w 2208624"/>
              <a:gd name="connsiteY7" fmla="*/ 603441 h 1065435"/>
              <a:gd name="connsiteX8" fmla="*/ 2147887 w 2208624"/>
              <a:gd name="connsiteY8" fmla="*/ 551053 h 1065435"/>
              <a:gd name="connsiteX9" fmla="*/ 2166937 w 2208624"/>
              <a:gd name="connsiteY9" fmla="*/ 584391 h 1065435"/>
              <a:gd name="connsiteX10" fmla="*/ 2133600 w 2208624"/>
              <a:gd name="connsiteY10" fmla="*/ 908241 h 1065435"/>
              <a:gd name="connsiteX11" fmla="*/ 2200275 w 2208624"/>
              <a:gd name="connsiteY11" fmla="*/ 984441 h 1065435"/>
              <a:gd name="connsiteX12" fmla="*/ 2205037 w 2208624"/>
              <a:gd name="connsiteY12" fmla="*/ 1065403 h 106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8624" h="1065435">
                <a:moveTo>
                  <a:pt x="0" y="941578"/>
                </a:moveTo>
                <a:cubicBezTo>
                  <a:pt x="84137" y="701469"/>
                  <a:pt x="168275" y="461360"/>
                  <a:pt x="300037" y="308166"/>
                </a:cubicBezTo>
                <a:cubicBezTo>
                  <a:pt x="431800" y="154972"/>
                  <a:pt x="596900" y="63691"/>
                  <a:pt x="790575" y="22416"/>
                </a:cubicBezTo>
                <a:cubicBezTo>
                  <a:pt x="984250" y="-18859"/>
                  <a:pt x="1287462" y="-1397"/>
                  <a:pt x="1462087" y="60516"/>
                </a:cubicBezTo>
                <a:cubicBezTo>
                  <a:pt x="1636712" y="122429"/>
                  <a:pt x="1774031" y="312135"/>
                  <a:pt x="1838325" y="393891"/>
                </a:cubicBezTo>
                <a:cubicBezTo>
                  <a:pt x="1902619" y="475647"/>
                  <a:pt x="1846263" y="520097"/>
                  <a:pt x="1847850" y="551053"/>
                </a:cubicBezTo>
                <a:cubicBezTo>
                  <a:pt x="1849437" y="582009"/>
                  <a:pt x="1839913" y="570897"/>
                  <a:pt x="1847850" y="579628"/>
                </a:cubicBezTo>
                <a:cubicBezTo>
                  <a:pt x="1855787" y="588359"/>
                  <a:pt x="1845469" y="608203"/>
                  <a:pt x="1895475" y="603441"/>
                </a:cubicBezTo>
                <a:cubicBezTo>
                  <a:pt x="1945481" y="598678"/>
                  <a:pt x="2102643" y="554228"/>
                  <a:pt x="2147887" y="551053"/>
                </a:cubicBezTo>
                <a:cubicBezTo>
                  <a:pt x="2193131" y="547878"/>
                  <a:pt x="2169318" y="524860"/>
                  <a:pt x="2166937" y="584391"/>
                </a:cubicBezTo>
                <a:cubicBezTo>
                  <a:pt x="2164556" y="643922"/>
                  <a:pt x="2128044" y="841566"/>
                  <a:pt x="2133600" y="908241"/>
                </a:cubicBezTo>
                <a:cubicBezTo>
                  <a:pt x="2139156" y="974916"/>
                  <a:pt x="2188369" y="958247"/>
                  <a:pt x="2200275" y="984441"/>
                </a:cubicBezTo>
                <a:cubicBezTo>
                  <a:pt x="2212181" y="1010635"/>
                  <a:pt x="2209006" y="1066991"/>
                  <a:pt x="2205037" y="106540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id="{D66F8CED-25DE-4787-811F-033883D0989F}"/>
              </a:ext>
            </a:extLst>
          </p:cNvPr>
          <p:cNvSpPr/>
          <p:nvPr/>
        </p:nvSpPr>
        <p:spPr>
          <a:xfrm>
            <a:off x="7576495" y="25468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Овал 160">
            <a:extLst>
              <a:ext uri="{FF2B5EF4-FFF2-40B4-BE49-F238E27FC236}">
                <a16:creationId xmlns:a16="http://schemas.microsoft.com/office/drawing/2014/main" id="{7AC6BC55-03A6-4580-AE94-4677016EA3F7}"/>
              </a:ext>
            </a:extLst>
          </p:cNvPr>
          <p:cNvSpPr/>
          <p:nvPr/>
        </p:nvSpPr>
        <p:spPr>
          <a:xfrm>
            <a:off x="9759522" y="25260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903990CD-B158-486F-B62B-78B230941267}"/>
              </a:ext>
            </a:extLst>
          </p:cNvPr>
          <p:cNvSpPr/>
          <p:nvPr/>
        </p:nvSpPr>
        <p:spPr>
          <a:xfrm>
            <a:off x="7822208" y="271815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A70A2B1-869E-4F71-973C-FB4B2336E658}"/>
              </a:ext>
            </a:extLst>
          </p:cNvPr>
          <p:cNvSpPr txBox="1"/>
          <p:nvPr/>
        </p:nvSpPr>
        <p:spPr>
          <a:xfrm>
            <a:off x="7138893" y="2477205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Aktogay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F6EF63A-7BD5-4013-AEB8-CAC6FEACD366}"/>
              </a:ext>
            </a:extLst>
          </p:cNvPr>
          <p:cNvSpPr txBox="1"/>
          <p:nvPr/>
        </p:nvSpPr>
        <p:spPr>
          <a:xfrm>
            <a:off x="9734942" y="24945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Ulan-Bator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Овал 165">
            <a:extLst>
              <a:ext uri="{FF2B5EF4-FFF2-40B4-BE49-F238E27FC236}">
                <a16:creationId xmlns:a16="http://schemas.microsoft.com/office/drawing/2014/main" id="{DF274A3B-D027-46EC-8120-D35A7B647DF4}"/>
              </a:ext>
            </a:extLst>
          </p:cNvPr>
          <p:cNvSpPr/>
          <p:nvPr/>
        </p:nvSpPr>
        <p:spPr>
          <a:xfrm>
            <a:off x="9935186" y="36052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C2A04DA-6AAC-44C8-BD9C-5349E828FE0A}"/>
              </a:ext>
            </a:extLst>
          </p:cNvPr>
          <p:cNvSpPr txBox="1"/>
          <p:nvPr/>
        </p:nvSpPr>
        <p:spPr>
          <a:xfrm>
            <a:off x="3136410" y="1213596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B69A01B-BD3E-4153-A632-C299F2D55CCA}"/>
              </a:ext>
            </a:extLst>
          </p:cNvPr>
          <p:cNvSpPr txBox="1"/>
          <p:nvPr/>
        </p:nvSpPr>
        <p:spPr>
          <a:xfrm>
            <a:off x="2384790" y="197725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F1B91CA-C065-4E09-9A5F-D985C1BB8C96}"/>
              </a:ext>
            </a:extLst>
          </p:cNvPr>
          <p:cNvSpPr txBox="1"/>
          <p:nvPr/>
        </p:nvSpPr>
        <p:spPr>
          <a:xfrm>
            <a:off x="1905747" y="182210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69D603F8-3891-4618-9367-6D996C2BA052}"/>
              </a:ext>
            </a:extLst>
          </p:cNvPr>
          <p:cNvSpPr txBox="1"/>
          <p:nvPr/>
        </p:nvSpPr>
        <p:spPr>
          <a:xfrm>
            <a:off x="1981355" y="222684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A9A9F09-64FE-4AF7-9D05-2A3E4D089351}"/>
              </a:ext>
            </a:extLst>
          </p:cNvPr>
          <p:cNvSpPr txBox="1"/>
          <p:nvPr/>
        </p:nvSpPr>
        <p:spPr>
          <a:xfrm>
            <a:off x="1686866" y="237432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Paris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FD2C38C-B6CE-46F7-B9AA-560C5B991177}"/>
              </a:ext>
            </a:extLst>
          </p:cNvPr>
          <p:cNvSpPr txBox="1"/>
          <p:nvPr/>
        </p:nvSpPr>
        <p:spPr>
          <a:xfrm>
            <a:off x="4328211" y="3362188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Malatya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BF19496D-B7F4-4C03-8437-EE99A0A9F569}"/>
              </a:ext>
            </a:extLst>
          </p:cNvPr>
          <p:cNvSpPr/>
          <p:nvPr/>
        </p:nvSpPr>
        <p:spPr>
          <a:xfrm>
            <a:off x="5997724" y="3761933"/>
            <a:ext cx="278144" cy="629089"/>
          </a:xfrm>
          <a:custGeom>
            <a:avLst/>
            <a:gdLst>
              <a:gd name="connsiteX0" fmla="*/ 0 w 281034"/>
              <a:gd name="connsiteY0" fmla="*/ 0 h 652463"/>
              <a:gd name="connsiteX1" fmla="*/ 76200 w 281034"/>
              <a:gd name="connsiteY1" fmla="*/ 52388 h 652463"/>
              <a:gd name="connsiteX2" fmla="*/ 119063 w 281034"/>
              <a:gd name="connsiteY2" fmla="*/ 157163 h 652463"/>
              <a:gd name="connsiteX3" fmla="*/ 138113 w 281034"/>
              <a:gd name="connsiteY3" fmla="*/ 266700 h 652463"/>
              <a:gd name="connsiteX4" fmla="*/ 190500 w 281034"/>
              <a:gd name="connsiteY4" fmla="*/ 300038 h 652463"/>
              <a:gd name="connsiteX5" fmla="*/ 257175 w 281034"/>
              <a:gd name="connsiteY5" fmla="*/ 371475 h 652463"/>
              <a:gd name="connsiteX6" fmla="*/ 280988 w 281034"/>
              <a:gd name="connsiteY6" fmla="*/ 457200 h 652463"/>
              <a:gd name="connsiteX7" fmla="*/ 252413 w 281034"/>
              <a:gd name="connsiteY7" fmla="*/ 542925 h 652463"/>
              <a:gd name="connsiteX8" fmla="*/ 209550 w 281034"/>
              <a:gd name="connsiteY8" fmla="*/ 652463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034" h="652463">
                <a:moveTo>
                  <a:pt x="0" y="0"/>
                </a:moveTo>
                <a:cubicBezTo>
                  <a:pt x="28178" y="13097"/>
                  <a:pt x="56356" y="26194"/>
                  <a:pt x="76200" y="52388"/>
                </a:cubicBezTo>
                <a:cubicBezTo>
                  <a:pt x="96044" y="78582"/>
                  <a:pt x="108744" y="121444"/>
                  <a:pt x="119063" y="157163"/>
                </a:cubicBezTo>
                <a:cubicBezTo>
                  <a:pt x="129382" y="192882"/>
                  <a:pt x="126207" y="242888"/>
                  <a:pt x="138113" y="266700"/>
                </a:cubicBezTo>
                <a:cubicBezTo>
                  <a:pt x="150019" y="290512"/>
                  <a:pt x="170656" y="282576"/>
                  <a:pt x="190500" y="300038"/>
                </a:cubicBezTo>
                <a:cubicBezTo>
                  <a:pt x="210344" y="317500"/>
                  <a:pt x="242094" y="345281"/>
                  <a:pt x="257175" y="371475"/>
                </a:cubicBezTo>
                <a:cubicBezTo>
                  <a:pt x="272256" y="397669"/>
                  <a:pt x="281782" y="428625"/>
                  <a:pt x="280988" y="457200"/>
                </a:cubicBezTo>
                <a:cubicBezTo>
                  <a:pt x="280194" y="485775"/>
                  <a:pt x="264319" y="510381"/>
                  <a:pt x="252413" y="542925"/>
                </a:cubicBezTo>
                <a:cubicBezTo>
                  <a:pt x="240507" y="575469"/>
                  <a:pt x="221456" y="652463"/>
                  <a:pt x="209550" y="652463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BCA9C96A-44DC-4A25-A020-59A640ABD717}"/>
              </a:ext>
            </a:extLst>
          </p:cNvPr>
          <p:cNvSpPr/>
          <p:nvPr/>
        </p:nvSpPr>
        <p:spPr>
          <a:xfrm>
            <a:off x="5936584" y="3704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506F3094-CE23-4DC8-923D-CC9EEC3D1EF8}"/>
              </a:ext>
            </a:extLst>
          </p:cNvPr>
          <p:cNvSpPr/>
          <p:nvPr/>
        </p:nvSpPr>
        <p:spPr>
          <a:xfrm>
            <a:off x="6155840" y="432096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640A52A3-4409-46F1-BF0E-C151579F64FD}"/>
              </a:ext>
            </a:extLst>
          </p:cNvPr>
          <p:cNvSpPr/>
          <p:nvPr/>
        </p:nvSpPr>
        <p:spPr>
          <a:xfrm>
            <a:off x="6890152" y="3146620"/>
            <a:ext cx="581336" cy="220411"/>
          </a:xfrm>
          <a:custGeom>
            <a:avLst/>
            <a:gdLst>
              <a:gd name="connsiteX0" fmla="*/ 0 w 587375"/>
              <a:gd name="connsiteY0" fmla="*/ 0 h 228600"/>
              <a:gd name="connsiteX1" fmla="*/ 288925 w 587375"/>
              <a:gd name="connsiteY1" fmla="*/ 50800 h 228600"/>
              <a:gd name="connsiteX2" fmla="*/ 508000 w 587375"/>
              <a:gd name="connsiteY2" fmla="*/ 95250 h 228600"/>
              <a:gd name="connsiteX3" fmla="*/ 587375 w 587375"/>
              <a:gd name="connsiteY3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375" h="228600">
                <a:moveTo>
                  <a:pt x="0" y="0"/>
                </a:moveTo>
                <a:lnTo>
                  <a:pt x="288925" y="50800"/>
                </a:lnTo>
                <a:cubicBezTo>
                  <a:pt x="373592" y="66675"/>
                  <a:pt x="458258" y="65617"/>
                  <a:pt x="508000" y="95250"/>
                </a:cubicBezTo>
                <a:cubicBezTo>
                  <a:pt x="557742" y="124883"/>
                  <a:pt x="572558" y="176741"/>
                  <a:pt x="587375" y="22860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C8A05351-23F9-4180-9E66-691805874A58}"/>
              </a:ext>
            </a:extLst>
          </p:cNvPr>
          <p:cNvSpPr/>
          <p:nvPr/>
        </p:nvSpPr>
        <p:spPr>
          <a:xfrm>
            <a:off x="7156184" y="2898659"/>
            <a:ext cx="1075754" cy="468456"/>
          </a:xfrm>
          <a:custGeom>
            <a:avLst/>
            <a:gdLst>
              <a:gd name="connsiteX0" fmla="*/ 29655 w 1086930"/>
              <a:gd name="connsiteY0" fmla="*/ 311150 h 485862"/>
              <a:gd name="connsiteX1" fmla="*/ 26480 w 1086930"/>
              <a:gd name="connsiteY1" fmla="*/ 422275 h 485862"/>
              <a:gd name="connsiteX2" fmla="*/ 312230 w 1086930"/>
              <a:gd name="connsiteY2" fmla="*/ 485775 h 485862"/>
              <a:gd name="connsiteX3" fmla="*/ 563055 w 1086930"/>
              <a:gd name="connsiteY3" fmla="*/ 409575 h 485862"/>
              <a:gd name="connsiteX4" fmla="*/ 629730 w 1086930"/>
              <a:gd name="connsiteY4" fmla="*/ 349250 h 485862"/>
              <a:gd name="connsiteX5" fmla="*/ 982155 w 1086930"/>
              <a:gd name="connsiteY5" fmla="*/ 263525 h 485862"/>
              <a:gd name="connsiteX6" fmla="*/ 1086930 w 1086930"/>
              <a:gd name="connsiteY6" fmla="*/ 0 h 48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930" h="485862">
                <a:moveTo>
                  <a:pt x="29655" y="311150"/>
                </a:moveTo>
                <a:cubicBezTo>
                  <a:pt x="4519" y="352160"/>
                  <a:pt x="-20616" y="393171"/>
                  <a:pt x="26480" y="422275"/>
                </a:cubicBezTo>
                <a:cubicBezTo>
                  <a:pt x="73576" y="451379"/>
                  <a:pt x="222801" y="487892"/>
                  <a:pt x="312230" y="485775"/>
                </a:cubicBezTo>
                <a:cubicBezTo>
                  <a:pt x="401659" y="483658"/>
                  <a:pt x="510138" y="432329"/>
                  <a:pt x="563055" y="409575"/>
                </a:cubicBezTo>
                <a:cubicBezTo>
                  <a:pt x="615972" y="386821"/>
                  <a:pt x="559880" y="373592"/>
                  <a:pt x="629730" y="349250"/>
                </a:cubicBezTo>
                <a:cubicBezTo>
                  <a:pt x="699580" y="324908"/>
                  <a:pt x="905955" y="321733"/>
                  <a:pt x="982155" y="263525"/>
                </a:cubicBezTo>
                <a:cubicBezTo>
                  <a:pt x="1058355" y="205317"/>
                  <a:pt x="1072642" y="102658"/>
                  <a:pt x="108693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5171BAE0-1544-4377-94C6-A10BE77F5B8E}"/>
              </a:ext>
            </a:extLst>
          </p:cNvPr>
          <p:cNvSpPr/>
          <p:nvPr/>
        </p:nvSpPr>
        <p:spPr>
          <a:xfrm>
            <a:off x="7429417" y="288817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CE1CD9F-E6BB-4475-B624-3216697DED44}"/>
              </a:ext>
            </a:extLst>
          </p:cNvPr>
          <p:cNvSpPr/>
          <p:nvPr/>
        </p:nvSpPr>
        <p:spPr>
          <a:xfrm>
            <a:off x="6843017" y="309922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Овал 172">
            <a:extLst>
              <a:ext uri="{FF2B5EF4-FFF2-40B4-BE49-F238E27FC236}">
                <a16:creationId xmlns:a16="http://schemas.microsoft.com/office/drawing/2014/main" id="{BF23C986-D61C-4445-8D24-C3A827CEEC80}"/>
              </a:ext>
            </a:extLst>
          </p:cNvPr>
          <p:cNvSpPr/>
          <p:nvPr/>
        </p:nvSpPr>
        <p:spPr>
          <a:xfrm>
            <a:off x="7127400" y="31739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Овал 173">
            <a:extLst>
              <a:ext uri="{FF2B5EF4-FFF2-40B4-BE49-F238E27FC236}">
                <a16:creationId xmlns:a16="http://schemas.microsoft.com/office/drawing/2014/main" id="{E554F95C-CE40-43EC-BAB9-C999F54BC9EA}"/>
              </a:ext>
            </a:extLst>
          </p:cNvPr>
          <p:cNvSpPr/>
          <p:nvPr/>
        </p:nvSpPr>
        <p:spPr>
          <a:xfrm>
            <a:off x="7419639" y="331449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Овал 174">
            <a:extLst>
              <a:ext uri="{FF2B5EF4-FFF2-40B4-BE49-F238E27FC236}">
                <a16:creationId xmlns:a16="http://schemas.microsoft.com/office/drawing/2014/main" id="{3747A841-D561-470B-B468-20E6998B75EA}"/>
              </a:ext>
            </a:extLst>
          </p:cNvPr>
          <p:cNvSpPr/>
          <p:nvPr/>
        </p:nvSpPr>
        <p:spPr>
          <a:xfrm>
            <a:off x="8091668" y="308925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6D4C113-16CD-405A-A6C5-65D2D172DFF5}"/>
              </a:ext>
            </a:extLst>
          </p:cNvPr>
          <p:cNvSpPr txBox="1"/>
          <p:nvPr/>
        </p:nvSpPr>
        <p:spPr>
          <a:xfrm>
            <a:off x="7946082" y="3125250"/>
            <a:ext cx="82634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Bayangal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-Mangal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3F499DF3-77B8-4663-BDCA-00066A52FB31}"/>
              </a:ext>
            </a:extLst>
          </p:cNvPr>
          <p:cNvSpPr txBox="1"/>
          <p:nvPr/>
        </p:nvSpPr>
        <p:spPr>
          <a:xfrm>
            <a:off x="6799128" y="3181959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A748890C-CD62-47F0-B465-9D67283E1771}"/>
              </a:ext>
            </a:extLst>
          </p:cNvPr>
          <p:cNvSpPr/>
          <p:nvPr/>
        </p:nvSpPr>
        <p:spPr>
          <a:xfrm>
            <a:off x="8176078" y="28362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67F3C972-75AC-44FF-9046-E4675F7E8869}"/>
              </a:ext>
            </a:extLst>
          </p:cNvPr>
          <p:cNvSpPr/>
          <p:nvPr/>
        </p:nvSpPr>
        <p:spPr>
          <a:xfrm rot="15251566">
            <a:off x="4163116" y="3498741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Равнобедренный треугольник 177">
            <a:extLst>
              <a:ext uri="{FF2B5EF4-FFF2-40B4-BE49-F238E27FC236}">
                <a16:creationId xmlns:a16="http://schemas.microsoft.com/office/drawing/2014/main" id="{BF8BFE83-0D3E-49A2-BF8B-74267C77C66B}"/>
              </a:ext>
            </a:extLst>
          </p:cNvPr>
          <p:cNvSpPr/>
          <p:nvPr/>
        </p:nvSpPr>
        <p:spPr>
          <a:xfrm rot="18261608">
            <a:off x="2448451" y="2327456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Равнобедренный треугольник 178">
            <a:extLst>
              <a:ext uri="{FF2B5EF4-FFF2-40B4-BE49-F238E27FC236}">
                <a16:creationId xmlns:a16="http://schemas.microsoft.com/office/drawing/2014/main" id="{47D49CD9-140B-4A5A-8C3A-57E7B7A6D899}"/>
              </a:ext>
            </a:extLst>
          </p:cNvPr>
          <p:cNvSpPr/>
          <p:nvPr/>
        </p:nvSpPr>
        <p:spPr>
          <a:xfrm rot="14954501">
            <a:off x="3287430" y="2262399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Равнобедренный треугольник 179">
            <a:extLst>
              <a:ext uri="{FF2B5EF4-FFF2-40B4-BE49-F238E27FC236}">
                <a16:creationId xmlns:a16="http://schemas.microsoft.com/office/drawing/2014/main" id="{EA4301A7-AF6F-45D7-B6EF-0124A6F820EB}"/>
              </a:ext>
            </a:extLst>
          </p:cNvPr>
          <p:cNvSpPr/>
          <p:nvPr/>
        </p:nvSpPr>
        <p:spPr>
          <a:xfrm rot="13685965">
            <a:off x="3144947" y="2582832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3CC28B2-E162-4033-87D5-C1C9B58AA1CB}"/>
              </a:ext>
            </a:extLst>
          </p:cNvPr>
          <p:cNvSpPr txBox="1"/>
          <p:nvPr/>
        </p:nvSpPr>
        <p:spPr>
          <a:xfrm>
            <a:off x="6473823" y="4057141"/>
            <a:ext cx="567183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Pakistan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Полилиния: фигура 204">
            <a:extLst>
              <a:ext uri="{FF2B5EF4-FFF2-40B4-BE49-F238E27FC236}">
                <a16:creationId xmlns:a16="http://schemas.microsoft.com/office/drawing/2014/main" id="{C7513EBF-FB4E-4D71-A22F-71B7E02B6252}"/>
              </a:ext>
            </a:extLst>
          </p:cNvPr>
          <p:cNvSpPr/>
          <p:nvPr/>
        </p:nvSpPr>
        <p:spPr>
          <a:xfrm>
            <a:off x="8967180" y="370292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Полилиния: фигура 206">
            <a:extLst>
              <a:ext uri="{FF2B5EF4-FFF2-40B4-BE49-F238E27FC236}">
                <a16:creationId xmlns:a16="http://schemas.microsoft.com/office/drawing/2014/main" id="{65CC4B90-7449-42DC-869F-C3012FDAC6E5}"/>
              </a:ext>
            </a:extLst>
          </p:cNvPr>
          <p:cNvSpPr/>
          <p:nvPr/>
        </p:nvSpPr>
        <p:spPr>
          <a:xfrm flipH="1">
            <a:off x="10015331" y="3702691"/>
            <a:ext cx="216710" cy="794048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Полилиния: фигура 210">
            <a:extLst>
              <a:ext uri="{FF2B5EF4-FFF2-40B4-BE49-F238E27FC236}">
                <a16:creationId xmlns:a16="http://schemas.microsoft.com/office/drawing/2014/main" id="{90CB940A-F1D5-46FA-A24E-F6AB95A8A930}"/>
              </a:ext>
            </a:extLst>
          </p:cNvPr>
          <p:cNvSpPr/>
          <p:nvPr/>
        </p:nvSpPr>
        <p:spPr>
          <a:xfrm>
            <a:off x="10027185" y="3672466"/>
            <a:ext cx="610844" cy="606502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Полилиния: фигура 211">
            <a:extLst>
              <a:ext uri="{FF2B5EF4-FFF2-40B4-BE49-F238E27FC236}">
                <a16:creationId xmlns:a16="http://schemas.microsoft.com/office/drawing/2014/main" id="{7590A161-20D6-4BA1-809A-211B3A2DAAC5}"/>
              </a:ext>
            </a:extLst>
          </p:cNvPr>
          <p:cNvSpPr/>
          <p:nvPr/>
        </p:nvSpPr>
        <p:spPr>
          <a:xfrm>
            <a:off x="10047546" y="3645289"/>
            <a:ext cx="752840" cy="319137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DE31E76D-4F31-40D1-9D21-21E54A938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88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ИНВЕСТИЦИОННОЕ ПРЕДЛОЖЕНИЯ</a:t>
            </a:r>
            <a:endParaRPr kumimoji="0" lang="ru-RU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153891" y="0"/>
            <a:ext cx="5949950" cy="6365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ОРГАНИЗАЦИЯ ПРОИЗВОДСТВА МАСЛА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ИЗ КОСТОЧЕК ВИНОГРАДА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0,6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мщность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11,8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69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250 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минг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25.чел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ССГ “Вахшивор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1" name="Picture 2" descr="https://avatars.dzeninfra.ru/get-zen_doc/1579326/pub_612785f2d96fac6fbe0977fb_61279d34fb2929071628f603/scale_120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929517"/>
            <a:ext cx="3152775" cy="25905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https://mirsmazok.ru/upload/medialibrary/bf3/bf3400bf9322427b6786ef88d6faa1b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475" y="929517"/>
            <a:ext cx="3161868" cy="25905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https://www.look-beautiful.de/media/image/e3/2e/63/Teaser-Traubenkerne-Look-Beautiful_600x600@2x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3572836"/>
            <a:ext cx="3152776" cy="25905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https://pbs.twimg.com/media/DzoXRS6XQAAvUQ2?format=jpg&amp;name=mediu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475" y="3567793"/>
            <a:ext cx="3161868" cy="25955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060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INVESTMENT OFFER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004125" y="290182"/>
            <a:ext cx="5949950" cy="4714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ORGANIZATION OF PRODUCTION OF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GRAPE SEED OIL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cost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0,6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own resources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bank loans)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Production capacity (per year)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11,8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thousand tons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69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million dollar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Annual market need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25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thousand tons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payback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years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Jobs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25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people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implementation period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months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287720" y="6215827"/>
            <a:ext cx="3432810" cy="4614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Surkhandarya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region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Altynsoy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district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Vaxshivor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MFY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9" name="Picture 2" descr="https://avatars.dzeninfra.ru/get-zen_doc/1579326/pub_612785f2d96fac6fbe0977fb_61279d34fb2929071628f603/scale_120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929517"/>
            <a:ext cx="3152775" cy="25905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s://mirsmazok.ru/upload/medialibrary/bf3/bf3400bf9322427b6786ef88d6faa1b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475" y="929517"/>
            <a:ext cx="3161868" cy="25905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https://www.look-beautiful.de/media/image/e3/2e/63/Teaser-Traubenkerne-Look-Beautiful_600x600@2x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3572836"/>
            <a:ext cx="3152776" cy="25905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ttps://pbs.twimg.com/media/DzoXRS6XQAAvUQ2?format=jpg&amp;name=mediu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475" y="3567793"/>
            <a:ext cx="3161868" cy="25955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962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ИНВЕСТИЦИЯ ТАКЛИФИ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066357" y="307029"/>
            <a:ext cx="5949950" cy="5119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</a:t>
            </a:r>
            <a:r>
              <a:rPr kumimoji="0" lang="uz-Cyrl-U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ўмирдан кокс ишлаб чиқаришни </a:t>
            </a:r>
            <a:br>
              <a:rPr kumimoji="0" lang="uz-Cyrl-U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uz-Cyrl-U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ташкил этиш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 киймати: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8,2 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ўз маблағи,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 млн.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жалб қилинадиган маблағлар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Ишлаб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чиқариш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қуввати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минг.тонна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 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Бозорнинг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йиллик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талаби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млн.тонна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ҳанинг қопланиши: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йил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Яратиладиган иш ўрни: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30 нафар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Лойиҳани амалга ошириш муддати: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ой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Сурхондарё вилояти, Олтинсой тумани,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“Бўстон” КСЗ худуди 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580" y="1421201"/>
            <a:ext cx="6005283" cy="416762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6587314" y="924441"/>
            <a:ext cx="2476415" cy="2527157"/>
          </a:xfrm>
          <a:prstGeom prst="round2Diag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1945" y="3824085"/>
            <a:ext cx="2527155" cy="2500515"/>
          </a:xfrm>
          <a:prstGeom prst="round2Diag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5" name="Picture 4" descr="https://sun9-48.userapi.com/impf/jelo4yvHFP1AZtH440wkVPfuEcun5nCLHntalQ/PVyDPPCn36E.jpg?size=900x604&amp;quality=96&amp;sign=1b33debb40cab7558d223096ea16dcf3&amp;c_uniq_tag=TeOEa0VOHmoe94rG_UnABjE8hjzJ8ilVbTL2xafA3Hg&amp;type=albu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06645" y="3894953"/>
            <a:ext cx="2476415" cy="2334680"/>
          </a:xfrm>
          <a:prstGeom prst="round2Diag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sc04.alicdn.com/kf/H9bb53caf98e54bc79c484a0e06a07d2f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631" y="949810"/>
            <a:ext cx="2335869" cy="2476415"/>
          </a:xfrm>
          <a:prstGeom prst="round2Diag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494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ИНВЕСТИЦИОННОЕ ПРЕДЛОЖЕНИЯ</a:t>
            </a:r>
            <a:endParaRPr kumimoji="0" lang="ru-RU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223000" y="292965"/>
            <a:ext cx="5949950" cy="471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Производства кокса из угля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8,2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мщность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30.чел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МПЗ “Бўстон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580" y="1421201"/>
            <a:ext cx="6005283" cy="416762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6587314" y="924441"/>
            <a:ext cx="2476415" cy="2527157"/>
          </a:xfrm>
          <a:prstGeom prst="round2Diag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1945" y="3824085"/>
            <a:ext cx="2527155" cy="2500515"/>
          </a:xfrm>
          <a:prstGeom prst="round2Diag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5" name="Picture 4" descr="https://sun9-48.userapi.com/impf/jelo4yvHFP1AZtH440wkVPfuEcun5nCLHntalQ/PVyDPPCn36E.jpg?size=900x604&amp;quality=96&amp;sign=1b33debb40cab7558d223096ea16dcf3&amp;c_uniq_tag=TeOEa0VOHmoe94rG_UnABjE8hjzJ8ilVbTL2xafA3Hg&amp;type=albu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06645" y="3894953"/>
            <a:ext cx="2476415" cy="2334680"/>
          </a:xfrm>
          <a:prstGeom prst="round2Diag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sc04.alicdn.com/kf/H9bb53caf98e54bc79c484a0e06a07d2f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631" y="949810"/>
            <a:ext cx="2335869" cy="2476415"/>
          </a:xfrm>
          <a:prstGeom prst="round2Diag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381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INVESTMENT OFFER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114125" y="257267"/>
            <a:ext cx="5949950" cy="4714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Production of coke from coal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cost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8,2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own resources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bank loans)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Production capacity (per year)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thousand tons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 million dollar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Annual market need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tons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payback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years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Jobs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30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people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implementation period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months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287720" y="6215827"/>
            <a:ext cx="3432810" cy="4614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Surkhandarya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region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Altynsoy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district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Buston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small industrial area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580" y="1421201"/>
            <a:ext cx="6005283" cy="416762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6587314" y="924441"/>
            <a:ext cx="2476415" cy="2527157"/>
          </a:xfrm>
          <a:prstGeom prst="round2Diag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1945" y="3824085"/>
            <a:ext cx="2527155" cy="2500515"/>
          </a:xfrm>
          <a:prstGeom prst="round2Diag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1" name="Picture 4" descr="https://sun9-48.userapi.com/impf/jelo4yvHFP1AZtH440wkVPfuEcun5nCLHntalQ/PVyDPPCn36E.jpg?size=900x604&amp;quality=96&amp;sign=1b33debb40cab7558d223096ea16dcf3&amp;c_uniq_tag=TeOEa0VOHmoe94rG_UnABjE8hjzJ8ilVbTL2xafA3Hg&amp;type=albu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06645" y="3894953"/>
            <a:ext cx="2476415" cy="2334680"/>
          </a:xfrm>
          <a:prstGeom prst="round2Diag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s://sc04.alicdn.com/kf/H9bb53caf98e54bc79c484a0e06a07d2f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631" y="949810"/>
            <a:ext cx="2335869" cy="2476415"/>
          </a:xfrm>
          <a:prstGeom prst="round2Diag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679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ИНВЕСТИЦИЯ ТАКЛИФИ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732283" y="399047"/>
            <a:ext cx="5949950" cy="7495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Пахтани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қайта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ишлаш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ва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б</a:t>
            </a:r>
            <a:r>
              <a:rPr kumimoji="0" lang="uz-Cyrl-U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ўз матоси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ишлаб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чиқаришни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ташкил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этиш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 киймати: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2,3 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ўз маблағи,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млн.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жалб қилинадиган маблағлар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Ишлаб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чиқариш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қуввати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70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минг тонна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809486" y="2297790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Бозорнинг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йиллик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талаби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500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минг тонна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ҳанинг қопланиши: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йил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Яратиладиган иш ўрни: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90 нафар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7" y="5823314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Лойиҳани амалга ошириш муддати: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ой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Сурхондарё вилояти, Олтинсой тумани,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“Бибизайнаб” КСЗ худуди 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3" name="Picture 2" descr="https://tehnodom72.ru/800/600/http/poscointltex.com/thumb/2/VPTq6_reYVw7n-nQcnRZuA/r/d/reachin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367439"/>
            <a:ext cx="3258944" cy="2304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s://hotel-press.ru/240921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258" y="1367439"/>
            <a:ext cx="3258945" cy="2304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s://www.solidaridadnetwork.org/wp-content/uploads/migrated-files/uploads/RS2949__MG_490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3814199"/>
            <a:ext cx="3258944" cy="2304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s://tovar.uz/images/company/1446/tovar/54461/o_2_600312feab2c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0" y="3814198"/>
            <a:ext cx="3263900" cy="2304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021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ИНВЕСТИЦИОННОЕ ПРЕДЛОЖЕНИЯ</a:t>
            </a:r>
            <a:endParaRPr kumimoji="0" lang="ru-RU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724525" y="352338"/>
            <a:ext cx="5949950" cy="883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Организация переработки хлопка и производство бязи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2,3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мощность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тонна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500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тыс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тонна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1114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ССГ “Бибизайнаб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https://tehnodom72.ru/800/600/http/poscointltex.com/thumb/2/VPTq6_reYVw7n-nQcnRZuA/r/d/reachin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367439"/>
            <a:ext cx="3258944" cy="2304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hotel-press.ru/240921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258" y="1367439"/>
            <a:ext cx="3258945" cy="2304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solidaridadnetwork.org/wp-content/uploads/migrated-files/uploads/RS2949__MG_490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3814199"/>
            <a:ext cx="3258944" cy="2304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https://tovar.uz/images/company/1446/tovar/54461/o_2_600312feab2c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0" y="3814198"/>
            <a:ext cx="3263900" cy="2304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073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INVESTMENT OFFER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732283" y="398469"/>
            <a:ext cx="5949950" cy="7765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Organization of cotton processing and production of calico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686853" y="706037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cost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2,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own resources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bank loans)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Production capacity (per year)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70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thousand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tonne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million dollar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Annual market need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500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thousand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tonne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payback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years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Jobs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90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people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implementation period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months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Surkhandarya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region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Altynsoy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district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Bibizaynab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community gathering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3" name="Picture 2" descr="https://tehnodom72.ru/800/600/http/poscointltex.com/thumb/2/VPTq6_reYVw7n-nQcnRZuA/r/d/reachin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367439"/>
            <a:ext cx="3258944" cy="2304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hotel-press.ru/240921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258" y="1367439"/>
            <a:ext cx="3258945" cy="2304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https://www.solidaridadnetwork.org/wp-content/uploads/migrated-files/uploads/RS2949__MG_490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3814199"/>
            <a:ext cx="3258944" cy="2304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https://tovar.uz/images/company/1446/tovar/54461/o_2_600312feab2c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0" y="3814198"/>
            <a:ext cx="3263900" cy="2304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915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ИНВЕСТИЦИЯ ТАКЛИФИ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287241" y="253838"/>
            <a:ext cx="5949950" cy="9681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Туризм зонаси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ни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ташкил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этиш.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 киймати: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7,0 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ўз маблағи,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 млн.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жалб қилинадиган маблағлар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Ишлаб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чиқариш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қуввати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339 500 киши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39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Бозорнинг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йиллик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талаби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339 500 киши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375485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ҳанинг қопланиши: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йил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Яратиладиган иш ўрни: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60 нафар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7" y="5823314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Лойиҳани амалга ошириш муддати: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ой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4255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Сурхондарё вилояти, Олтинсой тумани,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“Хўжаипок”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МФЙ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худуди 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6" name="Picture 2" descr="https://roads-pro.ru/uploads/styles/slider-full-mobile/pictures_subservices_915_b3a94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84" y="1263807"/>
            <a:ext cx="3842732" cy="2161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Picture 2" descr="https://pp.userapi.com/c836635/v836635353/24949/K0dEvIl-75Q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31" y="1263807"/>
            <a:ext cx="3822385" cy="216153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https://static.tildacdn.com/tild3533-3332-4336-b638-323964383631/NRZV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84" y="3671614"/>
            <a:ext cx="3845566" cy="217996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9" name="Picture 6" descr="https://veiko.lv/wp-content/uploads/2016/07/fbfpi_1e1d0739e9768f85ac4f548b07c0264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31" y="3671614"/>
            <a:ext cx="3822385" cy="2179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4999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ИНВЕСТИЦИОННОЕ ПРЕДЛОЖЕНИЯ</a:t>
            </a:r>
            <a:endParaRPr kumimoji="0" lang="ru-RU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480195" y="342473"/>
            <a:ext cx="5949950" cy="6429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Создание туристической зоны.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7,0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мощность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339 500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персон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39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339 </a:t>
            </a:r>
            <a:r>
              <a:rPr kumimoji="0" lang="ru-RU" sz="13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500 чел.</a:t>
            </a:r>
            <a:endParaRPr kumimoji="0" lang="ru-RU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ССГ “Хўжаипок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https://roads-pro.ru/uploads/styles/slider-full-mobile/pictures_subservices_915_b3a94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84" y="1263807"/>
            <a:ext cx="3842732" cy="2161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https://pp.userapi.com/c836635/v836635353/24949/K0dEvIl-75Q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31" y="1263807"/>
            <a:ext cx="3822385" cy="216153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tatic.tildacdn.com/tild3533-3332-4336-b638-323964383631/NRZV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84" y="3671614"/>
            <a:ext cx="3845566" cy="217996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6" descr="https://veiko.lv/wp-content/uploads/2016/07/fbfpi_1e1d0739e9768f85ac4f548b07c0264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31" y="3671614"/>
            <a:ext cx="3822385" cy="2179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3443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4514" y="-9525"/>
            <a:ext cx="12221029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00FF98-ACF4-326A-49D2-F3D1CCF13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72" y="1840893"/>
            <a:ext cx="5188225" cy="315716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58B28FE-9932-3BE4-9E4B-6028C700CAB6}"/>
              </a:ext>
            </a:extLst>
          </p:cNvPr>
          <p:cNvGrpSpPr/>
          <p:nvPr/>
        </p:nvGrpSpPr>
        <p:grpSpPr>
          <a:xfrm>
            <a:off x="2276151" y="2895032"/>
            <a:ext cx="7090229" cy="1077218"/>
            <a:chOff x="2026095" y="3985389"/>
            <a:chExt cx="7090229" cy="107721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4A23744-D77C-42C9-9123-02987EB3A91C}"/>
                </a:ext>
              </a:extLst>
            </p:cNvPr>
            <p:cNvSpPr txBox="1"/>
            <p:nvPr/>
          </p:nvSpPr>
          <p:spPr>
            <a:xfrm>
              <a:off x="2026095" y="3985389"/>
              <a:ext cx="70902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Montserrat"/>
                  <a:ea typeface="+mn-ea"/>
                  <a:cs typeface="Arial" panose="020B0604020202020204" pitchFamily="34" charset="0"/>
                </a:rPr>
                <a:t>Yangi</a:t>
              </a:r>
              <a:r>
                <a:rPr kumimoji="0" lang="en-US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Montserra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Montserrat"/>
                  <a:ea typeface="+mn-ea"/>
                  <a:cs typeface="Arial" panose="020B0604020202020204" pitchFamily="34" charset="0"/>
                </a:rPr>
                <a:t>investitsiya</a:t>
              </a:r>
              <a:r>
                <a:rPr kumimoji="0" lang="en-US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Montserrat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Montserrat"/>
                  <a:ea typeface="+mn-ea"/>
                  <a:cs typeface="Arial" panose="020B0604020202020204" pitchFamily="34" charset="0"/>
                </a:rPr>
                <a:t>loyiha</a:t>
              </a:r>
              <a:r>
                <a:rPr kumimoji="0" lang="en-US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Montserra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Montserrat"/>
                  <a:ea typeface="+mn-ea"/>
                  <a:cs typeface="Arial" panose="020B0604020202020204" pitchFamily="34" charset="0"/>
                </a:rPr>
                <a:t>takliflari</a:t>
              </a:r>
              <a:endParaRPr kumimoji="0" lang="ru" sz="3200" b="1" i="0" u="none" strike="noStrike" kern="1200" cap="none" spc="3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3D017D1-9B42-4963-8502-47952533B93E}"/>
                </a:ext>
              </a:extLst>
            </p:cNvPr>
            <p:cNvCxnSpPr/>
            <p:nvPr/>
          </p:nvCxnSpPr>
          <p:spPr>
            <a:xfrm>
              <a:off x="3970425" y="3985389"/>
              <a:ext cx="425114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eform 9">
            <a:extLst>
              <a:ext uri="{FF2B5EF4-FFF2-40B4-BE49-F238E27FC236}">
                <a16:creationId xmlns:a16="http://schemas.microsoft.com/office/drawing/2014/main" id="{774CFFF1-0D07-4ED1-B59A-071B59A1FFEA}"/>
              </a:ext>
            </a:extLst>
          </p:cNvPr>
          <p:cNvSpPr>
            <a:spLocks/>
          </p:cNvSpPr>
          <p:nvPr/>
        </p:nvSpPr>
        <p:spPr bwMode="auto">
          <a:xfrm>
            <a:off x="5211098" y="19880"/>
            <a:ext cx="7090229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id="{A58753A7-50CE-43FD-8337-9B132EAD17C5}"/>
              </a:ext>
            </a:extLst>
          </p:cNvPr>
          <p:cNvSpPr>
            <a:spLocks/>
          </p:cNvSpPr>
          <p:nvPr/>
        </p:nvSpPr>
        <p:spPr bwMode="auto">
          <a:xfrm rot="10800000">
            <a:off x="1" y="3317648"/>
            <a:ext cx="7090229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7762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INVESTMENT OFFER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480195" y="524793"/>
            <a:ext cx="5949950" cy="471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Organization of a wellness center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cost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7,0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own resources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bank loans)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Production capacity (per year)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339 500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clients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39,0%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5,4 million dollar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Annual market need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339 500 clients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payback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years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Jobs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people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implementation period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months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46304" y="6213021"/>
            <a:ext cx="3432810" cy="4876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Surkhandarya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region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Altynsoy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district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Xujaipok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MFY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2" name="Picture 2" descr="https://roads-pro.ru/uploads/styles/slider-full-mobile/pictures_subservices_915_b3a94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84" y="1263807"/>
            <a:ext cx="3842732" cy="2161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Picture 2" descr="https://pp.userapi.com/c836635/v836635353/24949/K0dEvIl-75Q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31" y="1263807"/>
            <a:ext cx="3822385" cy="216153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s://static.tildacdn.com/tild3533-3332-4336-b638-323964383631/NRZV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84" y="3671614"/>
            <a:ext cx="3845566" cy="217996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8" name="Picture 6" descr="https://veiko.lv/wp-content/uploads/2016/07/fbfpi_1e1d0739e9768f85ac4f548b07c0264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31" y="3671614"/>
            <a:ext cx="3822385" cy="2179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3657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lobalstone.com.ua/media/catalog/product/cache/1/image/9df78eab33525d08d6e5fb8d27136e95/b/r/bruschatka-gabbr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457" y="960848"/>
            <a:ext cx="8212843" cy="53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ИНВЕСТИЦИЯ ТАКЛИФИ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371032" y="48750"/>
            <a:ext cx="5949950" cy="7259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Базалт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толалар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ва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қувурлар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ишлаб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чиқаришни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ташкил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этиш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 киймати: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1,8 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ўз маблағи,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,3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млн.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жалб қилинадиган маблағлар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Ишлаб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чиқариш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қуввати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30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минг.кв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35,0%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Бозорнинг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йиллик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талаби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800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минг.кв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ҳанинг қопланиши: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йил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Яратиладиган иш ўрни: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 нафар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Лойиҳани амалга ошириш муддати: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ой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2155253" y="6290641"/>
            <a:ext cx="3664975" cy="43161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Сурхондарё вилояти, Олтинсой тумани,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“Бўстон” КСЗ худуди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9238" y="6298183"/>
            <a:ext cx="331630" cy="3508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5153" y="1128691"/>
            <a:ext cx="2565418" cy="2435041"/>
          </a:xfrm>
          <a:prstGeom prst="round2Diag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28" name="Picture 4" descr="https://www.skb-4.com/sites/default/files/images/news/05052015/fiberglass_pipes1600x120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43" y="3850245"/>
            <a:ext cx="2562900" cy="2468482"/>
          </a:xfrm>
          <a:prstGeom prst="round2Diag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basaltizol.by/images/catalog/volocno/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35725" y="1128691"/>
            <a:ext cx="2565418" cy="2469174"/>
          </a:xfrm>
          <a:prstGeom prst="round2Diag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get-altay/1526642/2a0000016a167f632d27bfd594dd8b0d2ae0/XX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85153" y="3850245"/>
            <a:ext cx="2565418" cy="2444194"/>
          </a:xfrm>
          <a:prstGeom prst="round2Diag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251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s://globalstone.com.ua/media/catalog/product/cache/1/image/9df78eab33525d08d6e5fb8d27136e95/b/r/bruschatka-gabbr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68" y="884601"/>
            <a:ext cx="8212843" cy="53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ИНВЕСТИЦИОННОЕ ПРЕДЛОЖЕНИЯ</a:t>
            </a:r>
            <a:endParaRPr kumimoji="0" lang="ru-RU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540437" y="-58057"/>
            <a:ext cx="5949950" cy="7287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Организация производства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базальтовых волокон и труб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1,8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,3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мощность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30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35,0%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3572" y="6349613"/>
            <a:ext cx="331630" cy="3508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2423982" y="6370710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</a:t>
            </a:r>
            <a:b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Алтинсайский  район, МПЗ “Бўстон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5153" y="809379"/>
            <a:ext cx="2565418" cy="2435041"/>
          </a:xfrm>
          <a:prstGeom prst="round2Diag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2" name="Picture 4" descr="https://www.skb-4.com/sites/default/files/images/news/05052015/fiberglass_pipes1600x120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43" y="3530933"/>
            <a:ext cx="2562900" cy="2468482"/>
          </a:xfrm>
          <a:prstGeom prst="round2Diag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s://basaltizol.by/images/catalog/volocno/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35725" y="809379"/>
            <a:ext cx="2565418" cy="2469174"/>
          </a:xfrm>
          <a:prstGeom prst="round2Diag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s://avatars.mds.yandex.net/get-altay/1526642/2a0000016a167f632d27bfd594dd8b0d2ae0/XX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85153" y="3530933"/>
            <a:ext cx="2565418" cy="2444194"/>
          </a:xfrm>
          <a:prstGeom prst="round2Diag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043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https://globalstone.com.ua/media/catalog/product/cache/1/image/9df78eab33525d08d6e5fb8d27136e95/b/r/bruschatka-gabbr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13" y="787946"/>
            <a:ext cx="8212843" cy="53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INVESTMENT OFFER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966511" y="116594"/>
            <a:ext cx="5949950" cy="471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Organization of production of basalt fibers and pipes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cost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1,8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own resources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,3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bank loans)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Production capacity (per year)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thousand square meter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35,0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million dollar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Annual market need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</a:t>
            </a:r>
            <a:r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thousand square meter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payback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years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Jobs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people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implementation period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months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Surkhandarya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region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Altynsoy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district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Buston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small industrial area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5496" y="852925"/>
            <a:ext cx="2565418" cy="2435041"/>
          </a:xfrm>
          <a:prstGeom prst="round2Diag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5" name="Picture 4" descr="https://www.skb-4.com/sites/default/files/images/news/05052015/fiberglass_pipes1600x120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86" y="3574479"/>
            <a:ext cx="2562900" cy="2468482"/>
          </a:xfrm>
          <a:prstGeom prst="round2Diag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https://basaltizol.by/images/catalog/volocno/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6068" y="852925"/>
            <a:ext cx="2565418" cy="2469174"/>
          </a:xfrm>
          <a:prstGeom prst="round2Diag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https://avatars.mds.yandex.net/get-altay/1526642/2a0000016a167f632d27bfd594dd8b0d2ae0/XX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5496" y="3574479"/>
            <a:ext cx="2565418" cy="2444194"/>
          </a:xfrm>
          <a:prstGeom prst="round2Diag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152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ИНВЕСТИЦИЯ ТАКЛИФИ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410200" y="-80240"/>
            <a:ext cx="5949950" cy="7539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Мева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сабзавотларни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кластер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усулида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етиштириш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мева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ва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сабзавотларни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қайта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ишлаш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пектин,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олмали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концентрат,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болалар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озуқаси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кетчуп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ва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сут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маҳсулотлари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ишлаб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чиқариш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 киймати: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32,6 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13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ўз маблағи,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 млн.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жалб қилинадиган маблағлар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70134" y="1548299"/>
            <a:ext cx="2300822" cy="6907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Ишлаб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чиқариш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қуввати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Пектин ва олмали концентрат-2 625 тонна;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Болалар озуқаси-19,9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Кетчуп- 21,6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Сут маҳсулотлари-6,7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45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,3%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,2 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6344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Бозорнинг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йиллик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талаби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Пектин ва олмали концентрат-2 625 тонна;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Болалар озуқаси-19,9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Кетчуп- 21,6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Сут маҳсулотлари-6,7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ҳанинг қопланиши: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йил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Яратиладиган иш ўрни: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190 нафар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7" y="5823314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Лойиҳани амалга ошириш муддати: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ой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Сурхондарё вилояти, Олтинсой тумани,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Карсаган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МФЙ худуди 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3" name="Picture 2" descr="https://com-business.ru/wp-content/uploads/f/9/1/f918af7831944ac0d7b17f5ae7b47117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241" y="1030109"/>
            <a:ext cx="2984097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s://static.insales-cdn.com/files/1/7110/26065862/original/Powidl_Peaches_Currant_Raspberry_Fruit_Jar_529707_2848x212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403" y="1030108"/>
            <a:ext cx="2973275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s://medboli.ru/wp-content/uploads/a/d/b/adbd6c2db07abca5d8323ee6bdeef33f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305425" y="3748950"/>
            <a:ext cx="2973275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s://cityreporter.ru/wp-content/uploads/2018/02/IMG_770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402" y="3720102"/>
            <a:ext cx="2973275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346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ИНВЕСТИЦИОННОЕ ПРЕДЛОЖЕНИЯ</a:t>
            </a:r>
            <a:endParaRPr kumimoji="0" lang="ru-RU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368521" y="6890"/>
            <a:ext cx="5949950" cy="7254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Выращивание фруктов и овощей кластерным способом, а также переработка фруктов и овощей, производство пектина, яблочного концентрата, детского питания, кетчупа и молочных продуктов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32,6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13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25197" y="1545890"/>
            <a:ext cx="2300822" cy="6988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мощность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Пектина и яблочного концентрата -2 625 тонна;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Детского питания-19,9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Кетчуп- 21,6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олочных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продуктов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-6,7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45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,3%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51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7394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Пектина и яблочного концентрата -2 625 тонна;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Детского питания-19,9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Кетчуп- 21,6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олочных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продуктов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-6,7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ССГ “Карсаган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https://com-business.ru/wp-content/uploads/f/9/1/f918af7831944ac0d7b17f5ae7b47117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241" y="1030109"/>
            <a:ext cx="2984097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insales-cdn.com/files/1/7110/26065862/original/Powidl_Peaches_Currant_Raspberry_Fruit_Jar_529707_2848x212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403" y="1030108"/>
            <a:ext cx="2973275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edboli.ru/wp-content/uploads/a/d/b/adbd6c2db07abca5d8323ee6bdeef33f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305425" y="3748950"/>
            <a:ext cx="2973275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ityreporter.ru/wp-content/uploads/2018/02/IMG_770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402" y="3720102"/>
            <a:ext cx="2973275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051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INVESTMENT OFFER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287241" y="58647"/>
            <a:ext cx="5949950" cy="6864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Growing fruits and vegetables in a cluster way, as well as processing fruits and vegetables, production of pectin, apple concentrate, baby food, ketchup and dairy products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cost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32,6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13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own resources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bank loans)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Production capacity (per year)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.Pectin and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az-Latn-A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apple concentrate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-2 625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tonn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az-Latn-A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</a:t>
            </a:r>
            <a:r>
              <a:rPr kumimoji="0" lang="az-Latn-A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aby food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-19,9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</a:t>
            </a:r>
            <a:r>
              <a:rPr kumimoji="0" lang="az-Latn-A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pieces</a:t>
            </a:r>
            <a:endParaRPr kumimoji="0" lang="uz-Cyrl-UZ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Ketchup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- 21,6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</a:t>
            </a:r>
            <a:r>
              <a:rPr kumimoji="0" lang="az-Latn-A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pieces</a:t>
            </a:r>
            <a:endParaRPr kumimoji="0" lang="uz-Cyrl-UZ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D</a:t>
            </a:r>
            <a:r>
              <a:rPr kumimoji="0" lang="az-Latn-A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airy products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-6,7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</a:t>
            </a:r>
            <a:r>
              <a:rPr kumimoji="0" lang="az-Latn-A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pieces</a:t>
            </a:r>
            <a:endParaRPr kumimoji="0" lang="uz-Cyrl-UZ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45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,3%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,2 million dollar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6499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Annual market need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.Pectin and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az-Latn-A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apple concentrate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-2 625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tonn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az-Latn-A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</a:t>
            </a:r>
            <a:r>
              <a:rPr kumimoji="0" lang="az-Latn-A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aby food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-19,9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</a:t>
            </a:r>
            <a:r>
              <a:rPr kumimoji="0" lang="az-Latn-A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pieces</a:t>
            </a:r>
            <a:endParaRPr kumimoji="0" lang="uz-Cyrl-UZ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Ketchup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- 21,6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</a:t>
            </a:r>
            <a:r>
              <a:rPr kumimoji="0" lang="az-Latn-A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pieces</a:t>
            </a:r>
            <a:endParaRPr kumimoji="0" lang="uz-Cyrl-UZ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D</a:t>
            </a:r>
            <a:r>
              <a:rPr kumimoji="0" lang="az-Latn-A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airy products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-6,7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</a:t>
            </a:r>
            <a:r>
              <a:rPr kumimoji="0" lang="az-Latn-A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pieces</a:t>
            </a:r>
            <a:endParaRPr kumimoji="0" lang="uz-Cyrl-UZ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payback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years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Jobs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people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implementation period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months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Surkhandarya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region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Altynsoy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district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Karsagan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MFY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2" name="Picture 2" descr="https://com-business.ru/wp-content/uploads/f/9/1/f918af7831944ac0d7b17f5ae7b47117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241" y="1030109"/>
            <a:ext cx="2984097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s://static.insales-cdn.com/files/1/7110/26065862/original/Powidl_Peaches_Currant_Raspberry_Fruit_Jar_529707_2848x212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403" y="1030108"/>
            <a:ext cx="2973275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ttps://medboli.ru/wp-content/uploads/a/d/b/adbd6c2db07abca5d8323ee6bdeef33f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305425" y="3748950"/>
            <a:ext cx="2973275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https://cityreporter.ru/wp-content/uploads/2018/02/IMG_770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402" y="3720102"/>
            <a:ext cx="2973275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626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ИНВЕСТИЦИЯ ТАКЛИФИ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514254" y="563452"/>
            <a:ext cx="5949950" cy="5119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Вино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махсулотлари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ишлаб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чиқаришни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ташкил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этиш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 киймати: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0,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,3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ўз маблағи,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,6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млн.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жалб қилинадиган маблағлар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Ишлаб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чиқариш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қуввати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минг.тонна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0,15 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Бозорнинг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йиллик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талаби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минг.тонна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ҳанинг қопланиши: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йил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Яратиладиган иш ўрни: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нафар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Лойиҳани амалга ошириш муддати: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ой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503454" y="6154253"/>
            <a:ext cx="3432810" cy="468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Сурхондарё вилояти, Олтинсой тумани,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“Шакарқамиш” МФЙ худуди 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3" name="Picture 2" descr="https://forumsamogon.ru/wp-content/uploads/1/9/5/1955521d6b696ff66e092b3a498c5c4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59" y="1204856"/>
            <a:ext cx="3190416" cy="212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s://www.vkpress.ru/upload/iblock/7e7/7e759db3618c3ee66234778b0f6b6df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688" y="1204856"/>
            <a:ext cx="3188027" cy="212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s://almaz-tour.ru/wp-content/uploads/2018/07/556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33" y="3489020"/>
            <a:ext cx="3199942" cy="212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s://artcafe-royal.ru/wp-content/uploads/3/7/0/37053db200e2d1bb4cfb42d191789ab2.jpe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509" y="3489020"/>
            <a:ext cx="3195206" cy="212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436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ИНВЕСТИЦИОННОЕ ПРЕДЛОЖЕНИЯ</a:t>
            </a:r>
            <a:endParaRPr kumimoji="0" lang="ru-RU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480195" y="412148"/>
            <a:ext cx="5949950" cy="6365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Организация по производству вина 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0,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,3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,6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мщность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,5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65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50.чел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ССГ “Шакаркамиш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https://forumsamogon.ru/wp-content/uploads/1/9/5/1955521d6b696ff66e092b3a498c5c4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59" y="1204856"/>
            <a:ext cx="3190416" cy="212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vkpress.ru/upload/iblock/7e7/7e759db3618c3ee66234778b0f6b6df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688" y="1204856"/>
            <a:ext cx="3188027" cy="212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lmaz-tour.ru/wp-content/uploads/2018/07/556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33" y="3489020"/>
            <a:ext cx="3199942" cy="212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rtcafe-royal.ru/wp-content/uploads/3/7/0/37053db200e2d1bb4cfb42d191789ab2.jpe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509" y="3489020"/>
            <a:ext cx="3195206" cy="212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723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24078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INVESTMENT OFFER</a:t>
            </a:r>
            <a:endParaRPr kumimoji="0" lang="ru-RU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677765" y="296752"/>
            <a:ext cx="5949950" cy="733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Organization of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production wine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cost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0,9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own resources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million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bank loans)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Production capacity (per year)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6,5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thousand tons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974066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15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million dollar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Annual market need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65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thousand tons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payback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years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Jobs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50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people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implementation period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months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280489" y="6217069"/>
            <a:ext cx="3432810" cy="4614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Surkhandarya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region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Altynsoy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district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Shakarqamish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MFY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3" name="Picture 2" descr="https://forumsamogon.ru/wp-content/uploads/1/9/5/1955521d6b696ff66e092b3a498c5c4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59" y="1204856"/>
            <a:ext cx="3190416" cy="212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s://www.vkpress.ru/upload/iblock/7e7/7e759db3618c3ee66234778b0f6b6df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688" y="1204856"/>
            <a:ext cx="3188027" cy="212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s://almaz-tour.ru/wp-content/uploads/2018/07/556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33" y="3489020"/>
            <a:ext cx="3199942" cy="212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https://artcafe-royal.ru/wp-content/uploads/3/7/0/37053db200e2d1bb4cfb42d191789ab2.jpe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509" y="3489020"/>
            <a:ext cx="3195206" cy="212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2610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3669</Words>
  <Application>Microsoft Office PowerPoint</Application>
  <PresentationFormat>Широкоэкранный</PresentationFormat>
  <Paragraphs>748</Paragraphs>
  <Slides>33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Montserrat</vt:lpstr>
      <vt:lpstr>Segoe UI</vt:lpstr>
      <vt:lpstr>Segoe UI Light</vt:lpstr>
      <vt:lpstr>Times New Roman</vt:lpstr>
      <vt:lpstr>Wingdings</vt:lpstr>
      <vt:lpstr>Тема Office</vt:lpstr>
      <vt:lpstr>9_Office Theme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CDIP</dc:creator>
  <cp:lastModifiedBy>Admin</cp:lastModifiedBy>
  <cp:revision>51</cp:revision>
  <dcterms:created xsi:type="dcterms:W3CDTF">2025-05-30T06:58:35Z</dcterms:created>
  <dcterms:modified xsi:type="dcterms:W3CDTF">2025-06-06T13:06:38Z</dcterms:modified>
</cp:coreProperties>
</file>