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03" d="100"/>
          <a:sy n="103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b="0" dirty="0">
              <a:latin typeface="Montserrat" pitchFamily="2" charset="0"/>
            </a:rPr>
            <a:t>Высшие учебные заведения : 5</a:t>
          </a:r>
          <a:r>
            <a:rPr lang="ru" sz="1400" dirty="0">
              <a:latin typeface="Montserrat" pitchFamily="2" charset="-52"/>
            </a:rPr>
            <a:t>   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Факультеты высшего образования: 14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Количество выпускников: 3 </a:t>
          </a:r>
          <a:r>
            <a:rPr lang="ru" sz="1400" noProof="0" dirty="0">
              <a:latin typeface="Montserrat" pitchFamily="2" charset="-52"/>
            </a:rPr>
            <a:t>000</a:t>
          </a:r>
          <a:r>
            <a:rPr lang="ru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kern="1200" dirty="0">
              <a:latin typeface="Montserrat" pitchFamily="2" charset="0"/>
            </a:rPr>
            <a:t>Высшие учебные заведения : 5</a:t>
          </a:r>
          <a:r>
            <a:rPr lang="ru" sz="1400" kern="1200" dirty="0">
              <a:latin typeface="Montserrat" pitchFamily="2" charset="-52"/>
            </a:rPr>
            <a:t>   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Факультеты высшего образования: 14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Количество выпускников: 3 </a:t>
          </a:r>
          <a:r>
            <a:rPr lang="ru" sz="1400" kern="1200" noProof="0" dirty="0">
              <a:latin typeface="Montserrat" pitchFamily="2" charset="-52"/>
            </a:rPr>
            <a:t>000</a:t>
          </a:r>
          <a:r>
            <a:rPr lang="ru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diagramData" Target="../diagrams/data2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diagramDrawing" Target="../diagrams/drawing2.xml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5068353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845809" y="214312"/>
            <a:ext cx="539961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Проект по глубокой переработке зерна</a:t>
            </a:r>
            <a:endParaRPr lang="en-US" b="1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358841"/>
            <a:ext cx="2663205" cy="7207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</a:t>
            </a:r>
            <a:r>
              <a:rPr sz="1200" b="1" spc="-10" dirty="0" err="1">
                <a:solidFill>
                  <a:srgbClr val="5BC4BF"/>
                </a:solidFill>
                <a:latin typeface="Montserrat" pitchFamily="2" charset="-52"/>
              </a:rPr>
              <a:t>проекта</a:t>
            </a:r>
            <a:endParaRPr lang="ru-RU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Строительство завода по глубокой переработке зерна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01672" y="1283927"/>
            <a:ext cx="1673685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 проекта</a:t>
            </a: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130</a:t>
            </a:r>
            <a:r>
              <a:rPr lang="ru-RU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ru-RU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09789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896511" y="3655205"/>
            <a:ext cx="208395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lang="ru-RU"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роизводственных линий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858930" y="4207138"/>
            <a:ext cx="247153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различных пищевых продуктов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и экстрактов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194326" y="4368582"/>
            <a:ext cx="1897526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~40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рабочие силы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6908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6696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9409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39008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09405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908864"/>
            <a:ext cx="6703454" cy="8284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3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</a:t>
            </a:r>
            <a:r>
              <a:rPr sz="13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3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модель:</a:t>
            </a:r>
            <a:r>
              <a:rPr sz="13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3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Ферма </a:t>
            </a:r>
            <a:r>
              <a:rPr lang="ru" sz="13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</a:t>
            </a:r>
            <a:r>
              <a:rPr lang="ru" sz="13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3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</a:t>
            </a:r>
            <a:r>
              <a:rPr lang="ru" sz="13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3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вместимость</a:t>
            </a:r>
            <a:r>
              <a:rPr lang="ru" sz="13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​</a:t>
            </a:r>
            <a:r>
              <a:rPr lang="ru" sz="13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3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60 тыс . тонн пшеничного крахмала </a:t>
            </a:r>
            <a:r>
              <a:rPr lang="ru" sz="13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 17 тыс. тонн глютена </a:t>
            </a:r>
            <a:r>
              <a:rPr lang="ru" sz="13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30 тыс. тонн глюкозо-фруктозного сиропа , 50 тыс. тонн модифицированного крахмала и 40 тыс. тонн пшеничных отрубей в год</a:t>
            </a:r>
            <a:endParaRPr lang="ru-RU" sz="13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67644" y="1825826"/>
            <a:ext cx="485489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</a:t>
            </a:r>
            <a:r>
              <a:rPr lang="ru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</a:t>
            </a:r>
            <a:r>
              <a:rPr lang="ru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переработка зерна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17324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17324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76840"/>
            <a:ext cx="229032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09336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904901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зерном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850295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29370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411427" y="5427616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5450655" y="5927876"/>
            <a:ext cx="9092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8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тонн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7013267" y="5927876"/>
            <a:ext cx="2359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-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877094" y="5927876"/>
            <a:ext cx="10070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2,7 млн тонн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053566" y="5927876"/>
            <a:ext cx="10679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10,7 млн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769812" y="5427616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994915" y="5427616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011921" y="5427616"/>
            <a:ext cx="123516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91779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82" y="348889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260082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290526" y="5427616"/>
            <a:ext cx="167824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 CA 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618005" y="5927876"/>
            <a:ext cx="9476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21 млн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267593" y="557017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549746"/>
              </p:ext>
            </p:extLst>
          </p:nvPr>
        </p:nvGraphicFramePr>
        <p:xfrm>
          <a:off x="223226" y="3766665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171017" y="3557617"/>
            <a:ext cx="2874941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Существующие 4 соседних рынка</a:t>
            </a: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707273DF-54EB-4AAD-8E71-044E27316FD6}"/>
              </a:ext>
            </a:extLst>
          </p:cNvPr>
          <p:cNvSpPr txBox="1"/>
          <p:nvPr/>
        </p:nvSpPr>
        <p:spPr>
          <a:xfrm>
            <a:off x="267593" y="2181213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pic>
        <p:nvPicPr>
          <p:cNvPr id="1026" name="Picture 2" descr="Производство">
            <a:extLst>
              <a:ext uri="{FF2B5EF4-FFF2-40B4-BE49-F238E27FC236}">
                <a16:creationId xmlns:a16="http://schemas.microsoft.com/office/drawing/2014/main" id="{2122A605-4C88-473C-8921-F2F8C88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41" y="3475128"/>
            <a:ext cx="478800" cy="4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bject 25">
            <a:extLst>
              <a:ext uri="{FF2B5EF4-FFF2-40B4-BE49-F238E27FC236}">
                <a16:creationId xmlns:a16="http://schemas.microsoft.com/office/drawing/2014/main" id="{4528AB22-4B22-4013-B74B-6152427C0C14}"/>
              </a:ext>
            </a:extLst>
          </p:cNvPr>
          <p:cNvSpPr txBox="1"/>
          <p:nvPr/>
        </p:nvSpPr>
        <p:spPr>
          <a:xfrm>
            <a:off x="5189961" y="2444443"/>
            <a:ext cx="146214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Хранение зерна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0" name="object 27">
            <a:extLst>
              <a:ext uri="{FF2B5EF4-FFF2-40B4-BE49-F238E27FC236}">
                <a16:creationId xmlns:a16="http://schemas.microsoft.com/office/drawing/2014/main" id="{B5058F4F-B0FA-492A-A55B-3F8E46425DB2}"/>
              </a:ext>
            </a:extLst>
          </p:cNvPr>
          <p:cNvSpPr txBox="1"/>
          <p:nvPr/>
        </p:nvSpPr>
        <p:spPr>
          <a:xfrm>
            <a:off x="8617525" y="2248381"/>
            <a:ext cx="137892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Извлечение других субпродуктов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8">
            <a:extLst>
              <a:ext uri="{FF2B5EF4-FFF2-40B4-BE49-F238E27FC236}">
                <a16:creationId xmlns:a16="http://schemas.microsoft.com/office/drawing/2014/main" id="{05187509-427F-4A7D-AB37-3891CCB7FBC3}"/>
              </a:ext>
            </a:extLst>
          </p:cNvPr>
          <p:cNvSpPr txBox="1"/>
          <p:nvPr/>
        </p:nvSpPr>
        <p:spPr>
          <a:xfrm>
            <a:off x="10247090" y="2340805"/>
            <a:ext cx="1056483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Упаковка и дистрибуция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2" name="object 25">
            <a:extLst>
              <a:ext uri="{FF2B5EF4-FFF2-40B4-BE49-F238E27FC236}">
                <a16:creationId xmlns:a16="http://schemas.microsoft.com/office/drawing/2014/main" id="{600A8BE1-1E54-4427-85DC-326652004A81}"/>
              </a:ext>
            </a:extLst>
          </p:cNvPr>
          <p:cNvSpPr txBox="1"/>
          <p:nvPr/>
        </p:nvSpPr>
        <p:spPr>
          <a:xfrm>
            <a:off x="6863611" y="2275166"/>
            <a:ext cx="164940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Очистка зерна пшеницы (крахмал, глютен)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pic>
        <p:nvPicPr>
          <p:cNvPr id="3" name="Picture 2" descr="Пшеницы ">
            <a:extLst>
              <a:ext uri="{FF2B5EF4-FFF2-40B4-BE49-F238E27FC236}">
                <a16:creationId xmlns:a16="http://schemas.microsoft.com/office/drawing/2014/main" id="{B821E1D4-0441-4E11-879A-0D15EB1B4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51" y="4237760"/>
            <a:ext cx="445436" cy="4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Фермер ">
            <a:extLst>
              <a:ext uri="{FF2B5EF4-FFF2-40B4-BE49-F238E27FC236}">
                <a16:creationId xmlns:a16="http://schemas.microsoft.com/office/drawing/2014/main" id="{1D00457B-6C71-43EB-AB7F-35BB858A4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527" y="4251052"/>
            <a:ext cx="400957" cy="40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шеница ">
            <a:extLst>
              <a:ext uri="{FF2B5EF4-FFF2-40B4-BE49-F238E27FC236}">
                <a16:creationId xmlns:a16="http://schemas.microsoft.com/office/drawing/2014/main" id="{C191483A-0907-4759-9718-D0049D9C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026">
            <a:off x="4880950" y="5868139"/>
            <a:ext cx="373388" cy="3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070848" y="194502"/>
            <a:ext cx="657486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Инвестиции на зерноперерабатывающем заводе</a:t>
            </a:r>
            <a:endParaRPr lang="en-US" b="1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201763" y="1069461"/>
            <a:ext cx="626618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61347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Россия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" sz="12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0425F"/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Австралия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" sz="12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0425F"/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4,6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10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Канада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4,8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375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6,5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670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Франция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3,7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Украина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Румыния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2,2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               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0,7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40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latin typeface="Montserrat" pitchFamily="2" charset="-52"/>
                          <a:cs typeface="Arial MT"/>
                        </a:rPr>
                        <a:t>           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353216" y="1767698"/>
            <a:ext cx="14117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1400"/>
              </a:lnSpc>
            </a:pPr>
            <a:r>
              <a:rPr sz="800" kern="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</a:t>
            </a:r>
            <a:r>
              <a:rPr lang="ru-RU" sz="800" kern="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экспортёров </a:t>
            </a:r>
            <a:r>
              <a:rPr lang="ru" sz="800" kern="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зерна</a:t>
            </a:r>
            <a:r>
              <a:rPr sz="800" kern="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kern="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 США</a:t>
            </a:r>
            <a:r>
              <a:rPr sz="800" kern="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kern="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млрд.</a:t>
            </a:r>
            <a:endParaRPr sz="800" kern="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3978942" y="1758803"/>
            <a:ext cx="1537681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заработная плата,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 США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548474" y="1764708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вода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расходы,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НАС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центов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 </a:t>
            </a:r>
            <a:r>
              <a:rPr lang="ru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89609" y="1766586"/>
            <a:ext cx="1191579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</a:t>
            </a:r>
            <a:r>
              <a:rPr lang="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зерна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b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 США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млн.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972000" cy="180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89623"/>
            <a:ext cx="9432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754981"/>
            <a:ext cx="82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61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3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7" y="3580225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7" y="3846761"/>
            <a:ext cx="23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7" y="2747941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482583"/>
            <a:ext cx="54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6" y="3033671"/>
            <a:ext cx="75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7" y="3307956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576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4"/>
            <a:ext cx="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1"/>
            <a:ext cx="971909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2" y="2205929"/>
            <a:ext cx="36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8" y="2482583"/>
            <a:ext cx="1188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6" y="2747941"/>
            <a:ext cx="45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2" y="3033671"/>
            <a:ext cx="8028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1" y="3307956"/>
            <a:ext cx="45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1" y="3583688"/>
            <a:ext cx="72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4"/>
            <a:ext cx="468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563519" cy="223881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зерноперерабатывающие заводы могут получить выгоду от: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- Постоянный спрос на зерновые продукты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Наличие квалифицированной и неквалифицированной рабочей силы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Развитие существующей инфраструктуры и распределительных сетей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Развитие инфраструктуры за счет государства*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Стимулы: Свободные экономические зоны предлагают налоговые льготы на землю, корпоративный подоходный налог, воду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76840"/>
            <a:ext cx="229032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6" y="410625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5"/>
            <a:ext cx="576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216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589744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882849" y="4248729"/>
            <a:ext cx="5339335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данном отрасле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aphic 4">
            <a:extLst>
              <a:ext uri="{FF2B5EF4-FFF2-40B4-BE49-F238E27FC236}">
                <a16:creationId xmlns:a16="http://schemas.microsoft.com/office/drawing/2014/main" id="{5FC2BC56-4E14-402D-B3B1-899A952D7E4A}"/>
              </a:ext>
            </a:extLst>
          </p:cNvPr>
          <p:cNvGrpSpPr/>
          <p:nvPr/>
        </p:nvGrpSpPr>
        <p:grpSpPr>
          <a:xfrm>
            <a:off x="8521859" y="2450590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6" name="Freeform: Shape 6">
              <a:extLst>
                <a:ext uri="{FF2B5EF4-FFF2-40B4-BE49-F238E27FC236}">
                  <a16:creationId xmlns:a16="http://schemas.microsoft.com/office/drawing/2014/main" id="{1F6F9D62-0BC1-4B95-A9C2-F8DC163BCC29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7">
              <a:extLst>
                <a:ext uri="{FF2B5EF4-FFF2-40B4-BE49-F238E27FC236}">
                  <a16:creationId xmlns:a16="http://schemas.microsoft.com/office/drawing/2014/main" id="{2461CDAB-68C8-44BB-B0D5-6BE6D1C077B4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8">
              <a:extLst>
                <a:ext uri="{FF2B5EF4-FFF2-40B4-BE49-F238E27FC236}">
                  <a16:creationId xmlns:a16="http://schemas.microsoft.com/office/drawing/2014/main" id="{DE9E3A97-8401-4500-8AA8-31BA30B973E4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9">
              <a:extLst>
                <a:ext uri="{FF2B5EF4-FFF2-40B4-BE49-F238E27FC236}">
                  <a16:creationId xmlns:a16="http://schemas.microsoft.com/office/drawing/2014/main" id="{F1E6F701-E906-40CA-96C9-7D8C1EAE4798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0">
              <a:extLst>
                <a:ext uri="{FF2B5EF4-FFF2-40B4-BE49-F238E27FC236}">
                  <a16:creationId xmlns:a16="http://schemas.microsoft.com/office/drawing/2014/main" id="{01700354-761F-458E-AD3A-04D6367FB832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11">
              <a:extLst>
                <a:ext uri="{FF2B5EF4-FFF2-40B4-BE49-F238E27FC236}">
                  <a16:creationId xmlns:a16="http://schemas.microsoft.com/office/drawing/2014/main" id="{DF2BFC09-5375-474A-B43E-339E62515442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4" name="Freeform: Shape 12">
              <a:extLst>
                <a:ext uri="{FF2B5EF4-FFF2-40B4-BE49-F238E27FC236}">
                  <a16:creationId xmlns:a16="http://schemas.microsoft.com/office/drawing/2014/main" id="{A26027A4-6BFB-411B-AFA5-7FF57569D45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13">
              <a:extLst>
                <a:ext uri="{FF2B5EF4-FFF2-40B4-BE49-F238E27FC236}">
                  <a16:creationId xmlns:a16="http://schemas.microsoft.com/office/drawing/2014/main" id="{DA7F7C8C-EF3C-4D37-BEA0-8633936A308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6" name="Freeform: Shape 14">
              <a:extLst>
                <a:ext uri="{FF2B5EF4-FFF2-40B4-BE49-F238E27FC236}">
                  <a16:creationId xmlns:a16="http://schemas.microsoft.com/office/drawing/2014/main" id="{F1A9012F-30A4-41E5-AF36-04CF48B61D1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15">
              <a:extLst>
                <a:ext uri="{FF2B5EF4-FFF2-40B4-BE49-F238E27FC236}">
                  <a16:creationId xmlns:a16="http://schemas.microsoft.com/office/drawing/2014/main" id="{C1690438-7F33-40E8-8BE2-E049BB67F2BF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6">
              <a:extLst>
                <a:ext uri="{FF2B5EF4-FFF2-40B4-BE49-F238E27FC236}">
                  <a16:creationId xmlns:a16="http://schemas.microsoft.com/office/drawing/2014/main" id="{89D63D72-527A-407A-A7B1-482C57885181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7">
              <a:extLst>
                <a:ext uri="{FF2B5EF4-FFF2-40B4-BE49-F238E27FC236}">
                  <a16:creationId xmlns:a16="http://schemas.microsoft.com/office/drawing/2014/main" id="{9D1583A6-16DD-4D62-B4BE-17F6F3E5AE8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8">
              <a:extLst>
                <a:ext uri="{FF2B5EF4-FFF2-40B4-BE49-F238E27FC236}">
                  <a16:creationId xmlns:a16="http://schemas.microsoft.com/office/drawing/2014/main" id="{77AEACB1-A2A8-470C-BF72-8834240B04EF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9">
              <a:extLst>
                <a:ext uri="{FF2B5EF4-FFF2-40B4-BE49-F238E27FC236}">
                  <a16:creationId xmlns:a16="http://schemas.microsoft.com/office/drawing/2014/main" id="{7625E670-5E9D-45E8-8D6E-F042F8AAB06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A5C49651-F303-43ED-B2A0-D8B88F60E0D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6" name="Freeform: Shape 21">
              <a:extLst>
                <a:ext uri="{FF2B5EF4-FFF2-40B4-BE49-F238E27FC236}">
                  <a16:creationId xmlns:a16="http://schemas.microsoft.com/office/drawing/2014/main" id="{79F8DE58-8D63-4CF9-AC2C-70F60F54E9CD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22">
              <a:extLst>
                <a:ext uri="{FF2B5EF4-FFF2-40B4-BE49-F238E27FC236}">
                  <a16:creationId xmlns:a16="http://schemas.microsoft.com/office/drawing/2014/main" id="{D1F7681D-B04D-4883-A9AD-7D6FEAC95B99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38" name="Table 24">
            <a:extLst>
              <a:ext uri="{FF2B5EF4-FFF2-40B4-BE49-F238E27FC236}">
                <a16:creationId xmlns:a16="http://schemas.microsoft.com/office/drawing/2014/main" id="{BF8DC55F-7F0E-4978-AA61-44FC06507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31510"/>
              </p:ext>
            </p:extLst>
          </p:nvPr>
        </p:nvGraphicFramePr>
        <p:xfrm>
          <a:off x="7099573" y="346569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4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3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Ташкентская область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endParaRPr lang="ru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39 4 0 0 км²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 миллиона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39" name="Rectangle 21">
            <a:extLst>
              <a:ext uri="{FF2B5EF4-FFF2-40B4-BE49-F238E27FC236}">
                <a16:creationId xmlns:a16="http://schemas.microsoft.com/office/drawing/2014/main" id="{A0E671CC-1270-4EC1-B7D3-CDCA7D89738F}"/>
              </a:ext>
            </a:extLst>
          </p:cNvPr>
          <p:cNvSpPr/>
          <p:nvPr/>
        </p:nvSpPr>
        <p:spPr>
          <a:xfrm>
            <a:off x="10778375" y="2585644"/>
            <a:ext cx="1239935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" sz="800" dirty="0">
                <a:solidFill>
                  <a:srgbClr val="00425F"/>
                </a:solidFill>
                <a:latin typeface="Montserrat" pitchFamily="2" charset="-52"/>
              </a:rPr>
              <a:t>Бухарская область</a:t>
            </a:r>
          </a:p>
        </p:txBody>
      </p:sp>
      <p:cxnSp>
        <p:nvCxnSpPr>
          <p:cNvPr id="140" name="Connector: Elbow 26">
            <a:extLst>
              <a:ext uri="{FF2B5EF4-FFF2-40B4-BE49-F238E27FC236}">
                <a16:creationId xmlns:a16="http://schemas.microsoft.com/office/drawing/2014/main" id="{9FC1B6AA-C99A-4B2E-84F0-5848626C4776}"/>
              </a:ext>
            </a:extLst>
          </p:cNvPr>
          <p:cNvCxnSpPr>
            <a:cxnSpLocks/>
            <a:stCxn id="139" idx="1"/>
          </p:cNvCxnSpPr>
          <p:nvPr/>
        </p:nvCxnSpPr>
        <p:spPr>
          <a:xfrm rot="10800000" flipV="1">
            <a:off x="9828615" y="2723368"/>
            <a:ext cx="949760" cy="933806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DF95C7E1-6E98-43AB-9F2A-0A15B16A9E2D}"/>
              </a:ext>
            </a:extLst>
          </p:cNvPr>
          <p:cNvSpPr txBox="1"/>
          <p:nvPr/>
        </p:nvSpPr>
        <p:spPr>
          <a:xfrm>
            <a:off x="6832968" y="2201875"/>
            <a:ext cx="1813514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Расположение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026" name="Picture 2" descr="Россия ">
            <a:extLst>
              <a:ext uri="{FF2B5EF4-FFF2-40B4-BE49-F238E27FC236}">
                <a16:creationId xmlns:a16="http://schemas.microsoft.com/office/drawing/2014/main" id="{D61691F1-517F-434B-850E-82650E25F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6" y="2213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Австралия ">
            <a:extLst>
              <a:ext uri="{FF2B5EF4-FFF2-40B4-BE49-F238E27FC236}">
                <a16:creationId xmlns:a16="http://schemas.microsoft.com/office/drawing/2014/main" id="{A9EF0792-E947-42F6-BD67-40F2C6415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6" y="249713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анада ">
            <a:extLst>
              <a:ext uri="{FF2B5EF4-FFF2-40B4-BE49-F238E27FC236}">
                <a16:creationId xmlns:a16="http://schemas.microsoft.com/office/drawing/2014/main" id="{D933268D-1B2E-4E95-AFD3-8C474FC13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6" y="2783176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Соединенные Штаты ">
            <a:extLst>
              <a:ext uri="{FF2B5EF4-FFF2-40B4-BE49-F238E27FC236}">
                <a16:creationId xmlns:a16="http://schemas.microsoft.com/office/drawing/2014/main" id="{93B39D46-EB2A-4D10-A6A5-50479757A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6" y="305255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Франция ">
            <a:extLst>
              <a:ext uri="{FF2B5EF4-FFF2-40B4-BE49-F238E27FC236}">
                <a16:creationId xmlns:a16="http://schemas.microsoft.com/office/drawing/2014/main" id="{9250556E-D254-47D8-8CBC-6F0773FD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6" y="3331458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Украина ">
            <a:extLst>
              <a:ext uri="{FF2B5EF4-FFF2-40B4-BE49-F238E27FC236}">
                <a16:creationId xmlns:a16="http://schemas.microsoft.com/office/drawing/2014/main" id="{8C37820E-AB59-4D77-9CFF-7C591A95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6" y="35960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Румыния ">
            <a:extLst>
              <a:ext uri="{FF2B5EF4-FFF2-40B4-BE49-F238E27FC236}">
                <a16:creationId xmlns:a16="http://schemas.microsoft.com/office/drawing/2014/main" id="{0C6709A7-4C5A-435F-BF09-9EF5C1C3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6" y="385593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76840"/>
            <a:ext cx="229032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Мазари </a:t>
            </a:r>
            <a:r>
              <a:rPr lang="ru" sz="550" b="1" i="1" dirty="0" err="1">
                <a:solidFill>
                  <a:srgbClr val="93B5D2"/>
                </a:solidFill>
              </a:rPr>
              <a:t>- </a:t>
            </a:r>
            <a:r>
              <a:rPr lang="ru" sz="550" b="1" i="1" dirty="0">
                <a:solidFill>
                  <a:srgbClr val="93B5D2"/>
                </a:solidFill>
              </a:rPr>
              <a:t>Шариф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Афганистан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Кашгар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Карачи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Бандар-и-Аббас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Чахбахар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Иран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Москва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Латвия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Минск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Санкт-Петербург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Рига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Клайпеда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Брест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Киев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Львов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Нарезать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Мерсин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Саракса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Ксират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Пешавар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Саксаульская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Кандыагаш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Бейни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Астрахан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Волгоград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Поворина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Актогай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Улан-Батор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Таллин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Берлин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Гамбург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Эссен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Париж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Малатья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Баянгал </a:t>
            </a:r>
            <a:r>
              <a:rPr lang="ru" sz="550" b="1" i="1" dirty="0">
                <a:solidFill>
                  <a:srgbClr val="93B5D2"/>
                </a:solidFill>
              </a:rPr>
              <a:t>-Мангал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Ош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Пакистан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2550086" y="172812"/>
            <a:ext cx="545293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Международные логистические коридоры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76840"/>
            <a:ext cx="229032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15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br>
              <a:rPr lang="en-US" sz="10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00" b="1" dirty="0">
                <a:solidFill>
                  <a:srgbClr val="00425F"/>
                </a:solidFill>
                <a:latin typeface="Montserrat" pitchFamily="2" charset="-52"/>
              </a:rPr>
              <a:t>90 стран</a:t>
            </a:r>
          </a:p>
          <a:p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Разнообразный ассортимент </a:t>
            </a:r>
            <a:r>
              <a:rPr lang="ru" sz="1000" b="1" dirty="0">
                <a:solidFill>
                  <a:srgbClr val="00425F"/>
                </a:solidFill>
                <a:latin typeface="Montserrat" pitchFamily="2" charset="-52"/>
              </a:rPr>
              <a:t>59 перевозчиков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</a:t>
            </a:r>
          </a:p>
          <a:p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0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основные аэропорты - Ташкент, Самарканд и Бухара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800" b="1" dirty="0">
                <a:solidFill>
                  <a:srgbClr val="93B5D2"/>
                </a:solidFill>
              </a:rPr>
              <a:t>Нью-Йорк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93384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Воздушные сообщения с Ташкентом и другими аэропортами Узбекистана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4916</TotalTime>
  <Words>621</Words>
  <Application>Microsoft Office PowerPoint</Application>
  <PresentationFormat>Широкоэкранный</PresentationFormat>
  <Paragraphs>169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ASLIDDIN SAMANDAROV</cp:lastModifiedBy>
  <cp:revision>137</cp:revision>
  <dcterms:created xsi:type="dcterms:W3CDTF">2024-07-25T07:55:13Z</dcterms:created>
  <dcterms:modified xsi:type="dcterms:W3CDTF">2025-04-27T11:12:32Z</dcterms:modified>
</cp:coreProperties>
</file>