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8" r:id="rId4"/>
    <p:sldId id="2147479659" r:id="rId5"/>
  </p:sldIdLst>
  <p:sldSz cx="12192000" cy="6858000"/>
  <p:notesSz cx="6858000" cy="9144000"/>
  <p:defaultTextStyle>
    <a:defPPr>
      <a:defRPr lang="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BF"/>
    <a:srgbClr val="A6A6A6"/>
    <a:srgbClr val="F9F9F9"/>
    <a:srgbClr val="8FD7CD"/>
    <a:srgbClr val="7CD1CD"/>
    <a:srgbClr val="CCEBEE"/>
    <a:srgbClr val="B6E2E7"/>
    <a:srgbClr val="72CCC8"/>
    <a:srgbClr val="CDCDCD"/>
    <a:srgbClr val="2F6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555" autoAdjust="0"/>
  </p:normalViewPr>
  <p:slideViewPr>
    <p:cSldViewPr snapToGrid="0">
      <p:cViewPr varScale="1">
        <p:scale>
          <a:sx n="103" d="100"/>
          <a:sy n="103" d="100"/>
        </p:scale>
        <p:origin x="10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" sz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3 года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объем инвестиций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составляет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3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долларов США</a:t>
          </a:r>
          <a:endParaRPr lang="en-US" sz="11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7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превышают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" sz="1400" b="0" dirty="0">
              <a:latin typeface="Montserrat" pitchFamily="2" charset="0"/>
            </a:rPr>
            <a:t>Высшие учебные заведения : 5</a:t>
          </a:r>
          <a:r>
            <a:rPr lang="ru" sz="1400" dirty="0">
              <a:latin typeface="Montserrat" pitchFamily="2" charset="-52"/>
            </a:rPr>
            <a:t>   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" sz="1400" dirty="0">
              <a:latin typeface="Montserrat" pitchFamily="2" charset="-52"/>
            </a:rPr>
            <a:t>Факультеты высшего образования: 14</a:t>
          </a:r>
          <a:endParaRPr lang="en-US" sz="1400" dirty="0">
            <a:latin typeface="Montserrat" pitchFamily="2" charset="-52"/>
          </a:endParaRP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ru" sz="1400" dirty="0">
              <a:latin typeface="Montserrat" pitchFamily="2" charset="-52"/>
            </a:rPr>
            <a:t>Количество выпускников: 3 </a:t>
          </a:r>
          <a:r>
            <a:rPr lang="ru" sz="1400" noProof="0" dirty="0">
              <a:latin typeface="Montserrat" pitchFamily="2" charset="-52"/>
            </a:rPr>
            <a:t>000</a:t>
          </a:r>
          <a:r>
            <a:rPr lang="ru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3 года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объем инвестиций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составляет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3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долларов США</a:t>
          </a:r>
          <a:endParaRPr lang="en-US" sz="11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7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превышают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200" kern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400" b="0" kern="1200" dirty="0">
              <a:latin typeface="Montserrat" pitchFamily="2" charset="0"/>
            </a:rPr>
            <a:t>Высшие учебные заведения : 5</a:t>
          </a:r>
          <a:r>
            <a:rPr lang="ru" sz="1400" kern="1200" dirty="0">
              <a:latin typeface="Montserrat" pitchFamily="2" charset="-52"/>
            </a:rPr>
            <a:t>    </a:t>
          </a: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400" kern="1200" dirty="0">
              <a:latin typeface="Montserrat" pitchFamily="2" charset="-52"/>
            </a:rPr>
            <a:t>Факультеты высшего образования: 14</a:t>
          </a:r>
          <a:endParaRPr lang="en-US" sz="1400" kern="1200" dirty="0">
            <a:latin typeface="Montserrat" pitchFamily="2" charset="-52"/>
          </a:endParaRP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400" kern="1200" dirty="0">
              <a:latin typeface="Montserrat" pitchFamily="2" charset="-52"/>
            </a:rPr>
            <a:t>Количество выпускников: 3 </a:t>
          </a:r>
          <a:r>
            <a:rPr lang="ru" sz="1400" kern="1200" noProof="0" dirty="0">
              <a:latin typeface="Montserrat" pitchFamily="2" charset="-52"/>
            </a:rPr>
            <a:t>000</a:t>
          </a:r>
          <a:r>
            <a:rPr lang="ru" sz="1400" kern="1200" dirty="0">
              <a:latin typeface="Montserrat" pitchFamily="2" charset="-52"/>
            </a:rPr>
            <a:t> 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3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2.png"/><Relationship Id="rId9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9.png"/><Relationship Id="rId5" Type="http://schemas.openxmlformats.org/officeDocument/2006/relationships/diagramData" Target="../diagrams/data2.xm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microsoft.com/office/2007/relationships/diagramDrawing" Target="../diagrams/drawing2.xml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object 2">
            <a:extLst>
              <a:ext uri="{FF2B5EF4-FFF2-40B4-BE49-F238E27FC236}">
                <a16:creationId xmlns:a16="http://schemas.microsoft.com/office/drawing/2014/main" id="{EF3CB5A7-1E61-40CF-B4AC-4EBBA534A020}"/>
              </a:ext>
            </a:extLst>
          </p:cNvPr>
          <p:cNvGrpSpPr/>
          <p:nvPr/>
        </p:nvGrpSpPr>
        <p:grpSpPr>
          <a:xfrm>
            <a:off x="4533263" y="878252"/>
            <a:ext cx="7611111" cy="5703523"/>
            <a:chOff x="0" y="3962400"/>
            <a:chExt cx="7560309" cy="5181600"/>
          </a:xfrm>
        </p:grpSpPr>
        <p:sp>
          <p:nvSpPr>
            <p:cNvPr id="72" name="object 3">
              <a:extLst>
                <a:ext uri="{FF2B5EF4-FFF2-40B4-BE49-F238E27FC236}">
                  <a16:creationId xmlns:a16="http://schemas.microsoft.com/office/drawing/2014/main" id="{D39D17C3-7276-486E-8811-C6688FFA8B77}"/>
                </a:ext>
              </a:extLst>
            </p:cNvPr>
            <p:cNvSpPr/>
            <p:nvPr/>
          </p:nvSpPr>
          <p:spPr>
            <a:xfrm>
              <a:off x="0" y="3962400"/>
              <a:ext cx="7560309" cy="5181600"/>
            </a:xfrm>
            <a:custGeom>
              <a:avLst/>
              <a:gdLst/>
              <a:ahLst/>
              <a:cxnLst/>
              <a:rect l="l" t="t" r="r" b="b"/>
              <a:pathLst>
                <a:path w="7560309" h="5181600">
                  <a:moveTo>
                    <a:pt x="7559992" y="0"/>
                  </a:moveTo>
                  <a:lnTo>
                    <a:pt x="0" y="0"/>
                  </a:lnTo>
                  <a:lnTo>
                    <a:pt x="0" y="5181600"/>
                  </a:lnTo>
                  <a:lnTo>
                    <a:pt x="7559992" y="5181600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CCEBEE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73" name="object 4">
              <a:extLst>
                <a:ext uri="{FF2B5EF4-FFF2-40B4-BE49-F238E27FC236}">
                  <a16:creationId xmlns:a16="http://schemas.microsoft.com/office/drawing/2014/main" id="{A69E3B40-5963-4AB9-BE3E-644F02676F7D}"/>
                </a:ext>
              </a:extLst>
            </p:cNvPr>
            <p:cNvSpPr/>
            <p:nvPr/>
          </p:nvSpPr>
          <p:spPr>
            <a:xfrm>
              <a:off x="539584" y="5068353"/>
              <a:ext cx="6492875" cy="814069"/>
            </a:xfrm>
            <a:custGeom>
              <a:avLst/>
              <a:gdLst/>
              <a:ahLst/>
              <a:cxnLst/>
              <a:rect l="l" t="t" r="r" b="b"/>
              <a:pathLst>
                <a:path w="6492875" h="814070">
                  <a:moveTo>
                    <a:pt x="1643303" y="407111"/>
                  </a:moveTo>
                  <a:lnTo>
                    <a:pt x="1430413" y="0"/>
                  </a:lnTo>
                  <a:lnTo>
                    <a:pt x="0" y="0"/>
                  </a:lnTo>
                  <a:lnTo>
                    <a:pt x="0" y="814057"/>
                  </a:lnTo>
                  <a:lnTo>
                    <a:pt x="1430413" y="814057"/>
                  </a:lnTo>
                  <a:lnTo>
                    <a:pt x="1643303" y="407111"/>
                  </a:lnTo>
                  <a:close/>
                </a:path>
                <a:path w="6492875" h="814070">
                  <a:moveTo>
                    <a:pt x="3245993" y="407111"/>
                  </a:moveTo>
                  <a:lnTo>
                    <a:pt x="3033103" y="0"/>
                  </a:lnTo>
                  <a:lnTo>
                    <a:pt x="1567116" y="0"/>
                  </a:lnTo>
                  <a:lnTo>
                    <a:pt x="1780006" y="407111"/>
                  </a:lnTo>
                  <a:lnTo>
                    <a:pt x="1567116" y="814057"/>
                  </a:lnTo>
                  <a:lnTo>
                    <a:pt x="3033103" y="814057"/>
                  </a:lnTo>
                  <a:lnTo>
                    <a:pt x="3245993" y="407111"/>
                  </a:lnTo>
                  <a:close/>
                </a:path>
                <a:path w="6492875" h="814070">
                  <a:moveTo>
                    <a:pt x="4869002" y="407111"/>
                  </a:moveTo>
                  <a:lnTo>
                    <a:pt x="4656112" y="0"/>
                  </a:lnTo>
                  <a:lnTo>
                    <a:pt x="3170809" y="0"/>
                  </a:lnTo>
                  <a:lnTo>
                    <a:pt x="3383699" y="407111"/>
                  </a:lnTo>
                  <a:lnTo>
                    <a:pt x="3170809" y="814057"/>
                  </a:lnTo>
                  <a:lnTo>
                    <a:pt x="4656112" y="814057"/>
                  </a:lnTo>
                  <a:lnTo>
                    <a:pt x="4869002" y="407111"/>
                  </a:lnTo>
                  <a:close/>
                </a:path>
                <a:path w="6492875" h="814070">
                  <a:moveTo>
                    <a:pt x="6492811" y="407111"/>
                  </a:moveTo>
                  <a:lnTo>
                    <a:pt x="6279921" y="0"/>
                  </a:lnTo>
                  <a:lnTo>
                    <a:pt x="4794618" y="0"/>
                  </a:lnTo>
                  <a:lnTo>
                    <a:pt x="5007508" y="407111"/>
                  </a:lnTo>
                  <a:lnTo>
                    <a:pt x="4794618" y="814057"/>
                  </a:lnTo>
                  <a:lnTo>
                    <a:pt x="6279921" y="814057"/>
                  </a:lnTo>
                  <a:lnTo>
                    <a:pt x="6492811" y="407111"/>
                  </a:lnTo>
                  <a:close/>
                </a:path>
              </a:pathLst>
            </a:custGeom>
            <a:solidFill>
              <a:srgbClr val="5BC4BF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grpSp>
        <p:nvGrpSpPr>
          <p:cNvPr id="64" name="object 5">
            <a:extLst>
              <a:ext uri="{FF2B5EF4-FFF2-40B4-BE49-F238E27FC236}">
                <a16:creationId xmlns:a16="http://schemas.microsoft.com/office/drawing/2014/main" id="{7D3172BB-EBE7-46CA-B173-875AEBC93095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B0F39920-E916-4440-9868-D96F008B0EF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70" name="object 7">
              <a:extLst>
                <a:ext uri="{FF2B5EF4-FFF2-40B4-BE49-F238E27FC236}">
                  <a16:creationId xmlns:a16="http://schemas.microsoft.com/office/drawing/2014/main" id="{3B903F2A-AED0-448B-9215-94A52847B75C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158238" y="218661"/>
            <a:ext cx="8005459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консервов из фруктов и овощей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67593" y="1358841"/>
            <a:ext cx="2663205" cy="75783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Цель проекта</a:t>
            </a:r>
          </a:p>
          <a:p>
            <a:pPr marL="12701" marR="5080">
              <a:lnSpc>
                <a:spcPct val="113599"/>
              </a:lnSpc>
              <a:spcBef>
                <a:spcPts val="600"/>
              </a:spcBef>
              <a:spcAft>
                <a:spcPts val="600"/>
              </a:spcAft>
              <a:tabLst>
                <a:tab pos="241313" algn="l"/>
              </a:tabLst>
            </a:pPr>
            <a:r>
              <a:rPr lang="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Строительство завода по переработке </a:t>
            </a:r>
            <a:endParaRPr sz="1200" u="sng" dirty="0">
              <a:latin typeface="Montserrat" pitchFamily="2" charset="-52"/>
              <a:cs typeface="Arial MT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760504" y="1293269"/>
            <a:ext cx="1772759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Стоимость проекта</a:t>
            </a:r>
          </a:p>
          <a:p>
            <a:pPr marL="12700">
              <a:spcBef>
                <a:spcPts val="600"/>
              </a:spcBef>
              <a:spcAft>
                <a:spcPts val="600"/>
              </a:spcAft>
              <a:tabLst>
                <a:tab pos="240677" algn="l"/>
              </a:tabLst>
            </a:pPr>
            <a:r>
              <a:rPr lang="ru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60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млн </a:t>
            </a:r>
            <a:r>
              <a:rPr sz="120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долл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США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ru" sz="1600" b="1" spc="-10" dirty="0">
                <a:solidFill>
                  <a:schemeClr val="bg1"/>
                </a:solidFill>
                <a:latin typeface="Montserrat" pitchFamily="2" charset="-52"/>
              </a:rPr>
              <a:t>Обзор проекта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6473" y="3097894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Проект</a:t>
            </a:r>
            <a:r>
              <a:rPr sz="1400" b="1" spc="18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описание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5861422" y="3621105"/>
            <a:ext cx="2328904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5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производственных линий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5919172" y="4220275"/>
            <a:ext cx="195008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Возможность производства различных пищевых продуктов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215233" y="4338557"/>
            <a:ext cx="1630128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~30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рабочие силы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21442" y="3469087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424602" y="3466967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39409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39810" y="3390083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39810" y="409405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6473" y="1039831"/>
            <a:ext cx="6703454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Бизнес</a:t>
            </a:r>
            <a:r>
              <a:rPr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модель: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</a:t>
            </a:r>
            <a:r>
              <a:rPr lang="ru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​</a:t>
            </a:r>
            <a:r>
              <a:rPr lang="ru"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200 тыс. тонн консервированных фруктов и овощей </a:t>
            </a:r>
            <a:r>
              <a:rPr lang="ru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в год</a:t>
            </a:r>
            <a:endParaRPr lang="ru-RU" sz="1400" spc="-2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76473" y="1768853"/>
            <a:ext cx="5481785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Производственный</a:t>
            </a:r>
            <a:r>
              <a:rPr lang="ru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процесс</a:t>
            </a:r>
            <a:r>
              <a:rPr lang="ru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фруктов и овощей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424602" y="4173248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21441" y="4173248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76840"/>
            <a:ext cx="2290328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" sz="10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</a:t>
            </a:r>
          </a:p>
          <a:p>
            <a:r>
              <a:rPr lang="ru" sz="1000" spc="-10" dirty="0">
                <a:solidFill>
                  <a:srgbClr val="00425F"/>
                </a:solidFill>
                <a:latin typeface="Montserrat" pitchFamily="2" charset="-52"/>
              </a:rPr>
              <a:t>Промышленность и торговля </a:t>
            </a:r>
            <a:br>
              <a:rPr lang="en-US" sz="10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000" spc="-10" dirty="0">
                <a:solidFill>
                  <a:srgbClr val="00425F"/>
                </a:solidFill>
                <a:latin typeface="Montserrat" pitchFamily="2" charset="-52"/>
              </a:rPr>
              <a:t>Республики Узбекистан</a:t>
            </a: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08187" y="409336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1" name="object 29">
            <a:extLst>
              <a:ext uri="{FF2B5EF4-FFF2-40B4-BE49-F238E27FC236}">
                <a16:creationId xmlns:a16="http://schemas.microsoft.com/office/drawing/2014/main" id="{AB86DC1C-171B-4244-88B7-BEB28DB2FD6C}"/>
              </a:ext>
            </a:extLst>
          </p:cNvPr>
          <p:cNvSpPr txBox="1"/>
          <p:nvPr/>
        </p:nvSpPr>
        <p:spPr>
          <a:xfrm>
            <a:off x="5076473" y="4904901"/>
            <a:ext cx="6344196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Объем производства и торговли </a:t>
            </a:r>
            <a:r>
              <a:rPr lang="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фруктами и овощами </a:t>
            </a:r>
            <a:r>
              <a:rPr lang="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(2024)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99" name="Прямая соединительная линия 98">
            <a:extLst>
              <a:ext uri="{FF2B5EF4-FFF2-40B4-BE49-F238E27FC236}">
                <a16:creationId xmlns:a16="http://schemas.microsoft.com/office/drawing/2014/main" id="{B47461AB-A01D-4CF2-ACE5-FBE980B2B657}"/>
              </a:ext>
            </a:extLst>
          </p:cNvPr>
          <p:cNvCxnSpPr>
            <a:cxnSpLocks/>
          </p:cNvCxnSpPr>
          <p:nvPr/>
        </p:nvCxnSpPr>
        <p:spPr>
          <a:xfrm>
            <a:off x="5392927" y="5850295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793740B3-FA08-41BC-B07A-A46995DA5323}"/>
              </a:ext>
            </a:extLst>
          </p:cNvPr>
          <p:cNvCxnSpPr>
            <a:cxnSpLocks/>
          </p:cNvCxnSpPr>
          <p:nvPr/>
        </p:nvCxnSpPr>
        <p:spPr>
          <a:xfrm>
            <a:off x="5402452" y="6293707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2E383DDB-B939-4C32-A532-51E5D3557262}"/>
              </a:ext>
            </a:extLst>
          </p:cNvPr>
          <p:cNvSpPr/>
          <p:nvPr/>
        </p:nvSpPr>
        <p:spPr>
          <a:xfrm>
            <a:off x="5411427" y="5427616"/>
            <a:ext cx="9749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Производство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EB610303-4D9E-490A-A41E-FA03C9C38FB1}"/>
              </a:ext>
            </a:extLst>
          </p:cNvPr>
          <p:cNvSpPr/>
          <p:nvPr/>
        </p:nvSpPr>
        <p:spPr>
          <a:xfrm>
            <a:off x="5412555" y="5927876"/>
            <a:ext cx="94769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15 </a:t>
            </a:r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млн </a:t>
            </a:r>
            <a:r>
              <a:rPr lang="ru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тонн</a:t>
            </a:r>
            <a:endParaRPr lang="uz-Cyrl-UZ" sz="800" b="0" kern="1200" baseline="300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D9E7FF9F-48D6-4BC4-ADD4-04D8FB90CD15}"/>
              </a:ext>
            </a:extLst>
          </p:cNvPr>
          <p:cNvSpPr/>
          <p:nvPr/>
        </p:nvSpPr>
        <p:spPr>
          <a:xfrm>
            <a:off x="6717992" y="5927876"/>
            <a:ext cx="89960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5 млн тонн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id="{3AB44AD9-BAEB-47DF-A31D-2349CC07AAA3}"/>
              </a:ext>
            </a:extLst>
          </p:cNvPr>
          <p:cNvSpPr/>
          <p:nvPr/>
        </p:nvSpPr>
        <p:spPr>
          <a:xfrm>
            <a:off x="7943769" y="5927876"/>
            <a:ext cx="87075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1 млн тонн</a:t>
            </a:r>
            <a:endParaRPr lang="uz-Cyrl-UZ" sz="8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id="{DD7A7EAE-0771-4477-8AA2-89874CB4D751}"/>
              </a:ext>
            </a:extLst>
          </p:cNvPr>
          <p:cNvSpPr/>
          <p:nvPr/>
        </p:nvSpPr>
        <p:spPr>
          <a:xfrm>
            <a:off x="9128106" y="5927876"/>
            <a:ext cx="91884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11 млн тонн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31" name="Прямоугольник 130">
            <a:extLst>
              <a:ext uri="{FF2B5EF4-FFF2-40B4-BE49-F238E27FC236}">
                <a16:creationId xmlns:a16="http://schemas.microsoft.com/office/drawing/2014/main" id="{290E222C-42EB-4E1D-95DB-B22F411323BF}"/>
              </a:ext>
            </a:extLst>
          </p:cNvPr>
          <p:cNvSpPr/>
          <p:nvPr/>
        </p:nvSpPr>
        <p:spPr>
          <a:xfrm>
            <a:off x="6769812" y="5427616"/>
            <a:ext cx="65274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Экспорт</a:t>
            </a:r>
          </a:p>
        </p:txBody>
      </p:sp>
      <p:sp>
        <p:nvSpPr>
          <p:cNvPr id="133" name="Прямоугольник 132">
            <a:extLst>
              <a:ext uri="{FF2B5EF4-FFF2-40B4-BE49-F238E27FC236}">
                <a16:creationId xmlns:a16="http://schemas.microsoft.com/office/drawing/2014/main" id="{456AC6CE-EF14-4BE2-9CF7-F17721A78C02}"/>
              </a:ext>
            </a:extLst>
          </p:cNvPr>
          <p:cNvSpPr/>
          <p:nvPr/>
        </p:nvSpPr>
        <p:spPr>
          <a:xfrm>
            <a:off x="7994915" y="5427616"/>
            <a:ext cx="6687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Импорт</a:t>
            </a:r>
          </a:p>
        </p:txBody>
      </p:sp>
      <p:sp>
        <p:nvSpPr>
          <p:cNvPr id="135" name="Прямоугольник 134">
            <a:extLst>
              <a:ext uri="{FF2B5EF4-FFF2-40B4-BE49-F238E27FC236}">
                <a16:creationId xmlns:a16="http://schemas.microsoft.com/office/drawing/2014/main" id="{1BDCBD5D-ECA9-4C6A-A38C-A5EB178AE59B}"/>
              </a:ext>
            </a:extLst>
          </p:cNvPr>
          <p:cNvSpPr/>
          <p:nvPr/>
        </p:nvSpPr>
        <p:spPr>
          <a:xfrm>
            <a:off x="9011921" y="5427616"/>
            <a:ext cx="125423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Потребление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2065910-EF5E-4214-8A0E-F54B1BC952E2}"/>
              </a:ext>
            </a:extLst>
          </p:cNvPr>
          <p:cNvSpPr/>
          <p:nvPr/>
        </p:nvSpPr>
        <p:spPr>
          <a:xfrm>
            <a:off x="4874024" y="5891779"/>
            <a:ext cx="396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582" y="3488896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7" name="Прямая соединительная линия 156">
            <a:extLst>
              <a:ext uri="{FF2B5EF4-FFF2-40B4-BE49-F238E27FC236}">
                <a16:creationId xmlns:a16="http://schemas.microsoft.com/office/drawing/2014/main" id="{4EAD265B-9F84-4117-9717-24AC80183FBD}"/>
              </a:ext>
            </a:extLst>
          </p:cNvPr>
          <p:cNvCxnSpPr>
            <a:cxnSpLocks/>
          </p:cNvCxnSpPr>
          <p:nvPr/>
        </p:nvCxnSpPr>
        <p:spPr>
          <a:xfrm>
            <a:off x="5076473" y="5260082"/>
            <a:ext cx="5292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84F826F6-4DED-4B75-B2CC-650EA7DEE96C}"/>
              </a:ext>
            </a:extLst>
          </p:cNvPr>
          <p:cNvSpPr/>
          <p:nvPr/>
        </p:nvSpPr>
        <p:spPr>
          <a:xfrm>
            <a:off x="10290527" y="5427616"/>
            <a:ext cx="14894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Потребление (CA)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929486A8-7917-4AA4-92A5-164C17EB0263}"/>
              </a:ext>
            </a:extLst>
          </p:cNvPr>
          <p:cNvSpPr/>
          <p:nvPr/>
        </p:nvSpPr>
        <p:spPr>
          <a:xfrm>
            <a:off x="10590754" y="5927876"/>
            <a:ext cx="100219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" sz="1050">
                <a:solidFill>
                  <a:srgbClr val="00425F"/>
                </a:solidFill>
                <a:latin typeface="Montserrat" pitchFamily="2" charset="-52"/>
              </a:rPr>
              <a:t>3 </a:t>
            </a:r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0 млн тонн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58" name="object 35">
            <a:extLst>
              <a:ext uri="{FF2B5EF4-FFF2-40B4-BE49-F238E27FC236}">
                <a16:creationId xmlns:a16="http://schemas.microsoft.com/office/drawing/2014/main" id="{4D0703EF-BDA8-4E1B-BE58-6FC249B449B8}"/>
              </a:ext>
            </a:extLst>
          </p:cNvPr>
          <p:cNvSpPr txBox="1"/>
          <p:nvPr/>
        </p:nvSpPr>
        <p:spPr>
          <a:xfrm>
            <a:off x="9215233" y="3560191"/>
            <a:ext cx="2874941" cy="36420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Внутренний рынок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>
              <a:spcBef>
                <a:spcPts val="100"/>
              </a:spcBef>
            </a:pP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5 </a:t>
            </a:r>
            <a:r>
              <a:rPr lang="ru" sz="1100">
                <a:solidFill>
                  <a:srgbClr val="00425F"/>
                </a:solidFill>
                <a:latin typeface="Montserrat" pitchFamily="2" charset="-52"/>
              </a:rPr>
              <a:t>соседних рынка</a:t>
            </a:r>
            <a:endParaRPr lang="ru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56" name="object 25">
            <a:extLst>
              <a:ext uri="{FF2B5EF4-FFF2-40B4-BE49-F238E27FC236}">
                <a16:creationId xmlns:a16="http://schemas.microsoft.com/office/drawing/2014/main" id="{4528AB22-4B22-4013-B74B-6152427C0C14}"/>
              </a:ext>
            </a:extLst>
          </p:cNvPr>
          <p:cNvSpPr txBox="1"/>
          <p:nvPr/>
        </p:nvSpPr>
        <p:spPr>
          <a:xfrm>
            <a:off x="5166014" y="2368972"/>
            <a:ext cx="1462145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Отбор и промывка сырья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60" name="object 27">
            <a:extLst>
              <a:ext uri="{FF2B5EF4-FFF2-40B4-BE49-F238E27FC236}">
                <a16:creationId xmlns:a16="http://schemas.microsoft.com/office/drawing/2014/main" id="{B5058F4F-B0FA-492A-A55B-3F8E46425DB2}"/>
              </a:ext>
            </a:extLst>
          </p:cNvPr>
          <p:cNvSpPr txBox="1"/>
          <p:nvPr/>
        </p:nvSpPr>
        <p:spPr>
          <a:xfrm>
            <a:off x="8474236" y="2211266"/>
            <a:ext cx="1378921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Консервирование и термическая обработка (стерилизация)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61" name="object 28">
            <a:extLst>
              <a:ext uri="{FF2B5EF4-FFF2-40B4-BE49-F238E27FC236}">
                <a16:creationId xmlns:a16="http://schemas.microsoft.com/office/drawing/2014/main" id="{05187509-427F-4A7D-AB37-3891CCB7FBC3}"/>
              </a:ext>
            </a:extLst>
          </p:cNvPr>
          <p:cNvSpPr txBox="1"/>
          <p:nvPr/>
        </p:nvSpPr>
        <p:spPr>
          <a:xfrm>
            <a:off x="10174016" y="2367360"/>
            <a:ext cx="1281606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Охлаждение и проверка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62" name="object 25">
            <a:extLst>
              <a:ext uri="{FF2B5EF4-FFF2-40B4-BE49-F238E27FC236}">
                <a16:creationId xmlns:a16="http://schemas.microsoft.com/office/drawing/2014/main" id="{600A8BE1-1E54-4427-85DC-326652004A81}"/>
              </a:ext>
            </a:extLst>
          </p:cNvPr>
          <p:cNvSpPr txBox="1"/>
          <p:nvPr/>
        </p:nvSpPr>
        <p:spPr>
          <a:xfrm>
            <a:off x="6982489" y="2356663"/>
            <a:ext cx="770824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Бланширование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pic>
        <p:nvPicPr>
          <p:cNvPr id="2" name="Picture 2" descr="Диета ">
            <a:extLst>
              <a:ext uri="{FF2B5EF4-FFF2-40B4-BE49-F238E27FC236}">
                <a16:creationId xmlns:a16="http://schemas.microsoft.com/office/drawing/2014/main" id="{C4BD926E-089B-4BE1-9E8C-CE93C587F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957" y="4223274"/>
            <a:ext cx="419884" cy="41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Завод ">
            <a:extLst>
              <a:ext uri="{FF2B5EF4-FFF2-40B4-BE49-F238E27FC236}">
                <a16:creationId xmlns:a16="http://schemas.microsoft.com/office/drawing/2014/main" id="{AE0A9747-DB25-4690-BE38-0BE65A741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360" y="3522275"/>
            <a:ext cx="390811" cy="39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Обучение">
            <a:extLst>
              <a:ext uri="{FF2B5EF4-FFF2-40B4-BE49-F238E27FC236}">
                <a16:creationId xmlns:a16="http://schemas.microsoft.com/office/drawing/2014/main" id="{65746169-0224-4FFA-9948-98910003B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545" y="4248105"/>
            <a:ext cx="405318" cy="40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Овощи ">
            <a:extLst>
              <a:ext uri="{FF2B5EF4-FFF2-40B4-BE49-F238E27FC236}">
                <a16:creationId xmlns:a16="http://schemas.microsoft.com/office/drawing/2014/main" id="{B77F15D0-A980-47DC-A8DB-8BC367BB2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790" y="5943751"/>
            <a:ext cx="289945" cy="28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4">
            <a:extLst>
              <a:ext uri="{FF2B5EF4-FFF2-40B4-BE49-F238E27FC236}">
                <a16:creationId xmlns:a16="http://schemas.microsoft.com/office/drawing/2014/main" id="{F4A8B39C-EF6C-434B-8DC1-5CCA7A8BC532}"/>
              </a:ext>
            </a:extLst>
          </p:cNvPr>
          <p:cNvSpPr txBox="1"/>
          <p:nvPr/>
        </p:nvSpPr>
        <p:spPr>
          <a:xfrm>
            <a:off x="267593" y="5570177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" sz="1200" b="1" spc="-10" dirty="0">
                <a:solidFill>
                  <a:srgbClr val="5BC4BF"/>
                </a:solidFill>
                <a:latin typeface="Montserrat" pitchFamily="2" charset="-52"/>
              </a:rPr>
              <a:t>Инфраструктура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Газ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1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цента/м³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Электричество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7 центов/кВтч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Вода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 центов/м³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74" name="Схема 73">
            <a:extLst>
              <a:ext uri="{FF2B5EF4-FFF2-40B4-BE49-F238E27FC236}">
                <a16:creationId xmlns:a16="http://schemas.microsoft.com/office/drawing/2014/main" id="{CB1FFDE7-CF7C-4B1C-8D29-CEF6AC4024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9200629"/>
              </p:ext>
            </p:extLst>
          </p:nvPr>
        </p:nvGraphicFramePr>
        <p:xfrm>
          <a:off x="223226" y="3766665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75" name="object 24">
            <a:extLst>
              <a:ext uri="{FF2B5EF4-FFF2-40B4-BE49-F238E27FC236}">
                <a16:creationId xmlns:a16="http://schemas.microsoft.com/office/drawing/2014/main" id="{7F8BF3BD-8F0D-4522-A623-02FBED5A34CA}"/>
              </a:ext>
            </a:extLst>
          </p:cNvPr>
          <p:cNvSpPr txBox="1"/>
          <p:nvPr/>
        </p:nvSpPr>
        <p:spPr>
          <a:xfrm>
            <a:off x="267593" y="2181213"/>
            <a:ext cx="3821534" cy="1429174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" sz="1200" b="1" spc="-10" dirty="0">
                <a:solidFill>
                  <a:srgbClr val="5BC4BF"/>
                </a:solidFill>
                <a:latin typeface="Montserrat" pitchFamily="2" charset="-52"/>
              </a:rPr>
              <a:t>Стимулы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Инфраструктура за счет государства*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i="1" spc="-25" dirty="0">
                <a:solidFill>
                  <a:srgbClr val="00425F"/>
                </a:solidFill>
                <a:latin typeface="Montserrat" pitchFamily="2" charset="-52"/>
              </a:rPr>
              <a:t>(стоимость проекта более 15 млн. долл. США)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endParaRPr lang="en-US" sz="8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Налоговые льготы в СЭЗ: земля, имущество, вода, корпоративный подоходный налог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100" i="1" spc="-10" dirty="0">
                <a:solidFill>
                  <a:srgbClr val="00425F"/>
                </a:solidFill>
                <a:latin typeface="Montserrat" pitchFamily="2" charset="-52"/>
              </a:rPr>
              <a:t>(при инвестициях свыше 3 млн долларов)</a:t>
            </a:r>
          </a:p>
        </p:txBody>
      </p: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bject 7">
            <a:extLst>
              <a:ext uri="{FF2B5EF4-FFF2-40B4-BE49-F238E27FC236}">
                <a16:creationId xmlns:a16="http://schemas.microsoft.com/office/drawing/2014/main" id="{DB734132-8910-4F93-9366-ACCC8483E34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360074" y="218420"/>
            <a:ext cx="7742245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Инвестиции</a:t>
            </a:r>
            <a:r>
              <a:rPr lang="ru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в производстве консервов из фруктов и овощей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ru" sz="1600" b="1" spc="-10" dirty="0">
                <a:solidFill>
                  <a:schemeClr val="bg1"/>
                </a:solidFill>
                <a:latin typeface="Montserrat" pitchFamily="2" charset="-52"/>
              </a:rPr>
              <a:t>Обзор проекта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>
            <a:off x="212435" y="1011304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199735" y="1088139"/>
            <a:ext cx="626618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425F"/>
                </a:solidFill>
                <a:latin typeface="Montserrat" pitchFamily="2" charset="-52"/>
              </a:rPr>
              <a:t>Конкуренция: Узбекистан предлагает высококонкурентную структуру операционных затрат на производство готовой продукции на международном уровне</a:t>
            </a:r>
          </a:p>
        </p:txBody>
      </p:sp>
      <p:graphicFrame>
        <p:nvGraphicFramePr>
          <p:cNvPr id="59" name="Таблица 7">
            <a:extLst>
              <a:ext uri="{FF2B5EF4-FFF2-40B4-BE49-F238E27FC236}">
                <a16:creationId xmlns:a16="http://schemas.microsoft.com/office/drawing/2014/main" id="{A21533DE-ABDE-40D7-8518-FC0D3CE1B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170267"/>
              </p:ext>
            </p:extLst>
          </p:nvPr>
        </p:nvGraphicFramePr>
        <p:xfrm>
          <a:off x="168489" y="2139999"/>
          <a:ext cx="6583920" cy="2293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784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55427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" sz="11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США</a:t>
                      </a:r>
                      <a:endParaRPr sz="11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   </a:t>
                      </a:r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13,5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" sz="1200" b="0" i="0" u="none" strike="noStrike" kern="1200" cap="none" spc="-25" normalizeH="0" baseline="0" noProof="0" dirty="0">
                          <a:ln>
                            <a:noFill/>
                          </a:ln>
                          <a:solidFill>
                            <a:srgbClr val="00425F"/>
                          </a:solidFill>
                          <a:effectLst/>
                          <a:uLnTx/>
                          <a:uFillTx/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 6,5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55427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" sz="11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Германия</a:t>
                      </a:r>
                      <a:endParaRPr sz="11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6,5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" sz="1200" b="0" i="0" u="none" strike="noStrike" kern="1200" cap="none" spc="-25" normalizeH="0" baseline="0" noProof="0" dirty="0">
                          <a:ln>
                            <a:noFill/>
                          </a:ln>
                          <a:solidFill>
                            <a:srgbClr val="00425F"/>
                          </a:solidFill>
                          <a:effectLst/>
                          <a:uLnTx/>
                          <a:uFillTx/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4,2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16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55427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54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1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Франция</a:t>
                      </a:r>
                      <a:endParaRPr lang="en-US" sz="11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5,2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3,7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11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373089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" sz="10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Великобритания</a:t>
                      </a:r>
                      <a:endParaRPr sz="10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5,2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3,7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15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55427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1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Япония</a:t>
                      </a:r>
                      <a:endParaRPr lang="en-US" sz="11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2,7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20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55427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1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Нидерланды</a:t>
                      </a:r>
                      <a:endParaRPr lang="en-US" sz="11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3,9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4,2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14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55427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10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Канада</a:t>
                      </a:r>
                      <a:endParaRPr sz="110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2,8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-                    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 6,5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55427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endParaRPr sz="1100" dirty="0">
                        <a:highlight>
                          <a:srgbClr val="FFFF00"/>
                        </a:highlight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200" b="0" kern="1200" spc="-25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0,013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highlight>
                          <a:srgbClr val="FFFF00"/>
                        </a:highlight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0,5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834072"/>
                  </a:ext>
                </a:extLst>
              </a:tr>
            </a:tbl>
          </a:graphicData>
        </a:graphic>
      </p:graphicFrame>
      <p:grpSp>
        <p:nvGrpSpPr>
          <p:cNvPr id="60" name="object 43">
            <a:extLst>
              <a:ext uri="{FF2B5EF4-FFF2-40B4-BE49-F238E27FC236}">
                <a16:creationId xmlns:a16="http://schemas.microsoft.com/office/drawing/2014/main" id="{E0E7E6C1-61FC-43E0-8C10-55F449CE83D8}"/>
              </a:ext>
            </a:extLst>
          </p:cNvPr>
          <p:cNvGrpSpPr/>
          <p:nvPr/>
        </p:nvGrpSpPr>
        <p:grpSpPr>
          <a:xfrm>
            <a:off x="1450372" y="2048205"/>
            <a:ext cx="5297805" cy="10160"/>
            <a:chOff x="1700481" y="1312005"/>
            <a:chExt cx="5297805" cy="10160"/>
          </a:xfrm>
        </p:grpSpPr>
        <p:sp>
          <p:nvSpPr>
            <p:cNvPr id="61" name="object 44">
              <a:extLst>
                <a:ext uri="{FF2B5EF4-FFF2-40B4-BE49-F238E27FC236}">
                  <a16:creationId xmlns:a16="http://schemas.microsoft.com/office/drawing/2014/main" id="{3A78A92C-6F24-4C97-A285-406F780DDB5B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2" name="object 45">
              <a:extLst>
                <a:ext uri="{FF2B5EF4-FFF2-40B4-BE49-F238E27FC236}">
                  <a16:creationId xmlns:a16="http://schemas.microsoft.com/office/drawing/2014/main" id="{13027BB2-C065-46A8-905A-65CDDEB9A2D8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3" name="object 46">
              <a:extLst>
                <a:ext uri="{FF2B5EF4-FFF2-40B4-BE49-F238E27FC236}">
                  <a16:creationId xmlns:a16="http://schemas.microsoft.com/office/drawing/2014/main" id="{E7ABBCAC-4E4D-46E4-87CC-F8477E1630DC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4" name="object 47">
              <a:extLst>
                <a:ext uri="{FF2B5EF4-FFF2-40B4-BE49-F238E27FC236}">
                  <a16:creationId xmlns:a16="http://schemas.microsoft.com/office/drawing/2014/main" id="{5C07E326-53D5-4148-86AE-949643B0F7C9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68" name="object 49">
            <a:extLst>
              <a:ext uri="{FF2B5EF4-FFF2-40B4-BE49-F238E27FC236}">
                <a16:creationId xmlns:a16="http://schemas.microsoft.com/office/drawing/2014/main" id="{280DABF0-F7CC-4E49-8DF2-92E90C60B00D}"/>
              </a:ext>
            </a:extLst>
          </p:cNvPr>
          <p:cNvSpPr txBox="1"/>
          <p:nvPr/>
        </p:nvSpPr>
        <p:spPr>
          <a:xfrm>
            <a:off x="2619292" y="1768327"/>
            <a:ext cx="1446032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Импорт фруктов и овощей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lang="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доллар США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800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млн.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sp>
        <p:nvSpPr>
          <p:cNvPr id="76" name="object 20">
            <a:extLst>
              <a:ext uri="{FF2B5EF4-FFF2-40B4-BE49-F238E27FC236}">
                <a16:creationId xmlns:a16="http://schemas.microsoft.com/office/drawing/2014/main" id="{398A7929-ACAC-4D10-9386-892359C61D53}"/>
              </a:ext>
            </a:extLst>
          </p:cNvPr>
          <p:cNvSpPr/>
          <p:nvPr/>
        </p:nvSpPr>
        <p:spPr>
          <a:xfrm>
            <a:off x="1517194" y="2200536"/>
            <a:ext cx="936000" cy="180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7" name="object 20">
            <a:extLst>
              <a:ext uri="{FF2B5EF4-FFF2-40B4-BE49-F238E27FC236}">
                <a16:creationId xmlns:a16="http://schemas.microsoft.com/office/drawing/2014/main" id="{7DB0891F-996E-42EE-A755-27B72C350BCD}"/>
              </a:ext>
            </a:extLst>
          </p:cNvPr>
          <p:cNvSpPr/>
          <p:nvPr/>
        </p:nvSpPr>
        <p:spPr>
          <a:xfrm>
            <a:off x="1517194" y="2489623"/>
            <a:ext cx="46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8" name="object 20">
            <a:extLst>
              <a:ext uri="{FF2B5EF4-FFF2-40B4-BE49-F238E27FC236}">
                <a16:creationId xmlns:a16="http://schemas.microsoft.com/office/drawing/2014/main" id="{DBC16959-71DD-4B67-988C-4FA881F05763}"/>
              </a:ext>
            </a:extLst>
          </p:cNvPr>
          <p:cNvSpPr/>
          <p:nvPr/>
        </p:nvSpPr>
        <p:spPr>
          <a:xfrm>
            <a:off x="1517194" y="2754981"/>
            <a:ext cx="3744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79" name="object 20">
            <a:extLst>
              <a:ext uri="{FF2B5EF4-FFF2-40B4-BE49-F238E27FC236}">
                <a16:creationId xmlns:a16="http://schemas.microsoft.com/office/drawing/2014/main" id="{7F86F9FC-8008-4DA1-866B-4F57D7B4EB78}"/>
              </a:ext>
            </a:extLst>
          </p:cNvPr>
          <p:cNvSpPr/>
          <p:nvPr/>
        </p:nvSpPr>
        <p:spPr>
          <a:xfrm>
            <a:off x="1517194" y="3030208"/>
            <a:ext cx="3744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0" name="object 20">
            <a:extLst>
              <a:ext uri="{FF2B5EF4-FFF2-40B4-BE49-F238E27FC236}">
                <a16:creationId xmlns:a16="http://schemas.microsoft.com/office/drawing/2014/main" id="{9935474B-9623-4995-BB49-9E9592D5512C}"/>
              </a:ext>
            </a:extLst>
          </p:cNvPr>
          <p:cNvSpPr/>
          <p:nvPr/>
        </p:nvSpPr>
        <p:spPr>
          <a:xfrm>
            <a:off x="1517194" y="3304493"/>
            <a:ext cx="28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1" name="object 20">
            <a:extLst>
              <a:ext uri="{FF2B5EF4-FFF2-40B4-BE49-F238E27FC236}">
                <a16:creationId xmlns:a16="http://schemas.microsoft.com/office/drawing/2014/main" id="{73B82221-C539-4AA3-B933-BDCB6DAAD268}"/>
              </a:ext>
            </a:extLst>
          </p:cNvPr>
          <p:cNvSpPr/>
          <p:nvPr/>
        </p:nvSpPr>
        <p:spPr>
          <a:xfrm>
            <a:off x="1512747" y="3580225"/>
            <a:ext cx="27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2" name="object 20">
            <a:extLst>
              <a:ext uri="{FF2B5EF4-FFF2-40B4-BE49-F238E27FC236}">
                <a16:creationId xmlns:a16="http://schemas.microsoft.com/office/drawing/2014/main" id="{DF6E3D57-3196-4A20-BB4E-E1EF710FC1CE}"/>
              </a:ext>
            </a:extLst>
          </p:cNvPr>
          <p:cNvSpPr/>
          <p:nvPr/>
        </p:nvSpPr>
        <p:spPr>
          <a:xfrm>
            <a:off x="1517826" y="3849142"/>
            <a:ext cx="1512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2" name="object 20">
            <a:extLst>
              <a:ext uri="{FF2B5EF4-FFF2-40B4-BE49-F238E27FC236}">
                <a16:creationId xmlns:a16="http://schemas.microsoft.com/office/drawing/2014/main" id="{A1F76FFF-6F39-4A08-AC37-C1A0CA1F4380}"/>
              </a:ext>
            </a:extLst>
          </p:cNvPr>
          <p:cNvSpPr/>
          <p:nvPr/>
        </p:nvSpPr>
        <p:spPr>
          <a:xfrm>
            <a:off x="4152626" y="2200535"/>
            <a:ext cx="93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3" name="object 20">
            <a:extLst>
              <a:ext uri="{FF2B5EF4-FFF2-40B4-BE49-F238E27FC236}">
                <a16:creationId xmlns:a16="http://schemas.microsoft.com/office/drawing/2014/main" id="{E9736899-A97F-449C-88D1-B2022252E70C}"/>
              </a:ext>
            </a:extLst>
          </p:cNvPr>
          <p:cNvSpPr/>
          <p:nvPr/>
        </p:nvSpPr>
        <p:spPr>
          <a:xfrm>
            <a:off x="4152627" y="2747941"/>
            <a:ext cx="504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4" name="object 20">
            <a:extLst>
              <a:ext uri="{FF2B5EF4-FFF2-40B4-BE49-F238E27FC236}">
                <a16:creationId xmlns:a16="http://schemas.microsoft.com/office/drawing/2014/main" id="{2E304206-00D3-40DD-B53D-E301216F9F0B}"/>
              </a:ext>
            </a:extLst>
          </p:cNvPr>
          <p:cNvSpPr/>
          <p:nvPr/>
        </p:nvSpPr>
        <p:spPr>
          <a:xfrm>
            <a:off x="4155514" y="2482583"/>
            <a:ext cx="55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5" name="object 20">
            <a:extLst>
              <a:ext uri="{FF2B5EF4-FFF2-40B4-BE49-F238E27FC236}">
                <a16:creationId xmlns:a16="http://schemas.microsoft.com/office/drawing/2014/main" id="{27B3C70C-1201-40E8-89F0-D6336483BB2A}"/>
              </a:ext>
            </a:extLst>
          </p:cNvPr>
          <p:cNvSpPr/>
          <p:nvPr/>
        </p:nvSpPr>
        <p:spPr>
          <a:xfrm>
            <a:off x="4152626" y="3033671"/>
            <a:ext cx="504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6" name="object 20">
            <a:extLst>
              <a:ext uri="{FF2B5EF4-FFF2-40B4-BE49-F238E27FC236}">
                <a16:creationId xmlns:a16="http://schemas.microsoft.com/office/drawing/2014/main" id="{790EFA25-7D15-4F19-A796-E7A797B6472D}"/>
              </a:ext>
            </a:extLst>
          </p:cNvPr>
          <p:cNvSpPr/>
          <p:nvPr/>
        </p:nvSpPr>
        <p:spPr>
          <a:xfrm>
            <a:off x="4153927" y="3307956"/>
            <a:ext cx="36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7" name="object 20">
            <a:extLst>
              <a:ext uri="{FF2B5EF4-FFF2-40B4-BE49-F238E27FC236}">
                <a16:creationId xmlns:a16="http://schemas.microsoft.com/office/drawing/2014/main" id="{C09323A7-6B0B-4F25-B95B-323C95CEA05A}"/>
              </a:ext>
            </a:extLst>
          </p:cNvPr>
          <p:cNvSpPr/>
          <p:nvPr/>
        </p:nvSpPr>
        <p:spPr>
          <a:xfrm>
            <a:off x="4155800" y="3583688"/>
            <a:ext cx="55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8" name="object 20">
            <a:extLst>
              <a:ext uri="{FF2B5EF4-FFF2-40B4-BE49-F238E27FC236}">
                <a16:creationId xmlns:a16="http://schemas.microsoft.com/office/drawing/2014/main" id="{8ACFF95A-AD23-483F-8C55-804F6F06787B}"/>
              </a:ext>
            </a:extLst>
          </p:cNvPr>
          <p:cNvSpPr/>
          <p:nvPr/>
        </p:nvSpPr>
        <p:spPr>
          <a:xfrm>
            <a:off x="4155124" y="3850224"/>
            <a:ext cx="864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0" name="object 31">
            <a:extLst>
              <a:ext uri="{FF2B5EF4-FFF2-40B4-BE49-F238E27FC236}">
                <a16:creationId xmlns:a16="http://schemas.microsoft.com/office/drawing/2014/main" id="{9A52E44A-7B7F-4C05-99ED-133F961FFEB8}"/>
              </a:ext>
            </a:extLst>
          </p:cNvPr>
          <p:cNvSpPr txBox="1"/>
          <p:nvPr/>
        </p:nvSpPr>
        <p:spPr>
          <a:xfrm>
            <a:off x="363840" y="4078251"/>
            <a:ext cx="1100744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Узбекистан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02" name="object 20">
            <a:extLst>
              <a:ext uri="{FF2B5EF4-FFF2-40B4-BE49-F238E27FC236}">
                <a16:creationId xmlns:a16="http://schemas.microsoft.com/office/drawing/2014/main" id="{A9363E4F-018A-40F9-94D6-813ABF0BD81F}"/>
              </a:ext>
            </a:extLst>
          </p:cNvPr>
          <p:cNvSpPr/>
          <p:nvPr/>
        </p:nvSpPr>
        <p:spPr>
          <a:xfrm>
            <a:off x="5469822" y="2205929"/>
            <a:ext cx="36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3" name="object 20">
            <a:extLst>
              <a:ext uri="{FF2B5EF4-FFF2-40B4-BE49-F238E27FC236}">
                <a16:creationId xmlns:a16="http://schemas.microsoft.com/office/drawing/2014/main" id="{453D6BFD-9C31-48FE-B261-869491998873}"/>
              </a:ext>
            </a:extLst>
          </p:cNvPr>
          <p:cNvSpPr/>
          <p:nvPr/>
        </p:nvSpPr>
        <p:spPr>
          <a:xfrm>
            <a:off x="5472258" y="2482583"/>
            <a:ext cx="57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4" name="object 20">
            <a:extLst>
              <a:ext uri="{FF2B5EF4-FFF2-40B4-BE49-F238E27FC236}">
                <a16:creationId xmlns:a16="http://schemas.microsoft.com/office/drawing/2014/main" id="{9B20C157-8DB0-47A0-83E9-2AF36F01E621}"/>
              </a:ext>
            </a:extLst>
          </p:cNvPr>
          <p:cNvSpPr/>
          <p:nvPr/>
        </p:nvSpPr>
        <p:spPr>
          <a:xfrm>
            <a:off x="5471036" y="2747941"/>
            <a:ext cx="39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5" name="object 20">
            <a:extLst>
              <a:ext uri="{FF2B5EF4-FFF2-40B4-BE49-F238E27FC236}">
                <a16:creationId xmlns:a16="http://schemas.microsoft.com/office/drawing/2014/main" id="{2E5981EB-99D1-46B3-A6CB-920A462618C2}"/>
              </a:ext>
            </a:extLst>
          </p:cNvPr>
          <p:cNvSpPr/>
          <p:nvPr/>
        </p:nvSpPr>
        <p:spPr>
          <a:xfrm>
            <a:off x="5469822" y="3033671"/>
            <a:ext cx="54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6" name="object 20">
            <a:extLst>
              <a:ext uri="{FF2B5EF4-FFF2-40B4-BE49-F238E27FC236}">
                <a16:creationId xmlns:a16="http://schemas.microsoft.com/office/drawing/2014/main" id="{6B00F4B4-0D88-4DB7-AD01-DF37ECB60A01}"/>
              </a:ext>
            </a:extLst>
          </p:cNvPr>
          <p:cNvSpPr/>
          <p:nvPr/>
        </p:nvSpPr>
        <p:spPr>
          <a:xfrm>
            <a:off x="5469821" y="3307956"/>
            <a:ext cx="72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7" name="object 20">
            <a:extLst>
              <a:ext uri="{FF2B5EF4-FFF2-40B4-BE49-F238E27FC236}">
                <a16:creationId xmlns:a16="http://schemas.microsoft.com/office/drawing/2014/main" id="{AA61873E-2CBA-44F9-9B75-45156AE10DE8}"/>
              </a:ext>
            </a:extLst>
          </p:cNvPr>
          <p:cNvSpPr/>
          <p:nvPr/>
        </p:nvSpPr>
        <p:spPr>
          <a:xfrm>
            <a:off x="5469821" y="3583688"/>
            <a:ext cx="504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8" name="object 20">
            <a:extLst>
              <a:ext uri="{FF2B5EF4-FFF2-40B4-BE49-F238E27FC236}">
                <a16:creationId xmlns:a16="http://schemas.microsoft.com/office/drawing/2014/main" id="{99899CE6-3525-4726-88B0-8559C5FC8D52}"/>
              </a:ext>
            </a:extLst>
          </p:cNvPr>
          <p:cNvSpPr/>
          <p:nvPr/>
        </p:nvSpPr>
        <p:spPr>
          <a:xfrm>
            <a:off x="5469823" y="3850224"/>
            <a:ext cx="25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202910" y="4524196"/>
            <a:ext cx="6563519" cy="2100319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Местные производители продуктов питания могут получить выгоду от:</a:t>
            </a:r>
            <a:endParaRPr lang="ru-RU" sz="1200" b="1" dirty="0"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Постоянный спрос на фрукты и овощи</a:t>
            </a:r>
            <a:endParaRPr lang="uz-Cyrl-UZ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- Наличие квалифицированной и неквалифицированной рабочей силы</a:t>
            </a:r>
            <a:endParaRPr lang="uz-Cyrl-UZ" sz="11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- Развитие существующей инфраструктуры и распределительных сетей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- Развитие инфраструктуры за счет государства*</a:t>
            </a:r>
            <a:endParaRPr lang="ru-RU" sz="11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- Стимулы: Свободные экономические зоны предлагают налоговые льготы на землю, корпоративный подоходный налог, воду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endParaRPr lang="uz-Cyrl-UZ" sz="8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76840"/>
            <a:ext cx="2290328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" sz="10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</a:t>
            </a:r>
          </a:p>
          <a:p>
            <a:r>
              <a:rPr lang="ru" sz="1000" spc="-10" dirty="0">
                <a:solidFill>
                  <a:srgbClr val="00425F"/>
                </a:solidFill>
                <a:latin typeface="Montserrat" pitchFamily="2" charset="-52"/>
              </a:rPr>
              <a:t>Промышленность и торговля </a:t>
            </a:r>
            <a:br>
              <a:rPr lang="en-US" sz="10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000" spc="-10" dirty="0">
                <a:solidFill>
                  <a:srgbClr val="00425F"/>
                </a:solidFill>
                <a:latin typeface="Montserrat" pitchFamily="2" charset="-52"/>
              </a:rPr>
              <a:t>Республики Узбекистан</a:t>
            </a:r>
          </a:p>
        </p:txBody>
      </p:sp>
      <p:pic>
        <p:nvPicPr>
          <p:cNvPr id="1038" name="Picture 14" descr="Узбекистан ">
            <a:extLst>
              <a:ext uri="{FF2B5EF4-FFF2-40B4-BE49-F238E27FC236}">
                <a16:creationId xmlns:a16="http://schemas.microsoft.com/office/drawing/2014/main" id="{69AAEABF-0956-41A1-B7D9-9FC3C32B1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94" y="4106255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object 20">
            <a:extLst>
              <a:ext uri="{FF2B5EF4-FFF2-40B4-BE49-F238E27FC236}">
                <a16:creationId xmlns:a16="http://schemas.microsoft.com/office/drawing/2014/main" id="{7EBBDC8A-B2ED-468D-9312-17B465E58F57}"/>
              </a:ext>
            </a:extLst>
          </p:cNvPr>
          <p:cNvSpPr/>
          <p:nvPr/>
        </p:nvSpPr>
        <p:spPr>
          <a:xfrm>
            <a:off x="4152338" y="4127545"/>
            <a:ext cx="648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9" name="object 20">
            <a:extLst>
              <a:ext uri="{FF2B5EF4-FFF2-40B4-BE49-F238E27FC236}">
                <a16:creationId xmlns:a16="http://schemas.microsoft.com/office/drawing/2014/main" id="{AB4900F4-D7D0-4F14-9293-940D1AD4E363}"/>
              </a:ext>
            </a:extLst>
          </p:cNvPr>
          <p:cNvSpPr/>
          <p:nvPr/>
        </p:nvSpPr>
        <p:spPr>
          <a:xfrm>
            <a:off x="5469821" y="4123602"/>
            <a:ext cx="25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r>
              <a:rPr lang="ru">
                <a:latin typeface="Montserrat" pitchFamily="2" charset="-52"/>
              </a:rPr>
              <a:t> </a:t>
            </a:r>
            <a:endParaRPr>
              <a:latin typeface="Montserrat" pitchFamily="2" charset="-52"/>
            </a:endParaRPr>
          </a:p>
        </p:txBody>
      </p:sp>
      <p:sp>
        <p:nvSpPr>
          <p:cNvPr id="182" name="object 2">
            <a:extLst>
              <a:ext uri="{FF2B5EF4-FFF2-40B4-BE49-F238E27FC236}">
                <a16:creationId xmlns:a16="http://schemas.microsoft.com/office/drawing/2014/main" id="{ED6A94CC-A0B7-462E-B336-2D5A89B873B0}"/>
              </a:ext>
            </a:extLst>
          </p:cNvPr>
          <p:cNvSpPr/>
          <p:nvPr/>
        </p:nvSpPr>
        <p:spPr>
          <a:xfrm>
            <a:off x="7059280" y="2270665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graphicFrame>
        <p:nvGraphicFramePr>
          <p:cNvPr id="188" name="Схема 187">
            <a:extLst>
              <a:ext uri="{FF2B5EF4-FFF2-40B4-BE49-F238E27FC236}">
                <a16:creationId xmlns:a16="http://schemas.microsoft.com/office/drawing/2014/main" id="{8807B6BE-9738-4AF6-9383-E882A53A33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0589744"/>
              </p:ext>
            </p:extLst>
          </p:nvPr>
        </p:nvGraphicFramePr>
        <p:xfrm>
          <a:off x="7333833" y="4578568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92" name="TextBox 191">
            <a:extLst>
              <a:ext uri="{FF2B5EF4-FFF2-40B4-BE49-F238E27FC236}">
                <a16:creationId xmlns:a16="http://schemas.microsoft.com/office/drawing/2014/main" id="{DBA142EC-C514-49B7-8185-E62423F9C0F4}"/>
              </a:ext>
            </a:extLst>
          </p:cNvPr>
          <p:cNvSpPr txBox="1"/>
          <p:nvPr/>
        </p:nvSpPr>
        <p:spPr>
          <a:xfrm>
            <a:off x="6852664" y="4242284"/>
            <a:ext cx="4344071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Наличие рабочей силы в  данной сфере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1028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3608469A-F12B-46A5-954B-EBDD6CCAC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92" y="5512545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506CC2-AA92-498C-8345-FA55E026E069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86" y="4847062"/>
            <a:ext cx="360000" cy="360000"/>
          </a:xfrm>
          <a:prstGeom prst="rect">
            <a:avLst/>
          </a:prstGeom>
        </p:spPr>
      </p:pic>
      <p:pic>
        <p:nvPicPr>
          <p:cNvPr id="122" name="Picture 6" descr="Рабочие ">
            <a:extLst>
              <a:ext uri="{FF2B5EF4-FFF2-40B4-BE49-F238E27FC236}">
                <a16:creationId xmlns:a16="http://schemas.microsoft.com/office/drawing/2014/main" id="{C8A1D58F-ECCA-4BE8-A68A-3EDA79F0E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232" y="6225336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aphic 4">
            <a:extLst>
              <a:ext uri="{FF2B5EF4-FFF2-40B4-BE49-F238E27FC236}">
                <a16:creationId xmlns:a16="http://schemas.microsoft.com/office/drawing/2014/main" id="{5FC2BC56-4E14-402D-B3B1-899A952D7E4A}"/>
              </a:ext>
            </a:extLst>
          </p:cNvPr>
          <p:cNvGrpSpPr/>
          <p:nvPr/>
        </p:nvGrpSpPr>
        <p:grpSpPr>
          <a:xfrm>
            <a:off x="8692763" y="2477234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116" name="Freeform: Shape 6">
              <a:extLst>
                <a:ext uri="{FF2B5EF4-FFF2-40B4-BE49-F238E27FC236}">
                  <a16:creationId xmlns:a16="http://schemas.microsoft.com/office/drawing/2014/main" id="{1F6F9D62-0BC1-4B95-A9C2-F8DC163BCC29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A6A6A6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8" name="Freeform: Shape 7">
              <a:extLst>
                <a:ext uri="{FF2B5EF4-FFF2-40B4-BE49-F238E27FC236}">
                  <a16:creationId xmlns:a16="http://schemas.microsoft.com/office/drawing/2014/main" id="{2461CDAB-68C8-44BB-B0D5-6BE6D1C077B4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9" name="Freeform: Shape 8">
              <a:extLst>
                <a:ext uri="{FF2B5EF4-FFF2-40B4-BE49-F238E27FC236}">
                  <a16:creationId xmlns:a16="http://schemas.microsoft.com/office/drawing/2014/main" id="{DE9E3A97-8401-4500-8AA8-31BA30B973E4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0" name="Freeform: Shape 9">
              <a:extLst>
                <a:ext uri="{FF2B5EF4-FFF2-40B4-BE49-F238E27FC236}">
                  <a16:creationId xmlns:a16="http://schemas.microsoft.com/office/drawing/2014/main" id="{F1E6F701-E906-40CA-96C9-7D8C1EAE4798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1" name="Freeform: Shape 10">
              <a:extLst>
                <a:ext uri="{FF2B5EF4-FFF2-40B4-BE49-F238E27FC236}">
                  <a16:creationId xmlns:a16="http://schemas.microsoft.com/office/drawing/2014/main" id="{01700354-761F-458E-AD3A-04D6367FB832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3" name="Freeform: Shape 11">
              <a:extLst>
                <a:ext uri="{FF2B5EF4-FFF2-40B4-BE49-F238E27FC236}">
                  <a16:creationId xmlns:a16="http://schemas.microsoft.com/office/drawing/2014/main" id="{DF2BFC09-5375-474A-B43E-339E62515442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24" name="Freeform: Shape 12">
              <a:extLst>
                <a:ext uri="{FF2B5EF4-FFF2-40B4-BE49-F238E27FC236}">
                  <a16:creationId xmlns:a16="http://schemas.microsoft.com/office/drawing/2014/main" id="{A26027A4-6BFB-411B-AFA5-7FF57569D45C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5" name="Freeform: Shape 13">
              <a:extLst>
                <a:ext uri="{FF2B5EF4-FFF2-40B4-BE49-F238E27FC236}">
                  <a16:creationId xmlns:a16="http://schemas.microsoft.com/office/drawing/2014/main" id="{DA7F7C8C-EF3C-4D37-BEA0-8633936A308B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26" name="Freeform: Shape 14">
              <a:extLst>
                <a:ext uri="{FF2B5EF4-FFF2-40B4-BE49-F238E27FC236}">
                  <a16:creationId xmlns:a16="http://schemas.microsoft.com/office/drawing/2014/main" id="{F1A9012F-30A4-41E5-AF36-04CF48B61D16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7" name="Freeform: Shape 15">
              <a:extLst>
                <a:ext uri="{FF2B5EF4-FFF2-40B4-BE49-F238E27FC236}">
                  <a16:creationId xmlns:a16="http://schemas.microsoft.com/office/drawing/2014/main" id="{C1690438-7F33-40E8-8BE2-E049BB67F2BF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28" name="Freeform: Shape 16">
              <a:extLst>
                <a:ext uri="{FF2B5EF4-FFF2-40B4-BE49-F238E27FC236}">
                  <a16:creationId xmlns:a16="http://schemas.microsoft.com/office/drawing/2014/main" id="{89D63D72-527A-407A-A7B1-482C57885181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0" name="Freeform: Shape 17">
              <a:extLst>
                <a:ext uri="{FF2B5EF4-FFF2-40B4-BE49-F238E27FC236}">
                  <a16:creationId xmlns:a16="http://schemas.microsoft.com/office/drawing/2014/main" id="{9D1583A6-16DD-4D62-B4BE-17F6F3E5AE83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3" name="Freeform: Shape 18">
              <a:extLst>
                <a:ext uri="{FF2B5EF4-FFF2-40B4-BE49-F238E27FC236}">
                  <a16:creationId xmlns:a16="http://schemas.microsoft.com/office/drawing/2014/main" id="{77AEACB1-A2A8-470C-BF72-8834240B04EF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4" name="Freeform: Shape 19">
              <a:extLst>
                <a:ext uri="{FF2B5EF4-FFF2-40B4-BE49-F238E27FC236}">
                  <a16:creationId xmlns:a16="http://schemas.microsoft.com/office/drawing/2014/main" id="{7625E670-5E9D-45E8-8D6E-F042F8AAB069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5" name="Freeform: Shape 20">
              <a:extLst>
                <a:ext uri="{FF2B5EF4-FFF2-40B4-BE49-F238E27FC236}">
                  <a16:creationId xmlns:a16="http://schemas.microsoft.com/office/drawing/2014/main" id="{A5C49651-F303-43ED-B2A0-D8B88F60E0D3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6" name="Freeform: Shape 21">
              <a:extLst>
                <a:ext uri="{FF2B5EF4-FFF2-40B4-BE49-F238E27FC236}">
                  <a16:creationId xmlns:a16="http://schemas.microsoft.com/office/drawing/2014/main" id="{79F8DE58-8D63-4CF9-AC2C-70F60F54E9CD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7" name="Freeform: Shape 22">
              <a:extLst>
                <a:ext uri="{FF2B5EF4-FFF2-40B4-BE49-F238E27FC236}">
                  <a16:creationId xmlns:a16="http://schemas.microsoft.com/office/drawing/2014/main" id="{D1F7681D-B04D-4883-A9AD-7D6FEAC95B99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138" name="Table 24">
            <a:extLst>
              <a:ext uri="{FF2B5EF4-FFF2-40B4-BE49-F238E27FC236}">
                <a16:creationId xmlns:a16="http://schemas.microsoft.com/office/drawing/2014/main" id="{BF8DC55F-7F0E-4978-AA61-44FC06507A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622075"/>
              </p:ext>
            </p:extLst>
          </p:nvPr>
        </p:nvGraphicFramePr>
        <p:xfrm>
          <a:off x="7099573" y="3465691"/>
          <a:ext cx="152859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004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711593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Бухарская область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Пло</a:t>
                      </a:r>
                      <a:r>
                        <a:rPr lang="ru-RU" sz="800" kern="1200" spc="-10" dirty="0" err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щадь</a:t>
                      </a:r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39 400 км²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Население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 млн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39" name="Rectangle 21">
            <a:extLst>
              <a:ext uri="{FF2B5EF4-FFF2-40B4-BE49-F238E27FC236}">
                <a16:creationId xmlns:a16="http://schemas.microsoft.com/office/drawing/2014/main" id="{A0E671CC-1270-4EC1-B7D3-CDCA7D89738F}"/>
              </a:ext>
            </a:extLst>
          </p:cNvPr>
          <p:cNvSpPr/>
          <p:nvPr/>
        </p:nvSpPr>
        <p:spPr>
          <a:xfrm>
            <a:off x="10796097" y="2547420"/>
            <a:ext cx="1239935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ru" sz="800" dirty="0">
                <a:solidFill>
                  <a:srgbClr val="00425F"/>
                </a:solidFill>
                <a:latin typeface="Montserrat" pitchFamily="2" charset="-52"/>
              </a:rPr>
              <a:t>Бухарская область</a:t>
            </a:r>
          </a:p>
        </p:txBody>
      </p:sp>
      <p:cxnSp>
        <p:nvCxnSpPr>
          <p:cNvPr id="140" name="Connector: Elbow 26">
            <a:extLst>
              <a:ext uri="{FF2B5EF4-FFF2-40B4-BE49-F238E27FC236}">
                <a16:creationId xmlns:a16="http://schemas.microsoft.com/office/drawing/2014/main" id="{9FC1B6AA-C99A-4B2E-84F0-5848626C4776}"/>
              </a:ext>
            </a:extLst>
          </p:cNvPr>
          <p:cNvCxnSpPr>
            <a:cxnSpLocks/>
            <a:stCxn id="139" idx="1"/>
          </p:cNvCxnSpPr>
          <p:nvPr/>
        </p:nvCxnSpPr>
        <p:spPr>
          <a:xfrm rot="10800000" flipV="1">
            <a:off x="10110837" y="2685144"/>
            <a:ext cx="685260" cy="1014526"/>
          </a:xfrm>
          <a:prstGeom prst="bentConnector2">
            <a:avLst/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DF95C7E1-6E98-43AB-9F2A-0A15B16A9E2D}"/>
              </a:ext>
            </a:extLst>
          </p:cNvPr>
          <p:cNvSpPr txBox="1"/>
          <p:nvPr/>
        </p:nvSpPr>
        <p:spPr>
          <a:xfrm>
            <a:off x="6852664" y="2274248"/>
            <a:ext cx="1740937" cy="338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Расположение</a:t>
            </a:r>
            <a:endParaRPr lang="en-US" sz="1200" b="1" dirty="0">
              <a:latin typeface="Montserrat" pitchFamily="2" charset="-52"/>
              <a:cs typeface="Arial MT"/>
            </a:endParaRPr>
          </a:p>
        </p:txBody>
      </p:sp>
      <p:pic>
        <p:nvPicPr>
          <p:cNvPr id="2052" name="Picture 4" descr="Германия ">
            <a:extLst>
              <a:ext uri="{FF2B5EF4-FFF2-40B4-BE49-F238E27FC236}">
                <a16:creationId xmlns:a16="http://schemas.microsoft.com/office/drawing/2014/main" id="{2B7EA8AE-D784-40FA-86BE-5B1E74ED3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37994" y="2490540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Франция ">
            <a:extLst>
              <a:ext uri="{FF2B5EF4-FFF2-40B4-BE49-F238E27FC236}">
                <a16:creationId xmlns:a16="http://schemas.microsoft.com/office/drawing/2014/main" id="{A1F829D9-A8B6-450A-A474-A25EE4418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37994" y="2760220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объединенное Королевство ">
            <a:extLst>
              <a:ext uri="{FF2B5EF4-FFF2-40B4-BE49-F238E27FC236}">
                <a16:creationId xmlns:a16="http://schemas.microsoft.com/office/drawing/2014/main" id="{46933657-9B72-4981-8857-36F2A691D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37995" y="3044191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Япония ">
            <a:extLst>
              <a:ext uri="{FF2B5EF4-FFF2-40B4-BE49-F238E27FC236}">
                <a16:creationId xmlns:a16="http://schemas.microsoft.com/office/drawing/2014/main" id="{305FE38C-2037-40A1-BFEC-E360E5B7B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37994" y="3321022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Нидерланды ">
            <a:extLst>
              <a:ext uri="{FF2B5EF4-FFF2-40B4-BE49-F238E27FC236}">
                <a16:creationId xmlns:a16="http://schemas.microsoft.com/office/drawing/2014/main" id="{DE0EE93C-CDB5-45E4-86F5-BA75C7D59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37994" y="3588322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Канада ">
            <a:extLst>
              <a:ext uri="{FF2B5EF4-FFF2-40B4-BE49-F238E27FC236}">
                <a16:creationId xmlns:a16="http://schemas.microsoft.com/office/drawing/2014/main" id="{272AB259-215A-49DB-902B-A1A1E5BA5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37994" y="3858007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Соединенные Штаты ">
            <a:extLst>
              <a:ext uri="{FF2B5EF4-FFF2-40B4-BE49-F238E27FC236}">
                <a16:creationId xmlns:a16="http://schemas.microsoft.com/office/drawing/2014/main" id="{2DD428F6-1A14-48BB-B04C-38BB0F5E2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94" y="2191346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object 20">
            <a:extLst>
              <a:ext uri="{FF2B5EF4-FFF2-40B4-BE49-F238E27FC236}">
                <a16:creationId xmlns:a16="http://schemas.microsoft.com/office/drawing/2014/main" id="{FF5F44A2-B466-4DC8-83D2-FCAA1C201436}"/>
              </a:ext>
            </a:extLst>
          </p:cNvPr>
          <p:cNvSpPr/>
          <p:nvPr/>
        </p:nvSpPr>
        <p:spPr>
          <a:xfrm>
            <a:off x="1517756" y="4109387"/>
            <a:ext cx="45719" cy="180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9000A1A-1A37-427C-B3A4-BD9F38DA113D}"/>
              </a:ext>
            </a:extLst>
          </p:cNvPr>
          <p:cNvSpPr txBox="1"/>
          <p:nvPr/>
        </p:nvSpPr>
        <p:spPr>
          <a:xfrm>
            <a:off x="6852665" y="791264"/>
            <a:ext cx="290255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Торговые соглашения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87" name="Овал 86">
            <a:extLst>
              <a:ext uri="{FF2B5EF4-FFF2-40B4-BE49-F238E27FC236}">
                <a16:creationId xmlns:a16="http://schemas.microsoft.com/office/drawing/2014/main" id="{06A5E7B2-8495-4155-9567-7BB0EFADB7E6}"/>
              </a:ext>
            </a:extLst>
          </p:cNvPr>
          <p:cNvSpPr/>
          <p:nvPr/>
        </p:nvSpPr>
        <p:spPr>
          <a:xfrm>
            <a:off x="9615357" y="1272149"/>
            <a:ext cx="648000" cy="648000"/>
          </a:xfrm>
          <a:prstGeom prst="ellipse">
            <a:avLst/>
          </a:prstGeom>
          <a:blipFill>
            <a:blip r:embed="rId2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3B8BFADF-9812-4740-A746-565A76A8A573}"/>
              </a:ext>
            </a:extLst>
          </p:cNvPr>
          <p:cNvSpPr/>
          <p:nvPr/>
        </p:nvSpPr>
        <p:spPr>
          <a:xfrm>
            <a:off x="6926821" y="1313668"/>
            <a:ext cx="648000" cy="648000"/>
          </a:xfrm>
          <a:prstGeom prst="ellipse">
            <a:avLst/>
          </a:prstGeom>
          <a:blipFill>
            <a:blip r:embed="rId2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object 31">
            <a:extLst>
              <a:ext uri="{FF2B5EF4-FFF2-40B4-BE49-F238E27FC236}">
                <a16:creationId xmlns:a16="http://schemas.microsoft.com/office/drawing/2014/main" id="{D8D7AC07-BC5B-49A5-85F9-104CFEEC7852}"/>
              </a:ext>
            </a:extLst>
          </p:cNvPr>
          <p:cNvSpPr txBox="1"/>
          <p:nvPr/>
        </p:nvSpPr>
        <p:spPr>
          <a:xfrm>
            <a:off x="7674048" y="1249707"/>
            <a:ext cx="1813514" cy="78226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000" dirty="0">
                <a:solidFill>
                  <a:srgbClr val="00425F"/>
                </a:solidFill>
                <a:latin typeface="Montserrat" pitchFamily="2" charset="-52"/>
              </a:rPr>
              <a:t>Соглашение </a:t>
            </a:r>
            <a:r>
              <a:rPr lang="en-US" sz="1000" dirty="0">
                <a:solidFill>
                  <a:srgbClr val="00425F"/>
                </a:solidFill>
                <a:latin typeface="Montserrat" pitchFamily="2" charset="-52"/>
              </a:rPr>
              <a:t>GSP+ </a:t>
            </a:r>
            <a:r>
              <a:rPr lang="ru" sz="1000" dirty="0">
                <a:solidFill>
                  <a:srgbClr val="00425F"/>
                </a:solidFill>
                <a:latin typeface="Montserrat" pitchFamily="2" charset="-52"/>
              </a:rPr>
              <a:t>позволяет экспортировать в ЕС по сниженным или нулевым тарифам 6200 наименований товаров.</a:t>
            </a:r>
            <a:endParaRPr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90" name="object 31">
            <a:extLst>
              <a:ext uri="{FF2B5EF4-FFF2-40B4-BE49-F238E27FC236}">
                <a16:creationId xmlns:a16="http://schemas.microsoft.com/office/drawing/2014/main" id="{4ECAF83D-B3B1-4117-B7EC-3F7FDF9F2220}"/>
              </a:ext>
            </a:extLst>
          </p:cNvPr>
          <p:cNvSpPr txBox="1"/>
          <p:nvPr/>
        </p:nvSpPr>
        <p:spPr>
          <a:xfrm>
            <a:off x="10348356" y="1244359"/>
            <a:ext cx="1739346" cy="78226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000" dirty="0">
                <a:solidFill>
                  <a:srgbClr val="00425F"/>
                </a:solidFill>
                <a:latin typeface="Montserrat" pitchFamily="2" charset="-52"/>
              </a:rPr>
              <a:t>Соглашение о свободной торговле СНГ создает более интегрированный и открытый рынок со странами СНГ.</a:t>
            </a:r>
            <a:endParaRPr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17" name="object 48">
            <a:extLst>
              <a:ext uri="{FF2B5EF4-FFF2-40B4-BE49-F238E27FC236}">
                <a16:creationId xmlns:a16="http://schemas.microsoft.com/office/drawing/2014/main" id="{B2CFFC00-08E2-45B3-B68B-5CCACCF0F36E}"/>
              </a:ext>
            </a:extLst>
          </p:cNvPr>
          <p:cNvSpPr txBox="1"/>
          <p:nvPr/>
        </p:nvSpPr>
        <p:spPr>
          <a:xfrm>
            <a:off x="1185738" y="1787471"/>
            <a:ext cx="1411712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01400"/>
              </a:lnSpc>
            </a:pPr>
            <a:r>
              <a:rPr sz="800" kern="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Топ-7</a:t>
            </a:r>
            <a:r>
              <a:rPr lang="ru-RU" sz="800" kern="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экспортёров </a:t>
            </a:r>
            <a:r>
              <a:rPr lang="ru" sz="800" kern="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зерна</a:t>
            </a:r>
            <a:r>
              <a:rPr sz="800" kern="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kern="0" spc="-2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доллар США</a:t>
            </a:r>
            <a:r>
              <a:rPr sz="800" kern="0" spc="10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800" kern="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млрд.</a:t>
            </a:r>
            <a:endParaRPr sz="800" kern="0" dirty="0">
              <a:latin typeface="Montserrat" pitchFamily="2" charset="-52"/>
              <a:cs typeface="Arial MT"/>
            </a:endParaRPr>
          </a:p>
        </p:txBody>
      </p:sp>
      <p:sp>
        <p:nvSpPr>
          <p:cNvPr id="131" name="object 49">
            <a:extLst>
              <a:ext uri="{FF2B5EF4-FFF2-40B4-BE49-F238E27FC236}">
                <a16:creationId xmlns:a16="http://schemas.microsoft.com/office/drawing/2014/main" id="{A61AFC1C-1EA0-4A60-9035-1D7899CAC087}"/>
              </a:ext>
            </a:extLst>
          </p:cNvPr>
          <p:cNvSpPr txBox="1"/>
          <p:nvPr/>
        </p:nvSpPr>
        <p:spPr>
          <a:xfrm>
            <a:off x="4065324" y="1768327"/>
            <a:ext cx="1537681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sz="800" dirty="0" err="1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</a:t>
            </a:r>
            <a:r>
              <a:rPr lang="ru-RU" sz="800" dirty="0" err="1">
                <a:solidFill>
                  <a:srgbClr val="164A69"/>
                </a:solidFill>
                <a:latin typeface="Montserrat" pitchFamily="2" charset="-52"/>
                <a:cs typeface="Arial MT"/>
              </a:rPr>
              <a:t>яя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заработная плата,</a:t>
            </a:r>
            <a:r>
              <a:rPr lang="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доллар США</a:t>
            </a:r>
            <a:r>
              <a:rPr sz="800" spc="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тыс.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за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месяц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132" name="object 50">
            <a:extLst>
              <a:ext uri="{FF2B5EF4-FFF2-40B4-BE49-F238E27FC236}">
                <a16:creationId xmlns:a16="http://schemas.microsoft.com/office/drawing/2014/main" id="{3B053D72-2D22-43E1-A758-8D4A883B5B63}"/>
              </a:ext>
            </a:extLst>
          </p:cNvPr>
          <p:cNvSpPr txBox="1"/>
          <p:nvPr/>
        </p:nvSpPr>
        <p:spPr>
          <a:xfrm>
            <a:off x="5659874" y="1792501"/>
            <a:ext cx="1314450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10" dirty="0" err="1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</a:t>
            </a:r>
            <a:r>
              <a:rPr lang="ru-RU" sz="800" spc="10" dirty="0" err="1">
                <a:solidFill>
                  <a:srgbClr val="164A69"/>
                </a:solidFill>
                <a:latin typeface="Montserrat" pitchFamily="2" charset="-52"/>
                <a:cs typeface="Arial MT"/>
              </a:rPr>
              <a:t>яя</a:t>
            </a:r>
            <a:r>
              <a:rPr lang="ru-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цена за воду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endParaRPr sz="800" dirty="0">
              <a:latin typeface="Montserrat" pitchFamily="2" charset="-52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ru-RU"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Ц</a:t>
            </a:r>
            <a:r>
              <a:rPr lang="ru"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енты США </a:t>
            </a:r>
            <a:r>
              <a:rPr sz="800" dirty="0" err="1">
                <a:solidFill>
                  <a:srgbClr val="6D6E71"/>
                </a:solidFill>
                <a:latin typeface="Montserrat" pitchFamily="2" charset="-52"/>
                <a:cs typeface="Arial MT"/>
              </a:rPr>
              <a:t>за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м </a:t>
            </a:r>
            <a:r>
              <a:rPr lang="ru" sz="800" spc="-25" baseline="300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3</a:t>
            </a:r>
            <a:r>
              <a:rPr lang="ru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endParaRPr sz="800" dirty="0">
              <a:latin typeface="Montserrat" pitchFamily="2" charset="-52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76839"/>
            <a:ext cx="2290328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" sz="10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</a:t>
            </a:r>
          </a:p>
          <a:p>
            <a:r>
              <a:rPr lang="ru" sz="1000" spc="-10" dirty="0">
                <a:solidFill>
                  <a:srgbClr val="00425F"/>
                </a:solidFill>
                <a:latin typeface="Montserrat" pitchFamily="2" charset="-52"/>
              </a:rPr>
              <a:t>Промышленность и торговля </a:t>
            </a:r>
            <a:br>
              <a:rPr lang="en-US" sz="10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000" spc="-10" dirty="0">
                <a:solidFill>
                  <a:srgbClr val="00425F"/>
                </a:solidFill>
                <a:latin typeface="Montserrat" pitchFamily="2" charset="-52"/>
              </a:rPr>
              <a:t>Республики Узбекистан</a:t>
            </a: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Мазари </a:t>
            </a:r>
            <a:r>
              <a:rPr lang="ru" sz="550" b="1" i="1" dirty="0" err="1">
                <a:solidFill>
                  <a:srgbClr val="93B5D2"/>
                </a:solidFill>
              </a:rPr>
              <a:t>- </a:t>
            </a:r>
            <a:r>
              <a:rPr lang="ru" sz="550" b="1" i="1" dirty="0">
                <a:solidFill>
                  <a:srgbClr val="93B5D2"/>
                </a:solidFill>
              </a:rPr>
              <a:t>Шариф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700" dirty="0">
                <a:solidFill>
                  <a:srgbClr val="889CB7"/>
                </a:solidFill>
              </a:rPr>
              <a:t>Афганистан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Кашгар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Карачи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Бандар-и-Аббас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Чахбахар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700" dirty="0">
                <a:solidFill>
                  <a:srgbClr val="889CB7"/>
                </a:solidFill>
              </a:rPr>
              <a:t>Иран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Москва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Латвия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Минск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Санкт-Петербург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Рига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Клайпеда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Брест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Киев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Львов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Нарезать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Мерсин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Саракса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Ксират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Пешавар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Саксаульская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Кандыагаш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Бейни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Астрахан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Волгоград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Поворина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Актогай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Улан-Батор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Таллин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Берлин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Гамбург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Эссен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Париж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Малатья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Баянгал </a:t>
            </a:r>
            <a:r>
              <a:rPr lang="ru" sz="550" b="1" i="1" dirty="0">
                <a:solidFill>
                  <a:srgbClr val="93B5D2"/>
                </a:solidFill>
              </a:rPr>
              <a:t>-Мангал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Ош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700" dirty="0">
                <a:solidFill>
                  <a:srgbClr val="889CB7"/>
                </a:solidFill>
              </a:rPr>
              <a:t>Пакистан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2511721" y="163329"/>
            <a:ext cx="543436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" dirty="0">
                <a:solidFill>
                  <a:srgbClr val="00425F"/>
                </a:solidFill>
                <a:latin typeface="Montserrat" pitchFamily="2" charset="-52"/>
              </a:rPr>
              <a:t>Международные логистические коридоры</a:t>
            </a: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76839"/>
            <a:ext cx="2290328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" sz="10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</a:t>
            </a:r>
          </a:p>
          <a:p>
            <a:r>
              <a:rPr lang="ru" sz="1000" spc="-10" dirty="0">
                <a:solidFill>
                  <a:srgbClr val="00425F"/>
                </a:solidFill>
                <a:latin typeface="Montserrat" pitchFamily="2" charset="-52"/>
              </a:rPr>
              <a:t>Промышленность и торговля </a:t>
            </a:r>
            <a:br>
              <a:rPr lang="en-US" sz="10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000" spc="-10" dirty="0">
                <a:solidFill>
                  <a:srgbClr val="00425F"/>
                </a:solidFill>
                <a:latin typeface="Montserrat" pitchFamily="2" charset="-52"/>
              </a:rPr>
              <a:t>Республики Узбекистан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584415"/>
            <a:ext cx="2702987" cy="1631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" sz="1000" dirty="0">
                <a:solidFill>
                  <a:srgbClr val="00425F"/>
                </a:solidFill>
                <a:latin typeface="Montserrat" pitchFamily="2" charset="-52"/>
              </a:rPr>
              <a:t>Безвизовый режим для туристов из </a:t>
            </a:r>
            <a:br>
              <a:rPr lang="en-US" sz="10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000" b="1" dirty="0">
                <a:solidFill>
                  <a:srgbClr val="00425F"/>
                </a:solidFill>
                <a:latin typeface="Montserrat" pitchFamily="2" charset="-52"/>
              </a:rPr>
              <a:t>90 стран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" sz="1000" dirty="0">
                <a:solidFill>
                  <a:srgbClr val="00425F"/>
                </a:solidFill>
                <a:latin typeface="Montserrat" pitchFamily="2" charset="-52"/>
              </a:rPr>
              <a:t>Разнообразный ассортимент </a:t>
            </a:r>
            <a:r>
              <a:rPr lang="ru" sz="1000" b="1" dirty="0">
                <a:solidFill>
                  <a:srgbClr val="00425F"/>
                </a:solidFill>
                <a:latin typeface="Montserrat" pitchFamily="2" charset="-52"/>
              </a:rPr>
              <a:t>59 перевозчиков </a:t>
            </a:r>
            <a:r>
              <a:rPr lang="ru" sz="1000" dirty="0">
                <a:solidFill>
                  <a:srgbClr val="00425F"/>
                </a:solidFill>
                <a:latin typeface="Montserrat" pitchFamily="2" charset="-52"/>
              </a:rPr>
              <a:t>в аэропорту Узбекистана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" sz="1000" b="1" dirty="0">
                <a:solidFill>
                  <a:srgbClr val="00425F"/>
                </a:solidFill>
                <a:latin typeface="Montserrat" pitchFamily="2" charset="-52"/>
              </a:rPr>
              <a:t>11 аэропортов </a:t>
            </a:r>
            <a:r>
              <a:rPr lang="ru" sz="1000" dirty="0">
                <a:solidFill>
                  <a:srgbClr val="00425F"/>
                </a:solidFill>
                <a:latin typeface="Montserrat" pitchFamily="2" charset="-52"/>
              </a:rPr>
              <a:t>по всей стране, основные аэропорты - Ташкент, Самарканд и Бухара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800" b="1" dirty="0">
                <a:solidFill>
                  <a:srgbClr val="93B5D2"/>
                </a:solidFill>
              </a:rPr>
              <a:t>Нью-Йорк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148492" y="155560"/>
            <a:ext cx="925090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" dirty="0">
                <a:solidFill>
                  <a:srgbClr val="00425F"/>
                </a:solidFill>
                <a:latin typeface="Montserrat" pitchFamily="2" charset="-52"/>
              </a:rPr>
              <a:t>Воздушное сообщение с Ташкентом и другими аэропортами Узбекистана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5039</TotalTime>
  <Words>602</Words>
  <Application>Microsoft Office PowerPoint</Application>
  <PresentationFormat>Широкоэкранный</PresentationFormat>
  <Paragraphs>169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ASLIDDIN SAMANDAROV</cp:lastModifiedBy>
  <cp:revision>147</cp:revision>
  <dcterms:created xsi:type="dcterms:W3CDTF">2024-07-25T07:55:13Z</dcterms:created>
  <dcterms:modified xsi:type="dcterms:W3CDTF">2025-04-27T12:57:29Z</dcterms:modified>
</cp:coreProperties>
</file>