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5092" r:id="rId4"/>
    <p:sldId id="2147475090" r:id="rId5"/>
  </p:sldIdLst>
  <p:sldSz cx="12192000" cy="6858000"/>
  <p:notesSz cx="6858000" cy="9144000"/>
  <p:defaultTextStyle>
    <a:defPPr>
      <a:defRPr lang="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BEE"/>
    <a:srgbClr val="8FD7CD"/>
    <a:srgbClr val="FFFFFF"/>
    <a:srgbClr val="5BC4BF"/>
    <a:srgbClr val="B6E2E7"/>
    <a:srgbClr val="3E77AB"/>
    <a:srgbClr val="79A0C4"/>
    <a:srgbClr val="2E6CA4"/>
    <a:srgbClr val="2F6EA4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555" autoAdjust="0"/>
  </p:normalViewPr>
  <p:slideViewPr>
    <p:cSldViewPr snapToGrid="0">
      <p:cViewPr varScale="1">
        <p:scale>
          <a:sx n="102" d="100"/>
          <a:sy n="102" d="100"/>
        </p:scale>
        <p:origin x="1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" sz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3 года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объем инвестиций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составляет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3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долларов США</a:t>
          </a:r>
          <a:endParaRPr lang="en-US" sz="11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7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превышают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" sz="1400" dirty="0">
              <a:latin typeface="Montserrat" pitchFamily="2" charset="-52"/>
            </a:rPr>
            <a:t>Факультеты </a:t>
          </a:r>
          <a:r>
            <a:rPr lang="ru" sz="1400" baseline="0" dirty="0">
              <a:latin typeface="Montserrat" pitchFamily="2" charset="-52"/>
            </a:rPr>
            <a:t>колледжей: 10</a:t>
          </a:r>
          <a:endParaRPr lang="en-US" sz="1400" dirty="0">
            <a:latin typeface="Montserrat" pitchFamily="2" charset="-52"/>
          </a:endParaRP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" sz="1400" dirty="0">
              <a:latin typeface="Montserrat" pitchFamily="2" charset="-52"/>
            </a:rPr>
            <a:t>Факультеты высшего образования: 2 4</a:t>
          </a:r>
          <a:endParaRPr lang="en-US" sz="1400" dirty="0">
            <a:latin typeface="Montserrat" pitchFamily="2" charset="-52"/>
          </a:endParaRP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ru" sz="1400" dirty="0">
              <a:latin typeface="Montserrat" pitchFamily="2" charset="-52"/>
            </a:rPr>
            <a:t>Количество выпускников: 4 332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032757-1DBD-4A7B-8E63-04FD147EBBC9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208400-3ED6-4C33-ABED-41D3BDB2C0C8}">
      <dgm:prSet phldrT="[Текст]" custT="1"/>
      <dgm:spPr>
        <a:solidFill>
          <a:srgbClr val="5BC4BF"/>
        </a:solidFill>
        <a:ln>
          <a:solidFill>
            <a:srgbClr val="5BC4B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>
            <a:buNone/>
          </a:pPr>
          <a:r>
            <a:rPr lang="ru" sz="1500" b="1" dirty="0"/>
            <a:t>РОССИЯ</a:t>
          </a:r>
          <a:endParaRPr lang="ru-RU" sz="1500" b="1" dirty="0"/>
        </a:p>
      </dgm:t>
    </dgm:pt>
    <dgm:pt modelId="{2E1E0ECC-DC51-4278-8435-A6EAE144EC55}" type="parTrans" cxnId="{9053629C-58F0-4776-90C4-665F7B94502E}">
      <dgm:prSet/>
      <dgm:spPr/>
      <dgm:t>
        <a:bodyPr/>
        <a:lstStyle/>
        <a:p>
          <a:endParaRPr lang="ru-RU"/>
        </a:p>
      </dgm:t>
    </dgm:pt>
    <dgm:pt modelId="{7C4962EB-D33D-48C2-9E21-72538C38F131}" type="sibTrans" cxnId="{9053629C-58F0-4776-90C4-665F7B94502E}">
      <dgm:prSet/>
      <dgm:spPr/>
      <dgm:t>
        <a:bodyPr/>
        <a:lstStyle/>
        <a:p>
          <a:endParaRPr lang="ru-RU"/>
        </a:p>
      </dgm:t>
    </dgm:pt>
    <dgm:pt modelId="{CD5DBFFD-C196-45E3-B7F5-3584E004B0D3}">
      <dgm:prSet phldrT="[Текст]" custT="1"/>
      <dgm:spPr>
        <a:solidFill>
          <a:srgbClr val="5BC4BF"/>
        </a:solidFill>
        <a:ln>
          <a:solidFill>
            <a:srgbClr val="5BC4B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>
            <a:buNone/>
          </a:pPr>
          <a:r>
            <a:rPr lang="ru" sz="1500" dirty="0"/>
            <a:t>2 </a:t>
          </a:r>
          <a:r>
            <a:rPr lang="ru" sz="1500" dirty="0" err="1"/>
            <a:t>млрд </a:t>
          </a:r>
          <a:r>
            <a:rPr lang="ru" sz="1500" dirty="0"/>
            <a:t>долларов США</a:t>
          </a:r>
          <a:endParaRPr lang="ru-RU" sz="1500" dirty="0"/>
        </a:p>
      </dgm:t>
    </dgm:pt>
    <dgm:pt modelId="{0C35E8A6-7129-4AF3-B032-3E1A77057F19}" type="parTrans" cxnId="{1F9CE4A8-062F-41D8-A817-CE6EB62FD20B}">
      <dgm:prSet/>
      <dgm:spPr/>
      <dgm:t>
        <a:bodyPr/>
        <a:lstStyle/>
        <a:p>
          <a:endParaRPr lang="ru-RU"/>
        </a:p>
      </dgm:t>
    </dgm:pt>
    <dgm:pt modelId="{524B103F-7DB5-4483-A99D-166842718C1C}" type="sibTrans" cxnId="{1F9CE4A8-062F-41D8-A817-CE6EB62FD20B}">
      <dgm:prSet/>
      <dgm:spPr/>
      <dgm:t>
        <a:bodyPr/>
        <a:lstStyle/>
        <a:p>
          <a:endParaRPr lang="ru-RU"/>
        </a:p>
      </dgm:t>
    </dgm:pt>
    <dgm:pt modelId="{1285990E-7D8E-4F2F-B495-CC1A8726FFDF}">
      <dgm:prSet phldrT="[Текст]" custT="1"/>
      <dgm:spPr>
        <a:solidFill>
          <a:srgbClr val="5BC4BF"/>
        </a:solidFill>
        <a:ln>
          <a:solidFill>
            <a:srgbClr val="5BC4B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>
            <a:buNone/>
          </a:pPr>
          <a:r>
            <a:rPr lang="ru" sz="1500" b="1" dirty="0"/>
            <a:t>ЕВРОПА</a:t>
          </a:r>
          <a:endParaRPr lang="ru-RU" sz="1500" b="1" dirty="0"/>
        </a:p>
        <a:p>
          <a:pPr algn="ctr">
            <a:buNone/>
          </a:pPr>
          <a:r>
            <a:rPr lang="ru" sz="1500" dirty="0"/>
            <a:t>20 </a:t>
          </a:r>
          <a:r>
            <a:rPr lang="ru" sz="1500" dirty="0" err="1"/>
            <a:t>млрд </a:t>
          </a:r>
          <a:r>
            <a:rPr lang="ru" sz="1500" dirty="0"/>
            <a:t>долларов США</a:t>
          </a:r>
          <a:endParaRPr lang="ru-RU" sz="1500" dirty="0"/>
        </a:p>
        <a:p>
          <a:pPr algn="ctr">
            <a:buNone/>
          </a:pPr>
          <a:endParaRPr lang="ru-RU" sz="1500" dirty="0"/>
        </a:p>
        <a:p>
          <a:pPr algn="ctr">
            <a:buNone/>
          </a:pPr>
          <a:endParaRPr lang="ru-RU" sz="1500" dirty="0"/>
        </a:p>
        <a:p>
          <a:pPr algn="ctr">
            <a:buNone/>
          </a:pPr>
          <a:r>
            <a:rPr lang="ru" sz="1500" dirty="0"/>
            <a:t> </a:t>
          </a:r>
          <a:endParaRPr lang="ru-RU" sz="2200" dirty="0"/>
        </a:p>
      </dgm:t>
    </dgm:pt>
    <dgm:pt modelId="{B296E7E7-28EA-42DA-B967-D126AE45631A}" type="parTrans" cxnId="{265C2846-1345-4BBC-9BC1-A83BE62347BC}">
      <dgm:prSet/>
      <dgm:spPr/>
      <dgm:t>
        <a:bodyPr/>
        <a:lstStyle/>
        <a:p>
          <a:endParaRPr lang="ru-RU"/>
        </a:p>
      </dgm:t>
    </dgm:pt>
    <dgm:pt modelId="{F9DF1EE9-8AA1-48E8-AF74-710B297B52C1}" type="sibTrans" cxnId="{265C2846-1345-4BBC-9BC1-A83BE62347BC}">
      <dgm:prSet/>
      <dgm:spPr/>
      <dgm:t>
        <a:bodyPr/>
        <a:lstStyle/>
        <a:p>
          <a:endParaRPr lang="ru-RU"/>
        </a:p>
      </dgm:t>
    </dgm:pt>
    <dgm:pt modelId="{EFEEECD5-5B6B-4E9E-B2DA-781E9E70FE4C}">
      <dgm:prSet phldrT="[Текст]" custT="1"/>
      <dgm:spPr>
        <a:solidFill>
          <a:srgbClr val="5BC4BF"/>
        </a:solidFill>
        <a:ln>
          <a:solidFill>
            <a:srgbClr val="5BC4B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>
            <a:buNone/>
          </a:pPr>
          <a:endParaRPr lang="ru-RU" sz="1700" dirty="0"/>
        </a:p>
        <a:p>
          <a:pPr algn="ctr">
            <a:buNone/>
          </a:pPr>
          <a:r>
            <a:rPr lang="ru" sz="1500" b="1" dirty="0"/>
            <a:t>СРЕДНИЙ ВОСТОК</a:t>
          </a:r>
          <a:endParaRPr lang="ru-RU" sz="1500" b="1" dirty="0"/>
        </a:p>
        <a:p>
          <a:pPr algn="ctr">
            <a:buNone/>
          </a:pPr>
          <a:r>
            <a:rPr lang="ru" sz="1500" dirty="0"/>
            <a:t>6 </a:t>
          </a:r>
          <a:r>
            <a:rPr lang="ru" sz="1500" dirty="0" err="1"/>
            <a:t>млрд </a:t>
          </a:r>
          <a:r>
            <a:rPr lang="ru" sz="1500" dirty="0"/>
            <a:t>долларов США</a:t>
          </a:r>
          <a:endParaRPr lang="ru-RU" sz="1500" dirty="0"/>
        </a:p>
        <a:p>
          <a:pPr algn="ctr">
            <a:buNone/>
          </a:pPr>
          <a:endParaRPr lang="ru-RU" sz="1700" dirty="0"/>
        </a:p>
        <a:p>
          <a:pPr algn="ctr">
            <a:buNone/>
          </a:pPr>
          <a:endParaRPr lang="ru-RU" sz="1700" dirty="0"/>
        </a:p>
        <a:p>
          <a:pPr algn="ctr">
            <a:buNone/>
          </a:pPr>
          <a:endParaRPr lang="ru-RU" sz="1700" dirty="0"/>
        </a:p>
      </dgm:t>
    </dgm:pt>
    <dgm:pt modelId="{D6C292FF-B399-4C13-84B0-D5C42B08FD36}" type="sibTrans" cxnId="{C4A3D035-EF55-4EFD-81F3-6A5D3371408F}">
      <dgm:prSet/>
      <dgm:spPr/>
      <dgm:t>
        <a:bodyPr/>
        <a:lstStyle/>
        <a:p>
          <a:endParaRPr lang="ru-RU"/>
        </a:p>
      </dgm:t>
    </dgm:pt>
    <dgm:pt modelId="{D6136532-BAC4-48AC-9F04-14139ACB860F}" type="parTrans" cxnId="{C4A3D035-EF55-4EFD-81F3-6A5D3371408F}">
      <dgm:prSet/>
      <dgm:spPr/>
      <dgm:t>
        <a:bodyPr/>
        <a:lstStyle/>
        <a:p>
          <a:endParaRPr lang="ru-RU"/>
        </a:p>
      </dgm:t>
    </dgm:pt>
    <dgm:pt modelId="{1C78293D-C8DE-41F5-9F1D-D1E9B33C1420}" type="pres">
      <dgm:prSet presAssocID="{C8032757-1DBD-4A7B-8E63-04FD147EBBC9}" presName="Name0" presStyleCnt="0">
        <dgm:presLayoutVars>
          <dgm:dir/>
          <dgm:resizeHandles val="exact"/>
        </dgm:presLayoutVars>
      </dgm:prSet>
      <dgm:spPr/>
    </dgm:pt>
    <dgm:pt modelId="{49802584-11B2-413A-A047-ADA6EB9E8CB7}" type="pres">
      <dgm:prSet presAssocID="{1E208400-3ED6-4C33-ABED-41D3BDB2C0C8}" presName="node" presStyleLbl="node1" presStyleIdx="0" presStyleCnt="3">
        <dgm:presLayoutVars>
          <dgm:bulletEnabled val="1"/>
        </dgm:presLayoutVars>
      </dgm:prSet>
      <dgm:spPr/>
    </dgm:pt>
    <dgm:pt modelId="{35481E5B-3039-4083-82E6-2963C8344FB1}" type="pres">
      <dgm:prSet presAssocID="{7C4962EB-D33D-48C2-9E21-72538C38F131}" presName="sibTrans" presStyleCnt="0"/>
      <dgm:spPr/>
    </dgm:pt>
    <dgm:pt modelId="{6C713FE1-D7C4-4D16-8902-F496C43EDD97}" type="pres">
      <dgm:prSet presAssocID="{1285990E-7D8E-4F2F-B495-CC1A8726FFDF}" presName="node" presStyleLbl="node1" presStyleIdx="1" presStyleCnt="3" custLinFactNeighborY="-356">
        <dgm:presLayoutVars>
          <dgm:bulletEnabled val="1"/>
        </dgm:presLayoutVars>
      </dgm:prSet>
      <dgm:spPr/>
    </dgm:pt>
    <dgm:pt modelId="{04AE7659-B142-4B89-BF58-94EB08FF8C3D}" type="pres">
      <dgm:prSet presAssocID="{F9DF1EE9-8AA1-48E8-AF74-710B297B52C1}" presName="sibTrans" presStyleCnt="0"/>
      <dgm:spPr/>
    </dgm:pt>
    <dgm:pt modelId="{6F037934-96A3-4A09-953C-E0B494CFCE53}" type="pres">
      <dgm:prSet presAssocID="{EFEEECD5-5B6B-4E9E-B2DA-781E9E70FE4C}" presName="node" presStyleLbl="node1" presStyleIdx="2" presStyleCnt="3" custLinFactX="21686" custLinFactNeighborX="100000" custLinFactNeighborY="13456">
        <dgm:presLayoutVars>
          <dgm:bulletEnabled val="1"/>
        </dgm:presLayoutVars>
      </dgm:prSet>
      <dgm:spPr/>
    </dgm:pt>
  </dgm:ptLst>
  <dgm:cxnLst>
    <dgm:cxn modelId="{73FE671B-5FEC-407B-9658-7493373A35EB}" type="presOf" srcId="{1E208400-3ED6-4C33-ABED-41D3BDB2C0C8}" destId="{49802584-11B2-413A-A047-ADA6EB9E8CB7}" srcOrd="0" destOrd="0" presId="urn:microsoft.com/office/officeart/2005/8/layout/hList6"/>
    <dgm:cxn modelId="{C4A3D035-EF55-4EFD-81F3-6A5D3371408F}" srcId="{C8032757-1DBD-4A7B-8E63-04FD147EBBC9}" destId="{EFEEECD5-5B6B-4E9E-B2DA-781E9E70FE4C}" srcOrd="2" destOrd="0" parTransId="{D6136532-BAC4-48AC-9F04-14139ACB860F}" sibTransId="{D6C292FF-B399-4C13-84B0-D5C42B08FD36}"/>
    <dgm:cxn modelId="{265C2846-1345-4BBC-9BC1-A83BE62347BC}" srcId="{C8032757-1DBD-4A7B-8E63-04FD147EBBC9}" destId="{1285990E-7D8E-4F2F-B495-CC1A8726FFDF}" srcOrd="1" destOrd="0" parTransId="{B296E7E7-28EA-42DA-B967-D126AE45631A}" sibTransId="{F9DF1EE9-8AA1-48E8-AF74-710B297B52C1}"/>
    <dgm:cxn modelId="{11AD8089-C4F9-42EA-98E0-32D552E49C87}" type="presOf" srcId="{CD5DBFFD-C196-45E3-B7F5-3584E004B0D3}" destId="{49802584-11B2-413A-A047-ADA6EB9E8CB7}" srcOrd="0" destOrd="1" presId="urn:microsoft.com/office/officeart/2005/8/layout/hList6"/>
    <dgm:cxn modelId="{9053629C-58F0-4776-90C4-665F7B94502E}" srcId="{C8032757-1DBD-4A7B-8E63-04FD147EBBC9}" destId="{1E208400-3ED6-4C33-ABED-41D3BDB2C0C8}" srcOrd="0" destOrd="0" parTransId="{2E1E0ECC-DC51-4278-8435-A6EAE144EC55}" sibTransId="{7C4962EB-D33D-48C2-9E21-72538C38F131}"/>
    <dgm:cxn modelId="{541953A8-EC68-47A4-AF56-4105F5B6C2EC}" type="presOf" srcId="{C8032757-1DBD-4A7B-8E63-04FD147EBBC9}" destId="{1C78293D-C8DE-41F5-9F1D-D1E9B33C1420}" srcOrd="0" destOrd="0" presId="urn:microsoft.com/office/officeart/2005/8/layout/hList6"/>
    <dgm:cxn modelId="{1F9CE4A8-062F-41D8-A817-CE6EB62FD20B}" srcId="{1E208400-3ED6-4C33-ABED-41D3BDB2C0C8}" destId="{CD5DBFFD-C196-45E3-B7F5-3584E004B0D3}" srcOrd="0" destOrd="0" parTransId="{0C35E8A6-7129-4AF3-B032-3E1A77057F19}" sibTransId="{524B103F-7DB5-4483-A99D-166842718C1C}"/>
    <dgm:cxn modelId="{C15FBFB1-4A49-4732-A2E7-E0B830617912}" type="presOf" srcId="{EFEEECD5-5B6B-4E9E-B2DA-781E9E70FE4C}" destId="{6F037934-96A3-4A09-953C-E0B494CFCE53}" srcOrd="0" destOrd="0" presId="urn:microsoft.com/office/officeart/2005/8/layout/hList6"/>
    <dgm:cxn modelId="{CBE790FB-F607-4A37-9491-70BBD940C784}" type="presOf" srcId="{1285990E-7D8E-4F2F-B495-CC1A8726FFDF}" destId="{6C713FE1-D7C4-4D16-8902-F496C43EDD97}" srcOrd="0" destOrd="0" presId="urn:microsoft.com/office/officeart/2005/8/layout/hList6"/>
    <dgm:cxn modelId="{35295A5A-85A5-404C-8EFD-FBEB9B64123F}" type="presParOf" srcId="{1C78293D-C8DE-41F5-9F1D-D1E9B33C1420}" destId="{49802584-11B2-413A-A047-ADA6EB9E8CB7}" srcOrd="0" destOrd="0" presId="urn:microsoft.com/office/officeart/2005/8/layout/hList6"/>
    <dgm:cxn modelId="{5EC44FA6-1BED-45D7-A8D0-DC9D89C17B14}" type="presParOf" srcId="{1C78293D-C8DE-41F5-9F1D-D1E9B33C1420}" destId="{35481E5B-3039-4083-82E6-2963C8344FB1}" srcOrd="1" destOrd="0" presId="urn:microsoft.com/office/officeart/2005/8/layout/hList6"/>
    <dgm:cxn modelId="{8ABC6FE5-7CDE-44A7-91E2-25AE85938BAF}" type="presParOf" srcId="{1C78293D-C8DE-41F5-9F1D-D1E9B33C1420}" destId="{6C713FE1-D7C4-4D16-8902-F496C43EDD97}" srcOrd="2" destOrd="0" presId="urn:microsoft.com/office/officeart/2005/8/layout/hList6"/>
    <dgm:cxn modelId="{927A7048-096D-4843-82A1-6B766264C2A3}" type="presParOf" srcId="{1C78293D-C8DE-41F5-9F1D-D1E9B33C1420}" destId="{04AE7659-B142-4B89-BF58-94EB08FF8C3D}" srcOrd="3" destOrd="0" presId="urn:microsoft.com/office/officeart/2005/8/layout/hList6"/>
    <dgm:cxn modelId="{CFFD90E1-D663-4328-B7B7-14B16597F05A}" type="presParOf" srcId="{1C78293D-C8DE-41F5-9F1D-D1E9B33C1420}" destId="{6F037934-96A3-4A09-953C-E0B494CFCE53}" srcOrd="4" destOrd="0" presId="urn:microsoft.com/office/officeart/2005/8/layout/hList6"/>
  </dgm:cxnLst>
  <dgm:bg>
    <a:noFill/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3 года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объем инвестиций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составляет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3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долларов США</a:t>
          </a:r>
          <a:endParaRPr lang="en-US" sz="11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7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превышают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200" kern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400" kern="1200" dirty="0">
              <a:latin typeface="Montserrat" pitchFamily="2" charset="-52"/>
            </a:rPr>
            <a:t>Факультеты </a:t>
          </a:r>
          <a:r>
            <a:rPr lang="ru" sz="1400" kern="1200" baseline="0" dirty="0">
              <a:latin typeface="Montserrat" pitchFamily="2" charset="-52"/>
            </a:rPr>
            <a:t>колледжей: 10</a:t>
          </a:r>
          <a:endParaRPr lang="en-US" sz="1400" kern="1200" dirty="0">
            <a:latin typeface="Montserrat" pitchFamily="2" charset="-52"/>
          </a:endParaRP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400" kern="1200" dirty="0">
              <a:latin typeface="Montserrat" pitchFamily="2" charset="-52"/>
            </a:rPr>
            <a:t>Факультеты высшего образования: 2 4</a:t>
          </a:r>
          <a:endParaRPr lang="en-US" sz="1400" kern="1200" dirty="0">
            <a:latin typeface="Montserrat" pitchFamily="2" charset="-52"/>
          </a:endParaRP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400" kern="1200" dirty="0">
              <a:latin typeface="Montserrat" pitchFamily="2" charset="-52"/>
            </a:rPr>
            <a:t>Количество выпускников: 4 332</a:t>
          </a: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802584-11B2-413A-A047-ADA6EB9E8CB7}">
      <dsp:nvSpPr>
        <dsp:cNvPr id="0" name=""/>
        <dsp:cNvSpPr/>
      </dsp:nvSpPr>
      <dsp:spPr>
        <a:xfrm rot="16200000">
          <a:off x="-431247" y="431855"/>
          <a:ext cx="2444149" cy="1580437"/>
        </a:xfrm>
        <a:prstGeom prst="flowChartManualOperation">
          <a:avLst/>
        </a:prstGeom>
        <a:solidFill>
          <a:srgbClr val="5BC4BF"/>
        </a:solidFill>
        <a:ln w="12700" cap="flat" cmpd="sng" algn="ctr">
          <a:solidFill>
            <a:srgbClr val="5BC4B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525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500" b="1" kern="1200" dirty="0"/>
            <a:t>РОССИЯ</a:t>
          </a:r>
          <a:endParaRPr lang="ru-RU" sz="1500" b="1" kern="1200" dirty="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" sz="1500" kern="1200" dirty="0"/>
            <a:t>2 </a:t>
          </a:r>
          <a:r>
            <a:rPr lang="ru" sz="1500" kern="1200" dirty="0" err="1"/>
            <a:t>млрд </a:t>
          </a:r>
          <a:r>
            <a:rPr lang="ru" sz="1500" kern="1200" dirty="0"/>
            <a:t>долларов США</a:t>
          </a:r>
          <a:endParaRPr lang="ru-RU" sz="1500" kern="1200" dirty="0"/>
        </a:p>
      </dsp:txBody>
      <dsp:txXfrm rot="5400000">
        <a:off x="609" y="488829"/>
        <a:ext cx="1580437" cy="1466489"/>
      </dsp:txXfrm>
    </dsp:sp>
    <dsp:sp modelId="{6C713FE1-D7C4-4D16-8902-F496C43EDD97}">
      <dsp:nvSpPr>
        <dsp:cNvPr id="0" name=""/>
        <dsp:cNvSpPr/>
      </dsp:nvSpPr>
      <dsp:spPr>
        <a:xfrm rot="16200000">
          <a:off x="1267722" y="431855"/>
          <a:ext cx="2444149" cy="1580437"/>
        </a:xfrm>
        <a:prstGeom prst="flowChartManualOperation">
          <a:avLst/>
        </a:prstGeom>
        <a:solidFill>
          <a:srgbClr val="5BC4BF"/>
        </a:solidFill>
        <a:ln w="12700" cap="flat" cmpd="sng" algn="ctr">
          <a:solidFill>
            <a:srgbClr val="5BC4B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525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500" b="1" kern="1200" dirty="0"/>
            <a:t>ЕВРОПА</a:t>
          </a:r>
          <a:endParaRPr lang="ru-RU" sz="1500" b="1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500" kern="1200" dirty="0"/>
            <a:t>20 </a:t>
          </a:r>
          <a:r>
            <a:rPr lang="ru" sz="1500" kern="1200" dirty="0" err="1"/>
            <a:t>млрд </a:t>
          </a:r>
          <a:r>
            <a:rPr lang="ru" sz="1500" kern="1200" dirty="0"/>
            <a:t>долларов США</a:t>
          </a:r>
          <a:endParaRPr lang="ru-RU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500" kern="1200" dirty="0"/>
            <a:t> </a:t>
          </a:r>
          <a:endParaRPr lang="ru-RU" sz="2200" kern="1200" dirty="0"/>
        </a:p>
      </dsp:txBody>
      <dsp:txXfrm rot="5400000">
        <a:off x="1699578" y="488829"/>
        <a:ext cx="1580437" cy="1466489"/>
      </dsp:txXfrm>
    </dsp:sp>
    <dsp:sp modelId="{6F037934-96A3-4A09-953C-E0B494CFCE53}">
      <dsp:nvSpPr>
        <dsp:cNvPr id="0" name=""/>
        <dsp:cNvSpPr/>
      </dsp:nvSpPr>
      <dsp:spPr>
        <a:xfrm rot="16200000">
          <a:off x="2967300" y="431855"/>
          <a:ext cx="2444149" cy="1580437"/>
        </a:xfrm>
        <a:prstGeom prst="flowChartManualOperation">
          <a:avLst/>
        </a:prstGeom>
        <a:solidFill>
          <a:srgbClr val="5BC4BF"/>
        </a:solidFill>
        <a:ln w="12700" cap="flat" cmpd="sng" algn="ctr">
          <a:solidFill>
            <a:srgbClr val="5BC4B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795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500" b="1" kern="1200" dirty="0"/>
            <a:t>СРЕДНИЙ ВОСТОК</a:t>
          </a:r>
          <a:endParaRPr lang="ru-RU" sz="1500" b="1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500" kern="1200" dirty="0"/>
            <a:t>6 </a:t>
          </a:r>
          <a:r>
            <a:rPr lang="ru" sz="1500" kern="1200" dirty="0" err="1"/>
            <a:t>млрд </a:t>
          </a:r>
          <a:r>
            <a:rPr lang="ru" sz="1500" kern="1200" dirty="0"/>
            <a:t>долларов США</a:t>
          </a:r>
          <a:endParaRPr lang="ru-RU" sz="15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 dirty="0"/>
        </a:p>
      </dsp:txBody>
      <dsp:txXfrm rot="5400000">
        <a:off x="3399156" y="488829"/>
        <a:ext cx="1580437" cy="14664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860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399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3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2.png"/><Relationship Id="rId9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diagramLayout" Target="../diagrams/layout3.xml"/><Relationship Id="rId18" Type="http://schemas.openxmlformats.org/officeDocument/2006/relationships/image" Target="../media/image11.png"/><Relationship Id="rId3" Type="http://schemas.openxmlformats.org/officeDocument/2006/relationships/image" Target="../media/image1.png"/><Relationship Id="rId21" Type="http://schemas.openxmlformats.org/officeDocument/2006/relationships/image" Target="../media/image14.png"/><Relationship Id="rId7" Type="http://schemas.openxmlformats.org/officeDocument/2006/relationships/diagramColors" Target="../diagrams/colors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6" Type="http://schemas.microsoft.com/office/2007/relationships/diagramDrawing" Target="../diagrams/drawing3.xml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9.png"/><Relationship Id="rId5" Type="http://schemas.openxmlformats.org/officeDocument/2006/relationships/diagramLayout" Target="../diagrams/layout2.xml"/><Relationship Id="rId15" Type="http://schemas.openxmlformats.org/officeDocument/2006/relationships/diagramColors" Target="../diagrams/colors3.xml"/><Relationship Id="rId10" Type="http://schemas.openxmlformats.org/officeDocument/2006/relationships/image" Target="../media/image8.png"/><Relationship Id="rId19" Type="http://schemas.openxmlformats.org/officeDocument/2006/relationships/image" Target="../media/image12.jpeg"/><Relationship Id="rId4" Type="http://schemas.openxmlformats.org/officeDocument/2006/relationships/diagramData" Target="../diagrams/data2.xml"/><Relationship Id="rId9" Type="http://schemas.openxmlformats.org/officeDocument/2006/relationships/image" Target="../media/image7.png"/><Relationship Id="rId1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5">
            <a:extLst>
              <a:ext uri="{FF2B5EF4-FFF2-40B4-BE49-F238E27FC236}">
                <a16:creationId xmlns:a16="http://schemas.microsoft.com/office/drawing/2014/main" id="{1575A4C8-AD89-4F5A-91C7-15F52F4BA12E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  <a:solidFill>
            <a:srgbClr val="CCEBEE"/>
          </a:solidFill>
        </p:grpSpPr>
        <p:sp>
          <p:nvSpPr>
            <p:cNvPr id="5" name="object 6">
              <a:extLst>
                <a:ext uri="{FF2B5EF4-FFF2-40B4-BE49-F238E27FC236}">
                  <a16:creationId xmlns:a16="http://schemas.microsoft.com/office/drawing/2014/main" id="{5E105E3D-7553-4E4D-B564-CB014AC6A9C6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6" name="object 7">
              <a:extLst>
                <a:ext uri="{FF2B5EF4-FFF2-40B4-BE49-F238E27FC236}">
                  <a16:creationId xmlns:a16="http://schemas.microsoft.com/office/drawing/2014/main" id="{B1FF3BFE-CBBE-4C1F-B6C0-9F0D9ACC7A18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654865" y="206425"/>
            <a:ext cx="7627590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ru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продуктов детского питания</a:t>
            </a:r>
            <a:endParaRPr b="1"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67593" y="1254084"/>
            <a:ext cx="2439531" cy="827213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Цель </a:t>
            </a:r>
            <a:r>
              <a:rPr sz="1200" b="1" spc="-10" dirty="0" err="1">
                <a:solidFill>
                  <a:srgbClr val="5BC4BF"/>
                </a:solidFill>
                <a:latin typeface="Montserrat" pitchFamily="2" charset="-52"/>
              </a:rPr>
              <a:t>проекта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Строительство фабрика для производства детское питание (фруктовые пюре и каши)</a:t>
            </a:r>
            <a:endParaRPr lang="en-US" sz="1100" dirty="0">
              <a:latin typeface="Montserrat" pitchFamily="2" charset="-52"/>
              <a:cs typeface="Arial MT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707125" y="1272072"/>
            <a:ext cx="1911049" cy="55912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Стоимость проекта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0">
              <a:spcBef>
                <a:spcPts val="681"/>
              </a:spcBef>
              <a:tabLst>
                <a:tab pos="240677" algn="l"/>
              </a:tabLst>
            </a:pPr>
            <a:r>
              <a:rPr lang="ru"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50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млн </a:t>
            </a:r>
            <a:r>
              <a:rPr lang="ru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долл США</a:t>
            </a:r>
            <a:r>
              <a:rPr lang="ru"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ru" sz="1600" b="1" spc="-10" dirty="0">
                <a:solidFill>
                  <a:schemeClr val="bg1"/>
                </a:solidFill>
                <a:latin typeface="Montserrat" pitchFamily="2" charset="-52"/>
              </a:rPr>
              <a:t>Обзор проекта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grpSp>
        <p:nvGrpSpPr>
          <p:cNvPr id="23" name="object 2">
            <a:extLst>
              <a:ext uri="{FF2B5EF4-FFF2-40B4-BE49-F238E27FC236}">
                <a16:creationId xmlns:a16="http://schemas.microsoft.com/office/drawing/2014/main" id="{1E416668-7352-4D97-8DC6-CB1153BC2077}"/>
              </a:ext>
            </a:extLst>
          </p:cNvPr>
          <p:cNvGrpSpPr/>
          <p:nvPr/>
        </p:nvGrpSpPr>
        <p:grpSpPr>
          <a:xfrm>
            <a:off x="4523932" y="896700"/>
            <a:ext cx="7611111" cy="5703523"/>
            <a:chOff x="-10098" y="3956059"/>
            <a:chExt cx="7560309" cy="5181600"/>
          </a:xfrm>
          <a:solidFill>
            <a:srgbClr val="CCEBEE"/>
          </a:solidFill>
        </p:grpSpPr>
        <p:sp>
          <p:nvSpPr>
            <p:cNvPr id="24" name="object 3">
              <a:extLst>
                <a:ext uri="{FF2B5EF4-FFF2-40B4-BE49-F238E27FC236}">
                  <a16:creationId xmlns:a16="http://schemas.microsoft.com/office/drawing/2014/main" id="{72A6ECBC-4D4C-41CB-88CD-CF83306340C1}"/>
                </a:ext>
              </a:extLst>
            </p:cNvPr>
            <p:cNvSpPr/>
            <p:nvPr/>
          </p:nvSpPr>
          <p:spPr>
            <a:xfrm>
              <a:off x="-10098" y="3956059"/>
              <a:ext cx="7560309" cy="5181600"/>
            </a:xfrm>
            <a:custGeom>
              <a:avLst/>
              <a:gdLst/>
              <a:ahLst/>
              <a:cxnLst/>
              <a:rect l="l" t="t" r="r" b="b"/>
              <a:pathLst>
                <a:path w="7560309" h="5181600">
                  <a:moveTo>
                    <a:pt x="7559992" y="0"/>
                  </a:moveTo>
                  <a:lnTo>
                    <a:pt x="0" y="0"/>
                  </a:lnTo>
                  <a:lnTo>
                    <a:pt x="0" y="5181600"/>
                  </a:lnTo>
                  <a:lnTo>
                    <a:pt x="7559992" y="5181600"/>
                  </a:lnTo>
                  <a:lnTo>
                    <a:pt x="755999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25" name="object 4">
              <a:extLst>
                <a:ext uri="{FF2B5EF4-FFF2-40B4-BE49-F238E27FC236}">
                  <a16:creationId xmlns:a16="http://schemas.microsoft.com/office/drawing/2014/main" id="{1627B92C-05CB-42FF-B4BE-672893685964}"/>
                </a:ext>
              </a:extLst>
            </p:cNvPr>
            <p:cNvSpPr/>
            <p:nvPr/>
          </p:nvSpPr>
          <p:spPr>
            <a:xfrm>
              <a:off x="507717" y="4969306"/>
              <a:ext cx="6492875" cy="814069"/>
            </a:xfrm>
            <a:custGeom>
              <a:avLst/>
              <a:gdLst/>
              <a:ahLst/>
              <a:cxnLst/>
              <a:rect l="l" t="t" r="r" b="b"/>
              <a:pathLst>
                <a:path w="6492875" h="814070">
                  <a:moveTo>
                    <a:pt x="1643303" y="407111"/>
                  </a:moveTo>
                  <a:lnTo>
                    <a:pt x="1430413" y="0"/>
                  </a:lnTo>
                  <a:lnTo>
                    <a:pt x="0" y="0"/>
                  </a:lnTo>
                  <a:lnTo>
                    <a:pt x="0" y="814057"/>
                  </a:lnTo>
                  <a:lnTo>
                    <a:pt x="1430413" y="814057"/>
                  </a:lnTo>
                  <a:lnTo>
                    <a:pt x="1643303" y="407111"/>
                  </a:lnTo>
                  <a:close/>
                </a:path>
                <a:path w="6492875" h="814070">
                  <a:moveTo>
                    <a:pt x="3245993" y="407111"/>
                  </a:moveTo>
                  <a:lnTo>
                    <a:pt x="3033103" y="0"/>
                  </a:lnTo>
                  <a:lnTo>
                    <a:pt x="1567116" y="0"/>
                  </a:lnTo>
                  <a:lnTo>
                    <a:pt x="1780006" y="407111"/>
                  </a:lnTo>
                  <a:lnTo>
                    <a:pt x="1567116" y="814057"/>
                  </a:lnTo>
                  <a:lnTo>
                    <a:pt x="3033103" y="814057"/>
                  </a:lnTo>
                  <a:lnTo>
                    <a:pt x="3245993" y="407111"/>
                  </a:lnTo>
                  <a:close/>
                </a:path>
                <a:path w="6492875" h="814070">
                  <a:moveTo>
                    <a:pt x="4869002" y="407111"/>
                  </a:moveTo>
                  <a:lnTo>
                    <a:pt x="4656112" y="0"/>
                  </a:lnTo>
                  <a:lnTo>
                    <a:pt x="3170809" y="0"/>
                  </a:lnTo>
                  <a:lnTo>
                    <a:pt x="3383699" y="407111"/>
                  </a:lnTo>
                  <a:lnTo>
                    <a:pt x="3170809" y="814057"/>
                  </a:lnTo>
                  <a:lnTo>
                    <a:pt x="4656112" y="814057"/>
                  </a:lnTo>
                  <a:lnTo>
                    <a:pt x="4869002" y="407111"/>
                  </a:lnTo>
                  <a:close/>
                </a:path>
                <a:path w="6492875" h="814070">
                  <a:moveTo>
                    <a:pt x="6492811" y="407111"/>
                  </a:moveTo>
                  <a:lnTo>
                    <a:pt x="6279921" y="0"/>
                  </a:lnTo>
                  <a:lnTo>
                    <a:pt x="4794618" y="0"/>
                  </a:lnTo>
                  <a:lnTo>
                    <a:pt x="5007508" y="407111"/>
                  </a:lnTo>
                  <a:lnTo>
                    <a:pt x="4794618" y="814057"/>
                  </a:lnTo>
                  <a:lnTo>
                    <a:pt x="6279921" y="814057"/>
                  </a:lnTo>
                  <a:lnTo>
                    <a:pt x="6492811" y="407111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sp>
        <p:nvSpPr>
          <p:cNvPr id="26" name="object 25">
            <a:extLst>
              <a:ext uri="{FF2B5EF4-FFF2-40B4-BE49-F238E27FC236}">
                <a16:creationId xmlns:a16="http://schemas.microsoft.com/office/drawing/2014/main" id="{C6A0101E-3FAA-4DC8-9C71-55207A8790A4}"/>
              </a:ext>
            </a:extLst>
          </p:cNvPr>
          <p:cNvSpPr txBox="1"/>
          <p:nvPr/>
        </p:nvSpPr>
        <p:spPr>
          <a:xfrm>
            <a:off x="5226813" y="2246843"/>
            <a:ext cx="1290866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Выбор сырья, мойка и очистка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122D9BB-0F54-4449-A6CD-F28417375FED}"/>
              </a:ext>
            </a:extLst>
          </p:cNvPr>
          <p:cNvSpPr txBox="1"/>
          <p:nvPr/>
        </p:nvSpPr>
        <p:spPr>
          <a:xfrm>
            <a:off x="8553127" y="2171738"/>
            <a:ext cx="1237450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Добавление ингредиентов, упаковка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36DAE9B9-41CF-44DE-9F35-FAD671280E6B}"/>
              </a:ext>
            </a:extLst>
          </p:cNvPr>
          <p:cNvSpPr txBox="1"/>
          <p:nvPr/>
        </p:nvSpPr>
        <p:spPr>
          <a:xfrm>
            <a:off x="10097148" y="2246842"/>
            <a:ext cx="1400892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Контроль качества </a:t>
            </a:r>
            <a:b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</a:br>
            <a:r>
              <a:rPr lang="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и хранение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101588" y="3007714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Проект</a:t>
            </a:r>
            <a:r>
              <a:rPr sz="1400" b="1" spc="18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описание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5958340" y="3631763"/>
            <a:ext cx="2241503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4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 err="1">
                <a:solidFill>
                  <a:srgbClr val="00425F"/>
                </a:solidFill>
                <a:latin typeface="Montserrat" pitchFamily="2" charset="-52"/>
              </a:rPr>
              <a:t>производственны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х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sz="1100" dirty="0" err="1">
                <a:solidFill>
                  <a:srgbClr val="00425F"/>
                </a:solidFill>
                <a:latin typeface="Montserrat" pitchFamily="2" charset="-52"/>
              </a:rPr>
              <a:t>лини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й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5998425" y="4198884"/>
            <a:ext cx="2226001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Возможность производства различных продуктов детского питания</a:t>
            </a: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282455" y="4389014"/>
            <a:ext cx="148018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 2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рабочие силы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21A1801F-123F-4DE8-A36E-88C42FEE405F}"/>
              </a:ext>
            </a:extLst>
          </p:cNvPr>
          <p:cNvSpPr txBox="1"/>
          <p:nvPr/>
        </p:nvSpPr>
        <p:spPr>
          <a:xfrm>
            <a:off x="9238808" y="3455050"/>
            <a:ext cx="2591083" cy="54630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Внутренний рынок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>
              <a:spcBef>
                <a:spcPts val="100"/>
              </a:spcBef>
            </a:pPr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Существующие 5 соседних рынков</a:t>
            </a:r>
          </a:p>
          <a:p>
            <a:pPr marL="12701">
              <a:spcBef>
                <a:spcPts val="100"/>
              </a:spcBef>
            </a:pPr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Россия, Европа, рынки Ближнего Востока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36218" y="3491571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473837" y="3491570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303910"/>
            <a:ext cx="3060000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2" name="object 54">
            <a:extLst>
              <a:ext uri="{FF2B5EF4-FFF2-40B4-BE49-F238E27FC236}">
                <a16:creationId xmlns:a16="http://schemas.microsoft.com/office/drawing/2014/main" id="{F3BE0704-B673-4E06-8B42-8EA91D503F2B}"/>
              </a:ext>
            </a:extLst>
          </p:cNvPr>
          <p:cNvSpPr/>
          <p:nvPr/>
        </p:nvSpPr>
        <p:spPr>
          <a:xfrm>
            <a:off x="8439810" y="3303910"/>
            <a:ext cx="3060000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85896" y="1096767"/>
            <a:ext cx="6455163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Бизнес</a:t>
            </a:r>
            <a:r>
              <a:rPr sz="1400" b="1" spc="1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модель: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Завод мощностью 30 тыс. тонн фруктового пюре и смеси</a:t>
            </a:r>
            <a:endParaRPr lang="ru-RU" sz="1400" spc="-2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76411" y="1686171"/>
            <a:ext cx="4804015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Производственный</a:t>
            </a:r>
            <a:r>
              <a:rPr lang="ru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процесс</a:t>
            </a:r>
            <a:r>
              <a:rPr lang="ru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детского питания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36218" y="4204284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76840"/>
            <a:ext cx="2290328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" sz="10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</a:t>
            </a:r>
          </a:p>
          <a:p>
            <a:r>
              <a:rPr lang="ru" sz="1000" spc="-10" dirty="0">
                <a:solidFill>
                  <a:srgbClr val="00425F"/>
                </a:solidFill>
                <a:latin typeface="Montserrat" pitchFamily="2" charset="-52"/>
              </a:rPr>
              <a:t>Промышленность и торговля </a:t>
            </a:r>
            <a:br>
              <a:rPr lang="en-US" sz="10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000" spc="-10" dirty="0">
                <a:solidFill>
                  <a:srgbClr val="00425F"/>
                </a:solidFill>
                <a:latin typeface="Montserrat" pitchFamily="2" charset="-52"/>
              </a:rPr>
              <a:t>Республики Узбекистан</a:t>
            </a:r>
          </a:p>
        </p:txBody>
      </p:sp>
      <p:sp>
        <p:nvSpPr>
          <p:cNvPr id="95" name="object 25">
            <a:extLst>
              <a:ext uri="{FF2B5EF4-FFF2-40B4-BE49-F238E27FC236}">
                <a16:creationId xmlns:a16="http://schemas.microsoft.com/office/drawing/2014/main" id="{200D32AE-FFAD-4B99-88C5-C90862ACA047}"/>
              </a:ext>
            </a:extLst>
          </p:cNvPr>
          <p:cNvSpPr txBox="1"/>
          <p:nvPr/>
        </p:nvSpPr>
        <p:spPr>
          <a:xfrm>
            <a:off x="6890927" y="2087920"/>
            <a:ext cx="1462145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Термическая обработка, шлифовка, пастеризация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106" name="object 38">
            <a:extLst>
              <a:ext uri="{FF2B5EF4-FFF2-40B4-BE49-F238E27FC236}">
                <a16:creationId xmlns:a16="http://schemas.microsoft.com/office/drawing/2014/main" id="{31F84BC5-07DE-42E0-B155-7FF06583DAA7}"/>
              </a:ext>
            </a:extLst>
          </p:cNvPr>
          <p:cNvSpPr/>
          <p:nvPr/>
        </p:nvSpPr>
        <p:spPr>
          <a:xfrm>
            <a:off x="8473837" y="4204284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1028" name="Picture 4" descr="Сборочная линия ">
            <a:extLst>
              <a:ext uri="{FF2B5EF4-FFF2-40B4-BE49-F238E27FC236}">
                <a16:creationId xmlns:a16="http://schemas.microsoft.com/office/drawing/2014/main" id="{F0A70166-0F51-4DF3-A46C-B4E39490A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746" y="3565035"/>
            <a:ext cx="366944" cy="36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Детская еда ">
            <a:extLst>
              <a:ext uri="{FF2B5EF4-FFF2-40B4-BE49-F238E27FC236}">
                <a16:creationId xmlns:a16="http://schemas.microsoft.com/office/drawing/2014/main" id="{02834B83-3700-446C-BB19-1F62609D3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868" y="4253635"/>
            <a:ext cx="441299" cy="44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51BB0770-695E-4D7F-956C-2C8C2F58F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686" y="3492692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Рабочие ">
            <a:extLst>
              <a:ext uri="{FF2B5EF4-FFF2-40B4-BE49-F238E27FC236}">
                <a16:creationId xmlns:a16="http://schemas.microsoft.com/office/drawing/2014/main" id="{0A18ED47-BE71-4486-8046-1A4809257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091" y="4241238"/>
            <a:ext cx="431795" cy="43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object 29">
            <a:extLst>
              <a:ext uri="{FF2B5EF4-FFF2-40B4-BE49-F238E27FC236}">
                <a16:creationId xmlns:a16="http://schemas.microsoft.com/office/drawing/2014/main" id="{279F462F-B480-44D6-A85E-5EB8BF04D499}"/>
              </a:ext>
            </a:extLst>
          </p:cNvPr>
          <p:cNvSpPr txBox="1"/>
          <p:nvPr/>
        </p:nvSpPr>
        <p:spPr>
          <a:xfrm>
            <a:off x="4868535" y="4898966"/>
            <a:ext cx="7312302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Объем производства и реализации детского питания (2024)</a:t>
            </a:r>
            <a:endParaRPr sz="1200" i="1" dirty="0">
              <a:latin typeface="Montserrat" pitchFamily="2" charset="-52"/>
              <a:cs typeface="Arial MT"/>
            </a:endParaRPr>
          </a:p>
        </p:txBody>
      </p:sp>
      <p:sp>
        <p:nvSpPr>
          <p:cNvPr id="141" name="Овал 140">
            <a:extLst>
              <a:ext uri="{FF2B5EF4-FFF2-40B4-BE49-F238E27FC236}">
                <a16:creationId xmlns:a16="http://schemas.microsoft.com/office/drawing/2014/main" id="{2C090252-FD36-4979-8CC0-875EC167BB29}"/>
              </a:ext>
            </a:extLst>
          </p:cNvPr>
          <p:cNvSpPr/>
          <p:nvPr/>
        </p:nvSpPr>
        <p:spPr>
          <a:xfrm>
            <a:off x="4736829" y="5838875"/>
            <a:ext cx="396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highlight>
                <a:srgbClr val="FFFF00"/>
              </a:highlight>
            </a:endParaRPr>
          </a:p>
        </p:txBody>
      </p:sp>
      <p:cxnSp>
        <p:nvCxnSpPr>
          <p:cNvPr id="145" name="Прямая соединительная линия 144">
            <a:extLst>
              <a:ext uri="{FF2B5EF4-FFF2-40B4-BE49-F238E27FC236}">
                <a16:creationId xmlns:a16="http://schemas.microsoft.com/office/drawing/2014/main" id="{A35CE63E-B494-4287-B557-6D8317FEF09B}"/>
              </a:ext>
            </a:extLst>
          </p:cNvPr>
          <p:cNvCxnSpPr>
            <a:cxnSpLocks/>
          </p:cNvCxnSpPr>
          <p:nvPr/>
        </p:nvCxnSpPr>
        <p:spPr>
          <a:xfrm>
            <a:off x="5395829" y="5795686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единительная линия 145">
            <a:extLst>
              <a:ext uri="{FF2B5EF4-FFF2-40B4-BE49-F238E27FC236}">
                <a16:creationId xmlns:a16="http://schemas.microsoft.com/office/drawing/2014/main" id="{3E414CE7-87E1-4F77-A17F-C2453A116A98}"/>
              </a:ext>
            </a:extLst>
          </p:cNvPr>
          <p:cNvCxnSpPr>
            <a:cxnSpLocks/>
          </p:cNvCxnSpPr>
          <p:nvPr/>
        </p:nvCxnSpPr>
        <p:spPr>
          <a:xfrm>
            <a:off x="5405354" y="6239098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Прямоугольник 147">
            <a:extLst>
              <a:ext uri="{FF2B5EF4-FFF2-40B4-BE49-F238E27FC236}">
                <a16:creationId xmlns:a16="http://schemas.microsoft.com/office/drawing/2014/main" id="{EE5C9F39-2476-4A37-AD83-DEB30626E76F}"/>
              </a:ext>
            </a:extLst>
          </p:cNvPr>
          <p:cNvSpPr/>
          <p:nvPr/>
        </p:nvSpPr>
        <p:spPr>
          <a:xfrm>
            <a:off x="5299646" y="5505972"/>
            <a:ext cx="9749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Производство</a:t>
            </a:r>
          </a:p>
        </p:txBody>
      </p:sp>
      <p:sp>
        <p:nvSpPr>
          <p:cNvPr id="151" name="Прямоугольник 150">
            <a:extLst>
              <a:ext uri="{FF2B5EF4-FFF2-40B4-BE49-F238E27FC236}">
                <a16:creationId xmlns:a16="http://schemas.microsoft.com/office/drawing/2014/main" id="{87BF42F1-AE75-4568-B16A-1AADBC3BEB24}"/>
              </a:ext>
            </a:extLst>
          </p:cNvPr>
          <p:cNvSpPr/>
          <p:nvPr/>
        </p:nvSpPr>
        <p:spPr>
          <a:xfrm>
            <a:off x="6648700" y="5887624"/>
            <a:ext cx="38023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2,0</a:t>
            </a:r>
            <a:endParaRPr lang="uz-Cyrl-UZ" sz="105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55" name="Прямоугольник 154">
            <a:extLst>
              <a:ext uri="{FF2B5EF4-FFF2-40B4-BE49-F238E27FC236}">
                <a16:creationId xmlns:a16="http://schemas.microsoft.com/office/drawing/2014/main" id="{011E2F58-D9C6-4E0B-AE20-C2C21D8B9407}"/>
              </a:ext>
            </a:extLst>
          </p:cNvPr>
          <p:cNvSpPr/>
          <p:nvPr/>
        </p:nvSpPr>
        <p:spPr>
          <a:xfrm>
            <a:off x="7791904" y="5885195"/>
            <a:ext cx="37702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6,6</a:t>
            </a:r>
            <a:endParaRPr lang="uz-Cyrl-UZ" sz="800" b="0" kern="12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56" name="Прямоугольник 155">
            <a:extLst>
              <a:ext uri="{FF2B5EF4-FFF2-40B4-BE49-F238E27FC236}">
                <a16:creationId xmlns:a16="http://schemas.microsoft.com/office/drawing/2014/main" id="{BF8B9D27-21EF-45B6-A161-9E34E8BD8FAF}"/>
              </a:ext>
            </a:extLst>
          </p:cNvPr>
          <p:cNvSpPr/>
          <p:nvPr/>
        </p:nvSpPr>
        <p:spPr>
          <a:xfrm>
            <a:off x="9007548" y="5853398"/>
            <a:ext cx="37382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7,6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57" name="Прямоугольник 156">
            <a:extLst>
              <a:ext uri="{FF2B5EF4-FFF2-40B4-BE49-F238E27FC236}">
                <a16:creationId xmlns:a16="http://schemas.microsoft.com/office/drawing/2014/main" id="{D7E3269F-68D8-417F-9C64-4A3D59A47850}"/>
              </a:ext>
            </a:extLst>
          </p:cNvPr>
          <p:cNvSpPr/>
          <p:nvPr/>
        </p:nvSpPr>
        <p:spPr>
          <a:xfrm>
            <a:off x="6752517" y="5514672"/>
            <a:ext cx="65274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Экспорт</a:t>
            </a:r>
          </a:p>
        </p:txBody>
      </p:sp>
      <p:sp>
        <p:nvSpPr>
          <p:cNvPr id="158" name="Прямоугольник 157">
            <a:extLst>
              <a:ext uri="{FF2B5EF4-FFF2-40B4-BE49-F238E27FC236}">
                <a16:creationId xmlns:a16="http://schemas.microsoft.com/office/drawing/2014/main" id="{3C653C1E-0E72-417B-B851-26F5431149D7}"/>
              </a:ext>
            </a:extLst>
          </p:cNvPr>
          <p:cNvSpPr/>
          <p:nvPr/>
        </p:nvSpPr>
        <p:spPr>
          <a:xfrm>
            <a:off x="7831503" y="5514672"/>
            <a:ext cx="66877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Импорт</a:t>
            </a:r>
          </a:p>
        </p:txBody>
      </p:sp>
      <p:sp>
        <p:nvSpPr>
          <p:cNvPr id="159" name="Прямоугольник 158">
            <a:extLst>
              <a:ext uri="{FF2B5EF4-FFF2-40B4-BE49-F238E27FC236}">
                <a16:creationId xmlns:a16="http://schemas.microsoft.com/office/drawing/2014/main" id="{0659BB09-5F85-4C32-88BA-05A63411856A}"/>
              </a:ext>
            </a:extLst>
          </p:cNvPr>
          <p:cNvSpPr/>
          <p:nvPr/>
        </p:nvSpPr>
        <p:spPr>
          <a:xfrm>
            <a:off x="8944631" y="5507957"/>
            <a:ext cx="127860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Потребление</a:t>
            </a:r>
          </a:p>
        </p:txBody>
      </p:sp>
      <p:sp>
        <p:nvSpPr>
          <p:cNvPr id="164" name="Прямоугольник 163">
            <a:extLst>
              <a:ext uri="{FF2B5EF4-FFF2-40B4-BE49-F238E27FC236}">
                <a16:creationId xmlns:a16="http://schemas.microsoft.com/office/drawing/2014/main" id="{8258AE43-DAB4-41B9-A6FC-AE716769FC43}"/>
              </a:ext>
            </a:extLst>
          </p:cNvPr>
          <p:cNvSpPr/>
          <p:nvPr/>
        </p:nvSpPr>
        <p:spPr>
          <a:xfrm>
            <a:off x="10223237" y="5507317"/>
            <a:ext cx="166777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Потребление (CA)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66" name="Прямоугольник 165">
            <a:extLst>
              <a:ext uri="{FF2B5EF4-FFF2-40B4-BE49-F238E27FC236}">
                <a16:creationId xmlns:a16="http://schemas.microsoft.com/office/drawing/2014/main" id="{5A455C2A-7113-4D0E-A10F-0D77A510D723}"/>
              </a:ext>
            </a:extLst>
          </p:cNvPr>
          <p:cNvSpPr/>
          <p:nvPr/>
        </p:nvSpPr>
        <p:spPr>
          <a:xfrm>
            <a:off x="10421201" y="5866485"/>
            <a:ext cx="44595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600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80" name="Прямоугольник 179">
            <a:extLst>
              <a:ext uri="{FF2B5EF4-FFF2-40B4-BE49-F238E27FC236}">
                <a16:creationId xmlns:a16="http://schemas.microsoft.com/office/drawing/2014/main" id="{317C3ACA-C02F-4CC5-84F4-5BF70A4CF4D7}"/>
              </a:ext>
            </a:extLst>
          </p:cNvPr>
          <p:cNvSpPr/>
          <p:nvPr/>
        </p:nvSpPr>
        <p:spPr>
          <a:xfrm>
            <a:off x="5377180" y="5877265"/>
            <a:ext cx="35137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1,0</a:t>
            </a:r>
            <a:endParaRPr lang="uz-Cyrl-UZ" sz="800" b="0" kern="1200" baseline="300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E38B3428-962C-4779-ACE3-574434DCAF7E}"/>
              </a:ext>
            </a:extLst>
          </p:cNvPr>
          <p:cNvCxnSpPr>
            <a:cxnSpLocks/>
          </p:cNvCxnSpPr>
          <p:nvPr/>
        </p:nvCxnSpPr>
        <p:spPr>
          <a:xfrm>
            <a:off x="4888684" y="5243251"/>
            <a:ext cx="5873956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14" descr="Пюре ">
            <a:extLst>
              <a:ext uri="{FF2B5EF4-FFF2-40B4-BE49-F238E27FC236}">
                <a16:creationId xmlns:a16="http://schemas.microsoft.com/office/drawing/2014/main" id="{620539E3-9A5F-44F4-AD01-62B638C78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313" y="5889636"/>
            <a:ext cx="269095" cy="26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BBEB6104-4A03-4614-A8A2-2C6C403C6AA0}"/>
              </a:ext>
            </a:extLst>
          </p:cNvPr>
          <p:cNvSpPr txBox="1"/>
          <p:nvPr/>
        </p:nvSpPr>
        <p:spPr>
          <a:xfrm>
            <a:off x="5576867" y="5863438"/>
            <a:ext cx="95901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млн тонн</a:t>
            </a:r>
            <a:endParaRPr lang="ru-RU" sz="1100" dirty="0">
              <a:latin typeface="Montserrat" pitchFamily="2" charset="-52"/>
              <a:cs typeface="Arial MT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7947CF2-9B6F-46FC-B190-9A4EDDB0C79E}"/>
              </a:ext>
            </a:extLst>
          </p:cNvPr>
          <p:cNvSpPr txBox="1"/>
          <p:nvPr/>
        </p:nvSpPr>
        <p:spPr>
          <a:xfrm>
            <a:off x="6851594" y="5864643"/>
            <a:ext cx="95901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млн тонн</a:t>
            </a:r>
            <a:endParaRPr lang="ru-RU" sz="1100" dirty="0">
              <a:latin typeface="Montserrat" pitchFamily="2" charset="-52"/>
              <a:cs typeface="Arial MT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4DF36F6-70BF-4A8F-9879-945D03F0849E}"/>
              </a:ext>
            </a:extLst>
          </p:cNvPr>
          <p:cNvSpPr txBox="1"/>
          <p:nvPr/>
        </p:nvSpPr>
        <p:spPr>
          <a:xfrm>
            <a:off x="8024730" y="5878090"/>
            <a:ext cx="95901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млн тонн</a:t>
            </a:r>
            <a:endParaRPr lang="ru-RU" sz="1100" dirty="0">
              <a:latin typeface="Montserrat" pitchFamily="2" charset="-52"/>
              <a:cs typeface="Arial MT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E1B9ADC-F501-4CA7-B280-5F7F7BE0B1AE}"/>
              </a:ext>
            </a:extLst>
          </p:cNvPr>
          <p:cNvSpPr txBox="1"/>
          <p:nvPr/>
        </p:nvSpPr>
        <p:spPr>
          <a:xfrm>
            <a:off x="9221672" y="5840046"/>
            <a:ext cx="95901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млн тонн</a:t>
            </a:r>
            <a:endParaRPr lang="ru-RU" sz="1100" dirty="0">
              <a:latin typeface="Montserrat" pitchFamily="2" charset="-52"/>
              <a:cs typeface="Arial MT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41EA747-E897-469C-A2BB-D184D6DB5941}"/>
              </a:ext>
            </a:extLst>
          </p:cNvPr>
          <p:cNvSpPr txBox="1"/>
          <p:nvPr/>
        </p:nvSpPr>
        <p:spPr>
          <a:xfrm>
            <a:off x="10694480" y="5858791"/>
            <a:ext cx="95901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млн тонн</a:t>
            </a:r>
            <a:endParaRPr lang="ru-RU" sz="1100" dirty="0">
              <a:latin typeface="Montserrat" pitchFamily="2" charset="-52"/>
              <a:cs typeface="Arial MT"/>
            </a:endParaRPr>
          </a:p>
        </p:txBody>
      </p:sp>
      <p:sp>
        <p:nvSpPr>
          <p:cNvPr id="65" name="object 24">
            <a:extLst>
              <a:ext uri="{FF2B5EF4-FFF2-40B4-BE49-F238E27FC236}">
                <a16:creationId xmlns:a16="http://schemas.microsoft.com/office/drawing/2014/main" id="{4D2B8C12-6D81-4678-BED9-0BD2B345C74E}"/>
              </a:ext>
            </a:extLst>
          </p:cNvPr>
          <p:cNvSpPr txBox="1"/>
          <p:nvPr/>
        </p:nvSpPr>
        <p:spPr>
          <a:xfrm>
            <a:off x="267593" y="5570177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" sz="1200" b="1" spc="-10" dirty="0">
                <a:solidFill>
                  <a:srgbClr val="5BC4BF"/>
                </a:solidFill>
                <a:latin typeface="Montserrat" pitchFamily="2" charset="-52"/>
              </a:rPr>
              <a:t>Инфраструктура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Газ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1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цента/м³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Электричество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7 центов/кВтч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Вода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 центов/м³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69" name="Схема 68">
            <a:extLst>
              <a:ext uri="{FF2B5EF4-FFF2-40B4-BE49-F238E27FC236}">
                <a16:creationId xmlns:a16="http://schemas.microsoft.com/office/drawing/2014/main" id="{C7394707-EA38-4E39-BF8C-CB9D3CE8B9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3298022"/>
              </p:ext>
            </p:extLst>
          </p:nvPr>
        </p:nvGraphicFramePr>
        <p:xfrm>
          <a:off x="223226" y="3766665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70" name="object 24">
            <a:extLst>
              <a:ext uri="{FF2B5EF4-FFF2-40B4-BE49-F238E27FC236}">
                <a16:creationId xmlns:a16="http://schemas.microsoft.com/office/drawing/2014/main" id="{9C44672B-DA17-4A88-9E84-0E00B1EC00B1}"/>
              </a:ext>
            </a:extLst>
          </p:cNvPr>
          <p:cNvSpPr txBox="1"/>
          <p:nvPr/>
        </p:nvSpPr>
        <p:spPr>
          <a:xfrm>
            <a:off x="267593" y="2181213"/>
            <a:ext cx="3821534" cy="1429174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" sz="1200" b="1" spc="-10" dirty="0">
                <a:solidFill>
                  <a:srgbClr val="5BC4BF"/>
                </a:solidFill>
                <a:latin typeface="Montserrat" pitchFamily="2" charset="-52"/>
              </a:rPr>
              <a:t>Стимулы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Инфраструктура за счет государства*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100" i="1" spc="-25" dirty="0">
                <a:solidFill>
                  <a:srgbClr val="00425F"/>
                </a:solidFill>
                <a:latin typeface="Montserrat" pitchFamily="2" charset="-52"/>
              </a:rPr>
              <a:t>(стоимость проекта более 15 млн. долл. США)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endParaRPr lang="en-US" sz="8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Налоговые льготы в СЭЗ: земля, имущество, вода, корпоративный подоходный налог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100" i="1" spc="-10" dirty="0">
                <a:solidFill>
                  <a:srgbClr val="00425F"/>
                </a:solidFill>
                <a:latin typeface="Montserrat" pitchFamily="2" charset="-52"/>
              </a:rPr>
              <a:t>(при инвестициях свыше 3 млн долларов)</a:t>
            </a:r>
          </a:p>
        </p:txBody>
      </p: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object 7">
            <a:extLst>
              <a:ext uri="{FF2B5EF4-FFF2-40B4-BE49-F238E27FC236}">
                <a16:creationId xmlns:a16="http://schemas.microsoft.com/office/drawing/2014/main" id="{66105208-0B23-445E-8479-B2B174C759AA}"/>
              </a:ext>
            </a:extLst>
          </p:cNvPr>
          <p:cNvSpPr/>
          <p:nvPr/>
        </p:nvSpPr>
        <p:spPr>
          <a:xfrm>
            <a:off x="0" y="199"/>
            <a:ext cx="12192000" cy="728603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85405" y="87741"/>
            <a:ext cx="9515447" cy="56682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Приглашаем инвестировать в производство детского питания</a:t>
            </a:r>
            <a:br>
              <a:rPr lang="ru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в Узбекистане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ru" sz="1600" b="1" spc="-10" dirty="0">
                <a:solidFill>
                  <a:schemeClr val="bg1"/>
                </a:solidFill>
                <a:latin typeface="Montserrat" pitchFamily="2" charset="-52"/>
              </a:rPr>
              <a:t>Обзор проекта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>
            <a:off x="180590" y="917911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124943" y="4577607"/>
            <a:ext cx="6563519" cy="2192652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Местные производители продуктов питания могут получить выгоду от:</a:t>
            </a:r>
            <a:endParaRPr sz="1200" b="1" dirty="0">
              <a:latin typeface="Montserrat" pitchFamily="2" charset="-52"/>
              <a:cs typeface="Arial MT"/>
            </a:endParaRPr>
          </a:p>
          <a:p>
            <a:pPr marL="463549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Растет спрос и ограниченное предложение на внутреннем и международном рынке</a:t>
            </a:r>
            <a:r>
              <a:rPr lang="ru" sz="1200" spc="-10" dirty="0">
                <a:solidFill>
                  <a:srgbClr val="00425F"/>
                </a:solidFill>
                <a:highlight>
                  <a:srgbClr val="FFFF00"/>
                </a:highlight>
                <a:latin typeface="Montserrat" pitchFamily="2" charset="-52"/>
                <a:cs typeface="Arial MT"/>
              </a:rPr>
              <a:t> </a:t>
            </a:r>
            <a:endParaRPr lang="uz-Cyrl-UZ" sz="1200" spc="-10" dirty="0">
              <a:solidFill>
                <a:srgbClr val="00425F"/>
              </a:solidFill>
              <a:highlight>
                <a:srgbClr val="FFFF00"/>
              </a:highlight>
              <a:latin typeface="Montserrat" pitchFamily="2" charset="-52"/>
              <a:cs typeface="Arial MT"/>
            </a:endParaRPr>
          </a:p>
          <a:p>
            <a:pPr marL="463549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ru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Доступ к дешевой сельскохозяйственной продукции</a:t>
            </a:r>
            <a:endParaRPr lang="uz-Cyrl-UZ" sz="120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3549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Развитие существующей инфраструктуры и распределительных сетей</a:t>
            </a:r>
          </a:p>
          <a:p>
            <a:pPr marL="463549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Развитие инфраструктуры за счет государства * </a:t>
            </a:r>
          </a:p>
          <a:p>
            <a:pPr marL="463549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Стимулы: Свободные экономические зоны предлагают налоговые льготы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endParaRPr lang="uz-Cyrl-UZ" sz="8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76840"/>
            <a:ext cx="2290328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" sz="10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</a:t>
            </a:r>
          </a:p>
          <a:p>
            <a:r>
              <a:rPr lang="ru" sz="1000" spc="-10" dirty="0">
                <a:solidFill>
                  <a:srgbClr val="00425F"/>
                </a:solidFill>
                <a:latin typeface="Montserrat" pitchFamily="2" charset="-52"/>
              </a:rPr>
              <a:t>Промышленность и торговля </a:t>
            </a:r>
            <a:br>
              <a:rPr lang="en-US" sz="10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000" spc="-10" dirty="0">
                <a:solidFill>
                  <a:srgbClr val="00425F"/>
                </a:solidFill>
                <a:latin typeface="Montserrat" pitchFamily="2" charset="-52"/>
              </a:rPr>
              <a:t>Республики Узбекистан</a:t>
            </a:r>
          </a:p>
        </p:txBody>
      </p:sp>
      <p:graphicFrame>
        <p:nvGraphicFramePr>
          <p:cNvPr id="90" name="Схема 89">
            <a:extLst>
              <a:ext uri="{FF2B5EF4-FFF2-40B4-BE49-F238E27FC236}">
                <a16:creationId xmlns:a16="http://schemas.microsoft.com/office/drawing/2014/main" id="{EC58724F-FBCB-48EC-8A22-45E32C24A9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4641140"/>
              </p:ext>
            </p:extLst>
          </p:nvPr>
        </p:nvGraphicFramePr>
        <p:xfrm>
          <a:off x="7086567" y="4510253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1" name="TextBox 90">
            <a:extLst>
              <a:ext uri="{FF2B5EF4-FFF2-40B4-BE49-F238E27FC236}">
                <a16:creationId xmlns:a16="http://schemas.microsoft.com/office/drawing/2014/main" id="{8F7345BC-01FB-404F-A0D7-27FE992B6EC6}"/>
              </a:ext>
            </a:extLst>
          </p:cNvPr>
          <p:cNvSpPr txBox="1"/>
          <p:nvPr/>
        </p:nvSpPr>
        <p:spPr>
          <a:xfrm>
            <a:off x="7411598" y="4273776"/>
            <a:ext cx="4330226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Наличие рабочей силы в  данной сфере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153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C2134464-2BB8-42FB-AAB2-ADBAC0B92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926" y="5444230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" name="Рисунок 153">
            <a:extLst>
              <a:ext uri="{FF2B5EF4-FFF2-40B4-BE49-F238E27FC236}">
                <a16:creationId xmlns:a16="http://schemas.microsoft.com/office/drawing/2014/main" id="{C6AF3140-9E14-4888-8D43-6C0D4CD89865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420" y="4778747"/>
            <a:ext cx="360000" cy="360000"/>
          </a:xfrm>
          <a:prstGeom prst="rect">
            <a:avLst/>
          </a:prstGeom>
        </p:spPr>
      </p:pic>
      <p:pic>
        <p:nvPicPr>
          <p:cNvPr id="155" name="Picture 6" descr="Рабочие ">
            <a:extLst>
              <a:ext uri="{FF2B5EF4-FFF2-40B4-BE49-F238E27FC236}">
                <a16:creationId xmlns:a16="http://schemas.microsoft.com/office/drawing/2014/main" id="{8ED1A09D-CB89-4EDD-85D8-3CF08CC40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966" y="6157021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" name="object 2">
            <a:extLst>
              <a:ext uri="{FF2B5EF4-FFF2-40B4-BE49-F238E27FC236}">
                <a16:creationId xmlns:a16="http://schemas.microsoft.com/office/drawing/2014/main" id="{CB070DD4-1744-495A-A9E5-479A4EDA34A9}"/>
              </a:ext>
            </a:extLst>
          </p:cNvPr>
          <p:cNvSpPr/>
          <p:nvPr/>
        </p:nvSpPr>
        <p:spPr>
          <a:xfrm>
            <a:off x="7059280" y="2270665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grpSp>
        <p:nvGrpSpPr>
          <p:cNvPr id="87" name="Graphic 4">
            <a:extLst>
              <a:ext uri="{FF2B5EF4-FFF2-40B4-BE49-F238E27FC236}">
                <a16:creationId xmlns:a16="http://schemas.microsoft.com/office/drawing/2014/main" id="{F7B72A46-EFF5-433D-9A9F-ECA99BA55229}"/>
              </a:ext>
            </a:extLst>
          </p:cNvPr>
          <p:cNvGrpSpPr/>
          <p:nvPr/>
        </p:nvGrpSpPr>
        <p:grpSpPr>
          <a:xfrm>
            <a:off x="8619981" y="2444088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111" name="Freeform: Shape 6">
              <a:extLst>
                <a:ext uri="{FF2B5EF4-FFF2-40B4-BE49-F238E27FC236}">
                  <a16:creationId xmlns:a16="http://schemas.microsoft.com/office/drawing/2014/main" id="{88A45FED-41D4-40E6-AAFA-49A24893BDE1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2" name="Freeform: Shape 7">
              <a:extLst>
                <a:ext uri="{FF2B5EF4-FFF2-40B4-BE49-F238E27FC236}">
                  <a16:creationId xmlns:a16="http://schemas.microsoft.com/office/drawing/2014/main" id="{8F2C45E7-9CBB-494B-9602-C773E7CED07C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3" name="Freeform: Shape 8">
              <a:extLst>
                <a:ext uri="{FF2B5EF4-FFF2-40B4-BE49-F238E27FC236}">
                  <a16:creationId xmlns:a16="http://schemas.microsoft.com/office/drawing/2014/main" id="{07237BD6-08A3-468C-8411-8F4504E70175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4" name="Freeform: Shape 9">
              <a:extLst>
                <a:ext uri="{FF2B5EF4-FFF2-40B4-BE49-F238E27FC236}">
                  <a16:creationId xmlns:a16="http://schemas.microsoft.com/office/drawing/2014/main" id="{0AB36E9E-F22F-4735-A1F1-1453A39447F5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5" name="Freeform: Shape 10">
              <a:extLst>
                <a:ext uri="{FF2B5EF4-FFF2-40B4-BE49-F238E27FC236}">
                  <a16:creationId xmlns:a16="http://schemas.microsoft.com/office/drawing/2014/main" id="{3F5DF9E3-4025-451D-905E-159FB415D0C4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6" name="Freeform: Shape 11">
              <a:extLst>
                <a:ext uri="{FF2B5EF4-FFF2-40B4-BE49-F238E27FC236}">
                  <a16:creationId xmlns:a16="http://schemas.microsoft.com/office/drawing/2014/main" id="{EFC0429B-9A8D-4E74-A722-DFA2F68CB30D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17" name="Freeform: Shape 12">
              <a:extLst>
                <a:ext uri="{FF2B5EF4-FFF2-40B4-BE49-F238E27FC236}">
                  <a16:creationId xmlns:a16="http://schemas.microsoft.com/office/drawing/2014/main" id="{56300EDA-2F21-472F-8BD1-A715E0ABC79F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8" name="Freeform: Shape 13">
              <a:extLst>
                <a:ext uri="{FF2B5EF4-FFF2-40B4-BE49-F238E27FC236}">
                  <a16:creationId xmlns:a16="http://schemas.microsoft.com/office/drawing/2014/main" id="{B0FB73EC-0DB2-406C-AA3B-6923014FE987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19" name="Freeform: Shape 14">
              <a:extLst>
                <a:ext uri="{FF2B5EF4-FFF2-40B4-BE49-F238E27FC236}">
                  <a16:creationId xmlns:a16="http://schemas.microsoft.com/office/drawing/2014/main" id="{BCBE0CB8-39D6-4349-A974-F9F8B6F5F096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0" name="Freeform: Shape 15">
              <a:extLst>
                <a:ext uri="{FF2B5EF4-FFF2-40B4-BE49-F238E27FC236}">
                  <a16:creationId xmlns:a16="http://schemas.microsoft.com/office/drawing/2014/main" id="{60868BFF-2E8E-405E-A40B-CE0EC474B19E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21" name="Freeform: Shape 16">
              <a:extLst>
                <a:ext uri="{FF2B5EF4-FFF2-40B4-BE49-F238E27FC236}">
                  <a16:creationId xmlns:a16="http://schemas.microsoft.com/office/drawing/2014/main" id="{19B44589-81B0-4275-BB42-0E336E927252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2" name="Freeform: Shape 17">
              <a:extLst>
                <a:ext uri="{FF2B5EF4-FFF2-40B4-BE49-F238E27FC236}">
                  <a16:creationId xmlns:a16="http://schemas.microsoft.com/office/drawing/2014/main" id="{5CCFF8FB-F870-4F9D-98E9-AF5F637FC0ED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3" name="Freeform: Shape 18">
              <a:extLst>
                <a:ext uri="{FF2B5EF4-FFF2-40B4-BE49-F238E27FC236}">
                  <a16:creationId xmlns:a16="http://schemas.microsoft.com/office/drawing/2014/main" id="{26A7A3AE-10C3-4760-B6D7-97DCC5D4F2B5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24" name="Freeform: Shape 19">
              <a:extLst>
                <a:ext uri="{FF2B5EF4-FFF2-40B4-BE49-F238E27FC236}">
                  <a16:creationId xmlns:a16="http://schemas.microsoft.com/office/drawing/2014/main" id="{53706F20-DD86-4CC6-A726-A071B294EDC6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5" name="Freeform: Shape 20">
              <a:extLst>
                <a:ext uri="{FF2B5EF4-FFF2-40B4-BE49-F238E27FC236}">
                  <a16:creationId xmlns:a16="http://schemas.microsoft.com/office/drawing/2014/main" id="{B657EB9F-9CB8-452A-BDB6-584ECA71B105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6" name="Freeform: Shape 21">
              <a:extLst>
                <a:ext uri="{FF2B5EF4-FFF2-40B4-BE49-F238E27FC236}">
                  <a16:creationId xmlns:a16="http://schemas.microsoft.com/office/drawing/2014/main" id="{C15A2097-5C4A-4B4E-9F18-1901F8AF431C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7" name="Freeform: Shape 22">
              <a:extLst>
                <a:ext uri="{FF2B5EF4-FFF2-40B4-BE49-F238E27FC236}">
                  <a16:creationId xmlns:a16="http://schemas.microsoft.com/office/drawing/2014/main" id="{B5438285-D211-41C4-9304-5858AFFAA5E3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128" name="Table 24">
            <a:extLst>
              <a:ext uri="{FF2B5EF4-FFF2-40B4-BE49-F238E27FC236}">
                <a16:creationId xmlns:a16="http://schemas.microsoft.com/office/drawing/2014/main" id="{32AB6D19-BBF7-46CC-9C91-4B5022F361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115078"/>
              </p:ext>
            </p:extLst>
          </p:nvPr>
        </p:nvGraphicFramePr>
        <p:xfrm>
          <a:off x="7099573" y="3465691"/>
          <a:ext cx="141468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122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58565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Ташкентская область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Площадь</a:t>
                      </a:r>
                      <a:endParaRPr lang="ru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15 250 км²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Население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3 млн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29" name="Rectangle 21">
            <a:extLst>
              <a:ext uri="{FF2B5EF4-FFF2-40B4-BE49-F238E27FC236}">
                <a16:creationId xmlns:a16="http://schemas.microsoft.com/office/drawing/2014/main" id="{022CE9D5-5C44-4004-8664-F7581860CD63}"/>
              </a:ext>
            </a:extLst>
          </p:cNvPr>
          <p:cNvSpPr/>
          <p:nvPr/>
        </p:nvSpPr>
        <p:spPr>
          <a:xfrm>
            <a:off x="10813376" y="2572364"/>
            <a:ext cx="1127214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ru" sz="800" dirty="0">
                <a:solidFill>
                  <a:srgbClr val="00425F"/>
                </a:solidFill>
                <a:latin typeface="Montserrat" pitchFamily="2" charset="-52"/>
              </a:rPr>
              <a:t>Ташкентская область</a:t>
            </a:r>
          </a:p>
        </p:txBody>
      </p:sp>
      <p:cxnSp>
        <p:nvCxnSpPr>
          <p:cNvPr id="131" name="Connector: Elbow 26">
            <a:extLst>
              <a:ext uri="{FF2B5EF4-FFF2-40B4-BE49-F238E27FC236}">
                <a16:creationId xmlns:a16="http://schemas.microsoft.com/office/drawing/2014/main" id="{69CEA09D-4E6E-4CB5-B96C-8074447B3C81}"/>
              </a:ext>
            </a:extLst>
          </p:cNvPr>
          <p:cNvCxnSpPr>
            <a:cxnSpLocks/>
          </p:cNvCxnSpPr>
          <p:nvPr/>
        </p:nvCxnSpPr>
        <p:spPr>
          <a:xfrm rot="5400000">
            <a:off x="10946729" y="3025100"/>
            <a:ext cx="568309" cy="235327"/>
          </a:xfrm>
          <a:prstGeom prst="bentConnector3">
            <a:avLst/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id="{303ECB63-06A2-4B96-8757-45F25903540B}"/>
              </a:ext>
            </a:extLst>
          </p:cNvPr>
          <p:cNvSpPr txBox="1"/>
          <p:nvPr/>
        </p:nvSpPr>
        <p:spPr>
          <a:xfrm>
            <a:off x="6813611" y="2249219"/>
            <a:ext cx="198661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Расположение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43" name="Схема 42">
            <a:extLst>
              <a:ext uri="{FF2B5EF4-FFF2-40B4-BE49-F238E27FC236}">
                <a16:creationId xmlns:a16="http://schemas.microsoft.com/office/drawing/2014/main" id="{FCAF61CC-9F31-4046-BB87-3C66568A01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4571118"/>
              </p:ext>
            </p:extLst>
          </p:nvPr>
        </p:nvGraphicFramePr>
        <p:xfrm>
          <a:off x="578986" y="1954070"/>
          <a:ext cx="4979594" cy="2444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44" name="TextBox 43">
            <a:extLst>
              <a:ext uri="{FF2B5EF4-FFF2-40B4-BE49-F238E27FC236}">
                <a16:creationId xmlns:a16="http://schemas.microsoft.com/office/drawing/2014/main" id="{D9A05EF5-3B88-4492-AF7A-26AA687913A3}"/>
              </a:ext>
            </a:extLst>
          </p:cNvPr>
          <p:cNvSpPr txBox="1"/>
          <p:nvPr/>
        </p:nvSpPr>
        <p:spPr>
          <a:xfrm>
            <a:off x="961251" y="1657469"/>
            <a:ext cx="43987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" sz="1200" dirty="0">
                <a:solidFill>
                  <a:srgbClr val="00425F"/>
                </a:solidFill>
                <a:latin typeface="Montserrat" pitchFamily="2" charset="-52"/>
              </a:rPr>
              <a:t>Объем импорта детского питания в различных регионах</a:t>
            </a:r>
            <a:endParaRPr lang="ru-RU" sz="1200" dirty="0"/>
          </a:p>
        </p:txBody>
      </p:sp>
      <p:pic>
        <p:nvPicPr>
          <p:cNvPr id="48" name="Picture 2" descr="Россия ">
            <a:extLst>
              <a:ext uri="{FF2B5EF4-FFF2-40B4-BE49-F238E27FC236}">
                <a16:creationId xmlns:a16="http://schemas.microsoft.com/office/drawing/2014/main" id="{786AD340-B3E1-4D5C-A7C2-3B5DAE789D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1" b="18632"/>
          <a:stretch/>
        </p:blipFill>
        <p:spPr bwMode="auto">
          <a:xfrm>
            <a:off x="961251" y="3429605"/>
            <a:ext cx="765701" cy="479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9" name="Picture 4" descr="Евросоюз ">
            <a:extLst>
              <a:ext uri="{FF2B5EF4-FFF2-40B4-BE49-F238E27FC236}">
                <a16:creationId xmlns:a16="http://schemas.microsoft.com/office/drawing/2014/main" id="{2A1500B1-6842-4113-902A-E04B30CEEF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2" b="19327"/>
          <a:stretch/>
        </p:blipFill>
        <p:spPr bwMode="auto">
          <a:xfrm>
            <a:off x="2785122" y="3425639"/>
            <a:ext cx="766854" cy="4797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0" name="Picture 10" descr="Create Middle East Map Chart , Online : r/MapPorn">
            <a:extLst>
              <a:ext uri="{FF2B5EF4-FFF2-40B4-BE49-F238E27FC236}">
                <a16:creationId xmlns:a16="http://schemas.microsoft.com/office/drawing/2014/main" id="{9ACEEED1-1220-4682-A3CD-61C1A6E931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4" t="8090" r="16395" b="6496"/>
          <a:stretch/>
        </p:blipFill>
        <p:spPr bwMode="auto">
          <a:xfrm>
            <a:off x="4478031" y="3436455"/>
            <a:ext cx="681948" cy="5238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1" name="object 3">
            <a:extLst>
              <a:ext uri="{FF2B5EF4-FFF2-40B4-BE49-F238E27FC236}">
                <a16:creationId xmlns:a16="http://schemas.microsoft.com/office/drawing/2014/main" id="{1B3ED74F-4C5E-4839-AA16-1F229C27435C}"/>
              </a:ext>
            </a:extLst>
          </p:cNvPr>
          <p:cNvSpPr txBox="1"/>
          <p:nvPr/>
        </p:nvSpPr>
        <p:spPr>
          <a:xfrm>
            <a:off x="169114" y="937865"/>
            <a:ext cx="6266180" cy="6129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solidFill>
                  <a:srgbClr val="00425F"/>
                </a:solidFill>
                <a:latin typeface="Montserrat" pitchFamily="2" charset="-52"/>
              </a:rPr>
              <a:t>Конкуренция: Узбекистан предлагает высококонкурентную структуру операционных затрат на производство готовой продукции на международном уровне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5DB1264-63D2-443E-9993-ACDE54C87C69}"/>
              </a:ext>
            </a:extLst>
          </p:cNvPr>
          <p:cNvSpPr txBox="1"/>
          <p:nvPr/>
        </p:nvSpPr>
        <p:spPr>
          <a:xfrm>
            <a:off x="6852665" y="791264"/>
            <a:ext cx="2902559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Торговые соглашения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9F0E1ECE-06C0-45AE-9901-AA65A29BA603}"/>
              </a:ext>
            </a:extLst>
          </p:cNvPr>
          <p:cNvSpPr/>
          <p:nvPr/>
        </p:nvSpPr>
        <p:spPr>
          <a:xfrm>
            <a:off x="9615357" y="1272149"/>
            <a:ext cx="648000" cy="648000"/>
          </a:xfrm>
          <a:prstGeom prst="ellipse">
            <a:avLst/>
          </a:prstGeom>
          <a:blipFill>
            <a:blip r:embed="rId2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7DFAC530-ED5F-4A42-817D-B3FF0BB7D962}"/>
              </a:ext>
            </a:extLst>
          </p:cNvPr>
          <p:cNvSpPr/>
          <p:nvPr/>
        </p:nvSpPr>
        <p:spPr>
          <a:xfrm>
            <a:off x="6926821" y="1313668"/>
            <a:ext cx="648000" cy="648000"/>
          </a:xfrm>
          <a:prstGeom prst="ellipse">
            <a:avLst/>
          </a:prstGeom>
          <a:blipFill>
            <a:blip r:embed="rId2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bject 31">
            <a:extLst>
              <a:ext uri="{FF2B5EF4-FFF2-40B4-BE49-F238E27FC236}">
                <a16:creationId xmlns:a16="http://schemas.microsoft.com/office/drawing/2014/main" id="{6E082768-81E3-42E7-928F-762C0DF4A356}"/>
              </a:ext>
            </a:extLst>
          </p:cNvPr>
          <p:cNvSpPr txBox="1"/>
          <p:nvPr/>
        </p:nvSpPr>
        <p:spPr>
          <a:xfrm>
            <a:off x="7674048" y="1249707"/>
            <a:ext cx="1813514" cy="78226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000" dirty="0">
                <a:solidFill>
                  <a:srgbClr val="00425F"/>
                </a:solidFill>
                <a:latin typeface="Montserrat" pitchFamily="2" charset="-52"/>
              </a:rPr>
              <a:t>Соглашение </a:t>
            </a:r>
            <a:r>
              <a:rPr lang="en-US" sz="1000" dirty="0">
                <a:solidFill>
                  <a:srgbClr val="00425F"/>
                </a:solidFill>
                <a:latin typeface="Montserrat" pitchFamily="2" charset="-52"/>
              </a:rPr>
              <a:t>GSP+ </a:t>
            </a:r>
            <a:r>
              <a:rPr lang="ru" sz="1000" dirty="0">
                <a:solidFill>
                  <a:srgbClr val="00425F"/>
                </a:solidFill>
                <a:latin typeface="Montserrat" pitchFamily="2" charset="-52"/>
              </a:rPr>
              <a:t>позволяет экспортировать в ЕС по сниженным или нулевым тарифам 6200 наименований товаров.</a:t>
            </a:r>
            <a:endParaRPr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56" name="object 31">
            <a:extLst>
              <a:ext uri="{FF2B5EF4-FFF2-40B4-BE49-F238E27FC236}">
                <a16:creationId xmlns:a16="http://schemas.microsoft.com/office/drawing/2014/main" id="{2E7CC2AA-95AC-40E4-A476-6525BE9C55EA}"/>
              </a:ext>
            </a:extLst>
          </p:cNvPr>
          <p:cNvSpPr txBox="1"/>
          <p:nvPr/>
        </p:nvSpPr>
        <p:spPr>
          <a:xfrm>
            <a:off x="10348356" y="1244359"/>
            <a:ext cx="1739346" cy="78226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000" dirty="0">
                <a:solidFill>
                  <a:srgbClr val="00425F"/>
                </a:solidFill>
                <a:latin typeface="Montserrat" pitchFamily="2" charset="-52"/>
              </a:rPr>
              <a:t>Соглашение о свободной торговле СНГ создает более интегрированный и открытый рынок со странами СНГ.</a:t>
            </a:r>
            <a:endParaRPr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B16F2A01-9F04-4407-A56F-204711BFC7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74" y="926494"/>
            <a:ext cx="11221278" cy="5519161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99" name="Полилиния: фигура 98">
            <a:extLst>
              <a:ext uri="{FF2B5EF4-FFF2-40B4-BE49-F238E27FC236}">
                <a16:creationId xmlns:a16="http://schemas.microsoft.com/office/drawing/2014/main" id="{CCAD11A2-AF60-4287-B185-63A39B350526}"/>
              </a:ext>
            </a:extLst>
          </p:cNvPr>
          <p:cNvSpPr/>
          <p:nvPr/>
        </p:nvSpPr>
        <p:spPr>
          <a:xfrm>
            <a:off x="7026275" y="2906395"/>
            <a:ext cx="1276350" cy="439970"/>
          </a:xfrm>
          <a:custGeom>
            <a:avLst/>
            <a:gdLst>
              <a:gd name="connsiteX0" fmla="*/ 1276350 w 1276350"/>
              <a:gd name="connsiteY0" fmla="*/ 0 h 439970"/>
              <a:gd name="connsiteX1" fmla="*/ 949325 w 1276350"/>
              <a:gd name="connsiteY1" fmla="*/ 431800 h 439970"/>
              <a:gd name="connsiteX2" fmla="*/ 0 w 1276350"/>
              <a:gd name="connsiteY2" fmla="*/ 241300 h 439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6350" h="439970">
                <a:moveTo>
                  <a:pt x="1276350" y="0"/>
                </a:moveTo>
                <a:cubicBezTo>
                  <a:pt x="1219200" y="195791"/>
                  <a:pt x="1162050" y="391583"/>
                  <a:pt x="949325" y="431800"/>
                </a:cubicBezTo>
                <a:cubicBezTo>
                  <a:pt x="736600" y="472017"/>
                  <a:pt x="368300" y="356658"/>
                  <a:pt x="0" y="241300"/>
                </a:cubicBezTo>
              </a:path>
            </a:pathLst>
          </a:custGeom>
          <a:noFill/>
          <a:ln w="4191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Овал 100">
            <a:extLst>
              <a:ext uri="{FF2B5EF4-FFF2-40B4-BE49-F238E27FC236}">
                <a16:creationId xmlns:a16="http://schemas.microsoft.com/office/drawing/2014/main" id="{82DF523C-1EFB-4197-823B-1BD19064F095}"/>
              </a:ext>
            </a:extLst>
          </p:cNvPr>
          <p:cNvSpPr/>
          <p:nvPr/>
        </p:nvSpPr>
        <p:spPr>
          <a:xfrm>
            <a:off x="7988300" y="3268580"/>
            <a:ext cx="104775" cy="94779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3" name="Полилиния: фигура 102">
            <a:extLst>
              <a:ext uri="{FF2B5EF4-FFF2-40B4-BE49-F238E27FC236}">
                <a16:creationId xmlns:a16="http://schemas.microsoft.com/office/drawing/2014/main" id="{154F58BA-D7DF-4EFF-9E68-C8CF51E820FD}"/>
              </a:ext>
            </a:extLst>
          </p:cNvPr>
          <p:cNvSpPr/>
          <p:nvPr/>
        </p:nvSpPr>
        <p:spPr>
          <a:xfrm>
            <a:off x="6762750" y="3322320"/>
            <a:ext cx="53975" cy="191384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5" name="Полилиния: фигура 104">
            <a:extLst>
              <a:ext uri="{FF2B5EF4-FFF2-40B4-BE49-F238E27FC236}">
                <a16:creationId xmlns:a16="http://schemas.microsoft.com/office/drawing/2014/main" id="{D2C44141-7C4C-492F-8391-1E4C9AF76917}"/>
              </a:ext>
            </a:extLst>
          </p:cNvPr>
          <p:cNvSpPr/>
          <p:nvPr/>
        </p:nvSpPr>
        <p:spPr>
          <a:xfrm>
            <a:off x="6816725" y="3559366"/>
            <a:ext cx="340694" cy="880031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олилиния: фигура 109">
            <a:extLst>
              <a:ext uri="{FF2B5EF4-FFF2-40B4-BE49-F238E27FC236}">
                <a16:creationId xmlns:a16="http://schemas.microsoft.com/office/drawing/2014/main" id="{31C0D2F2-24D3-462B-83FD-919407B7A15C}"/>
              </a:ext>
            </a:extLst>
          </p:cNvPr>
          <p:cNvSpPr/>
          <p:nvPr/>
        </p:nvSpPr>
        <p:spPr>
          <a:xfrm>
            <a:off x="6078675" y="3581867"/>
            <a:ext cx="690425" cy="825500"/>
          </a:xfrm>
          <a:custGeom>
            <a:avLst/>
            <a:gdLst>
              <a:gd name="connsiteX0" fmla="*/ 666750 w 666750"/>
              <a:gd name="connsiteY0" fmla="*/ 0 h 825500"/>
              <a:gd name="connsiteX1" fmla="*/ 460375 w 666750"/>
              <a:gd name="connsiteY1" fmla="*/ 120650 h 825500"/>
              <a:gd name="connsiteX2" fmla="*/ 200025 w 666750"/>
              <a:gd name="connsiteY2" fmla="*/ 165100 h 825500"/>
              <a:gd name="connsiteX3" fmla="*/ 146050 w 666750"/>
              <a:gd name="connsiteY3" fmla="*/ 203200 h 825500"/>
              <a:gd name="connsiteX4" fmla="*/ 107950 w 666750"/>
              <a:gd name="connsiteY4" fmla="*/ 273050 h 825500"/>
              <a:gd name="connsiteX5" fmla="*/ 66675 w 666750"/>
              <a:gd name="connsiteY5" fmla="*/ 403225 h 825500"/>
              <a:gd name="connsiteX6" fmla="*/ 0 w 666750"/>
              <a:gd name="connsiteY6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6750" h="825500">
                <a:moveTo>
                  <a:pt x="666750" y="0"/>
                </a:moveTo>
                <a:cubicBezTo>
                  <a:pt x="602456" y="46566"/>
                  <a:pt x="538162" y="93133"/>
                  <a:pt x="460375" y="120650"/>
                </a:cubicBezTo>
                <a:cubicBezTo>
                  <a:pt x="382588" y="148167"/>
                  <a:pt x="252412" y="151342"/>
                  <a:pt x="200025" y="165100"/>
                </a:cubicBezTo>
                <a:cubicBezTo>
                  <a:pt x="147638" y="178858"/>
                  <a:pt x="161396" y="185208"/>
                  <a:pt x="146050" y="203200"/>
                </a:cubicBezTo>
                <a:cubicBezTo>
                  <a:pt x="130704" y="221192"/>
                  <a:pt x="121179" y="239713"/>
                  <a:pt x="107950" y="273050"/>
                </a:cubicBezTo>
                <a:cubicBezTo>
                  <a:pt x="94721" y="306387"/>
                  <a:pt x="84667" y="311150"/>
                  <a:pt x="66675" y="403225"/>
                </a:cubicBezTo>
                <a:cubicBezTo>
                  <a:pt x="48683" y="495300"/>
                  <a:pt x="14817" y="769408"/>
                  <a:pt x="0" y="825500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олилиния: фигура 111">
            <a:extLst>
              <a:ext uri="{FF2B5EF4-FFF2-40B4-BE49-F238E27FC236}">
                <a16:creationId xmlns:a16="http://schemas.microsoft.com/office/drawing/2014/main" id="{BA780290-17C6-4692-A4D6-4A6FCA582994}"/>
              </a:ext>
            </a:extLst>
          </p:cNvPr>
          <p:cNvSpPr/>
          <p:nvPr/>
        </p:nvSpPr>
        <p:spPr>
          <a:xfrm rot="21432664">
            <a:off x="6176168" y="3427095"/>
            <a:ext cx="63500" cy="330200"/>
          </a:xfrm>
          <a:custGeom>
            <a:avLst/>
            <a:gdLst>
              <a:gd name="connsiteX0" fmla="*/ 0 w 63500"/>
              <a:gd name="connsiteY0" fmla="*/ 0 h 330200"/>
              <a:gd name="connsiteX1" fmla="*/ 63500 w 63500"/>
              <a:gd name="connsiteY1" fmla="*/ 33020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0" h="330200">
                <a:moveTo>
                  <a:pt x="0" y="0"/>
                </a:moveTo>
                <a:cubicBezTo>
                  <a:pt x="26458" y="135996"/>
                  <a:pt x="52917" y="271992"/>
                  <a:pt x="63500" y="330200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олилиния: фигура 113">
            <a:extLst>
              <a:ext uri="{FF2B5EF4-FFF2-40B4-BE49-F238E27FC236}">
                <a16:creationId xmlns:a16="http://schemas.microsoft.com/office/drawing/2014/main" id="{9E01E79C-05C6-425E-A6E6-E92FD3B5FA22}"/>
              </a:ext>
            </a:extLst>
          </p:cNvPr>
          <p:cNvSpPr/>
          <p:nvPr/>
        </p:nvSpPr>
        <p:spPr>
          <a:xfrm>
            <a:off x="4800600" y="3284220"/>
            <a:ext cx="1377950" cy="338688"/>
          </a:xfrm>
          <a:custGeom>
            <a:avLst/>
            <a:gdLst>
              <a:gd name="connsiteX0" fmla="*/ 1377950 w 1377950"/>
              <a:gd name="connsiteY0" fmla="*/ 254000 h 338688"/>
              <a:gd name="connsiteX1" fmla="*/ 806450 w 1377950"/>
              <a:gd name="connsiteY1" fmla="*/ 323850 h 338688"/>
              <a:gd name="connsiteX2" fmla="*/ 0 w 1377950"/>
              <a:gd name="connsiteY2" fmla="*/ 0 h 338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7950" h="338688">
                <a:moveTo>
                  <a:pt x="1377950" y="254000"/>
                </a:moveTo>
                <a:cubicBezTo>
                  <a:pt x="1207029" y="310091"/>
                  <a:pt x="1036108" y="366183"/>
                  <a:pt x="806450" y="323850"/>
                </a:cubicBezTo>
                <a:cubicBezTo>
                  <a:pt x="576792" y="281517"/>
                  <a:pt x="288396" y="140758"/>
                  <a:pt x="0" y="0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Овал 114">
            <a:extLst>
              <a:ext uri="{FF2B5EF4-FFF2-40B4-BE49-F238E27FC236}">
                <a16:creationId xmlns:a16="http://schemas.microsoft.com/office/drawing/2014/main" id="{A49C2F23-2AAF-46FD-943A-71D9A4656EFC}"/>
              </a:ext>
            </a:extLst>
          </p:cNvPr>
          <p:cNvSpPr/>
          <p:nvPr/>
        </p:nvSpPr>
        <p:spPr>
          <a:xfrm>
            <a:off x="6762750" y="3499210"/>
            <a:ext cx="104775" cy="94779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6" name="Овал 115">
            <a:extLst>
              <a:ext uri="{FF2B5EF4-FFF2-40B4-BE49-F238E27FC236}">
                <a16:creationId xmlns:a16="http://schemas.microsoft.com/office/drawing/2014/main" id="{29C540F6-E5EF-4E38-9117-685E22E5DB60}"/>
              </a:ext>
            </a:extLst>
          </p:cNvPr>
          <p:cNvSpPr/>
          <p:nvPr/>
        </p:nvSpPr>
        <p:spPr>
          <a:xfrm>
            <a:off x="4689475" y="3189441"/>
            <a:ext cx="104775" cy="94779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3D8AFE82-CA4D-4C20-A89D-6E870F59ACE4}"/>
              </a:ext>
            </a:extLst>
          </p:cNvPr>
          <p:cNvSpPr/>
          <p:nvPr/>
        </p:nvSpPr>
        <p:spPr>
          <a:xfrm>
            <a:off x="4594225" y="1639570"/>
            <a:ext cx="2165350" cy="1638300"/>
          </a:xfrm>
          <a:custGeom>
            <a:avLst/>
            <a:gdLst>
              <a:gd name="connsiteX0" fmla="*/ 2165350 w 2165350"/>
              <a:gd name="connsiteY0" fmla="*/ 1638300 h 1638300"/>
              <a:gd name="connsiteX1" fmla="*/ 1711325 w 2165350"/>
              <a:gd name="connsiteY1" fmla="*/ 1308100 h 1638300"/>
              <a:gd name="connsiteX2" fmla="*/ 1397000 w 2165350"/>
              <a:gd name="connsiteY2" fmla="*/ 1187450 h 1638300"/>
              <a:gd name="connsiteX3" fmla="*/ 1263650 w 2165350"/>
              <a:gd name="connsiteY3" fmla="*/ 1108075 h 1638300"/>
              <a:gd name="connsiteX4" fmla="*/ 1231900 w 2165350"/>
              <a:gd name="connsiteY4" fmla="*/ 1069975 h 1638300"/>
              <a:gd name="connsiteX5" fmla="*/ 1216025 w 2165350"/>
              <a:gd name="connsiteY5" fmla="*/ 1038225 h 1638300"/>
              <a:gd name="connsiteX6" fmla="*/ 949325 w 2165350"/>
              <a:gd name="connsiteY6" fmla="*/ 536575 h 1638300"/>
              <a:gd name="connsiteX7" fmla="*/ 0 w 2165350"/>
              <a:gd name="connsiteY7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5350" h="1638300">
                <a:moveTo>
                  <a:pt x="2165350" y="1638300"/>
                </a:moveTo>
                <a:cubicBezTo>
                  <a:pt x="2002366" y="1510771"/>
                  <a:pt x="1839383" y="1383242"/>
                  <a:pt x="1711325" y="1308100"/>
                </a:cubicBezTo>
                <a:cubicBezTo>
                  <a:pt x="1583267" y="1232958"/>
                  <a:pt x="1471612" y="1220787"/>
                  <a:pt x="1397000" y="1187450"/>
                </a:cubicBezTo>
                <a:cubicBezTo>
                  <a:pt x="1322387" y="1154112"/>
                  <a:pt x="1291167" y="1127654"/>
                  <a:pt x="1263650" y="1108075"/>
                </a:cubicBezTo>
                <a:cubicBezTo>
                  <a:pt x="1236133" y="1088496"/>
                  <a:pt x="1239837" y="1081617"/>
                  <a:pt x="1231900" y="1069975"/>
                </a:cubicBezTo>
                <a:cubicBezTo>
                  <a:pt x="1223962" y="1058333"/>
                  <a:pt x="1216025" y="1038225"/>
                  <a:pt x="1216025" y="1038225"/>
                </a:cubicBezTo>
                <a:cubicBezTo>
                  <a:pt x="1168929" y="949325"/>
                  <a:pt x="1151996" y="709612"/>
                  <a:pt x="949325" y="536575"/>
                </a:cubicBezTo>
                <a:cubicBezTo>
                  <a:pt x="746654" y="363538"/>
                  <a:pt x="285221" y="98425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Овал 117">
            <a:extLst>
              <a:ext uri="{FF2B5EF4-FFF2-40B4-BE49-F238E27FC236}">
                <a16:creationId xmlns:a16="http://schemas.microsoft.com/office/drawing/2014/main" id="{43354FCA-C3E7-469F-A6CA-6AB153976C64}"/>
              </a:ext>
            </a:extLst>
          </p:cNvPr>
          <p:cNvSpPr/>
          <p:nvPr/>
        </p:nvSpPr>
        <p:spPr>
          <a:xfrm>
            <a:off x="6700837" y="3215986"/>
            <a:ext cx="104775" cy="94779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9" name="Овал 118">
            <a:extLst>
              <a:ext uri="{FF2B5EF4-FFF2-40B4-BE49-F238E27FC236}">
                <a16:creationId xmlns:a16="http://schemas.microsoft.com/office/drawing/2014/main" id="{88DC2E52-B63E-4CA7-A171-91E829CE2342}"/>
              </a:ext>
            </a:extLst>
          </p:cNvPr>
          <p:cNvSpPr/>
          <p:nvPr/>
        </p:nvSpPr>
        <p:spPr>
          <a:xfrm>
            <a:off x="5661026" y="3241044"/>
            <a:ext cx="104775" cy="94779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0" name="Овал 119">
            <a:extLst>
              <a:ext uri="{FF2B5EF4-FFF2-40B4-BE49-F238E27FC236}">
                <a16:creationId xmlns:a16="http://schemas.microsoft.com/office/drawing/2014/main" id="{2AB2D912-C9DC-4ECD-89D5-766C2E2598B3}"/>
              </a:ext>
            </a:extLst>
          </p:cNvPr>
          <p:cNvSpPr/>
          <p:nvPr/>
        </p:nvSpPr>
        <p:spPr>
          <a:xfrm>
            <a:off x="6102350" y="3331279"/>
            <a:ext cx="104775" cy="94779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Овал 120">
            <a:extLst>
              <a:ext uri="{FF2B5EF4-FFF2-40B4-BE49-F238E27FC236}">
                <a16:creationId xmlns:a16="http://schemas.microsoft.com/office/drawing/2014/main" id="{4B7BF67A-8D80-40D9-B120-1FDC7D8B4159}"/>
              </a:ext>
            </a:extLst>
          </p:cNvPr>
          <p:cNvSpPr/>
          <p:nvPr/>
        </p:nvSpPr>
        <p:spPr>
          <a:xfrm>
            <a:off x="5395913" y="3156545"/>
            <a:ext cx="104775" cy="94779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445965A0-B36C-4629-86BE-43B7C0332CFE}"/>
              </a:ext>
            </a:extLst>
          </p:cNvPr>
          <p:cNvSpPr/>
          <p:nvPr/>
        </p:nvSpPr>
        <p:spPr>
          <a:xfrm>
            <a:off x="5509419" y="2811616"/>
            <a:ext cx="104775" cy="94779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3" name="Овал 122">
            <a:extLst>
              <a:ext uri="{FF2B5EF4-FFF2-40B4-BE49-F238E27FC236}">
                <a16:creationId xmlns:a16="http://schemas.microsoft.com/office/drawing/2014/main" id="{82DD3019-75B4-4F69-A8A6-18A0BDB6D0D8}"/>
              </a:ext>
            </a:extLst>
          </p:cNvPr>
          <p:cNvSpPr/>
          <p:nvPr/>
        </p:nvSpPr>
        <p:spPr>
          <a:xfrm>
            <a:off x="4947444" y="3031601"/>
            <a:ext cx="104775" cy="94779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Овал 123">
            <a:extLst>
              <a:ext uri="{FF2B5EF4-FFF2-40B4-BE49-F238E27FC236}">
                <a16:creationId xmlns:a16="http://schemas.microsoft.com/office/drawing/2014/main" id="{985E39D9-AC8D-4193-B2EB-C30005E315E4}"/>
              </a:ext>
            </a:extLst>
          </p:cNvPr>
          <p:cNvSpPr/>
          <p:nvPr/>
        </p:nvSpPr>
        <p:spPr>
          <a:xfrm>
            <a:off x="4800600" y="3002818"/>
            <a:ext cx="104775" cy="94779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5" name="Овал 124">
            <a:extLst>
              <a:ext uri="{FF2B5EF4-FFF2-40B4-BE49-F238E27FC236}">
                <a16:creationId xmlns:a16="http://schemas.microsoft.com/office/drawing/2014/main" id="{63AA2AB1-85B3-4F8F-B6A4-4288EBDF23CC}"/>
              </a:ext>
            </a:extLst>
          </p:cNvPr>
          <p:cNvSpPr/>
          <p:nvPr/>
        </p:nvSpPr>
        <p:spPr>
          <a:xfrm>
            <a:off x="4847431" y="3155139"/>
            <a:ext cx="104775" cy="94779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6" name="Овал 125">
            <a:extLst>
              <a:ext uri="{FF2B5EF4-FFF2-40B4-BE49-F238E27FC236}">
                <a16:creationId xmlns:a16="http://schemas.microsoft.com/office/drawing/2014/main" id="{B74D9441-C093-4CB2-83D8-124A6CF0BCB2}"/>
              </a:ext>
            </a:extLst>
          </p:cNvPr>
          <p:cNvSpPr/>
          <p:nvPr/>
        </p:nvSpPr>
        <p:spPr>
          <a:xfrm>
            <a:off x="4695825" y="3193654"/>
            <a:ext cx="104775" cy="94779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7" name="Овал 126">
            <a:extLst>
              <a:ext uri="{FF2B5EF4-FFF2-40B4-BE49-F238E27FC236}">
                <a16:creationId xmlns:a16="http://schemas.microsoft.com/office/drawing/2014/main" id="{4C5D9F49-D1EC-4DBE-A900-BEF41B16C3B0}"/>
              </a:ext>
            </a:extLst>
          </p:cNvPr>
          <p:cNvSpPr/>
          <p:nvPr/>
        </p:nvSpPr>
        <p:spPr>
          <a:xfrm>
            <a:off x="3859214" y="3105328"/>
            <a:ext cx="104775" cy="94779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8" name="Овал 127">
            <a:extLst>
              <a:ext uri="{FF2B5EF4-FFF2-40B4-BE49-F238E27FC236}">
                <a16:creationId xmlns:a16="http://schemas.microsoft.com/office/drawing/2014/main" id="{67F8F56D-1FF8-4879-B38E-893E09E703BA}"/>
              </a:ext>
            </a:extLst>
          </p:cNvPr>
          <p:cNvSpPr/>
          <p:nvPr/>
        </p:nvSpPr>
        <p:spPr>
          <a:xfrm>
            <a:off x="6921500" y="3082663"/>
            <a:ext cx="104775" cy="94779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9" name="Овал 128">
            <a:extLst>
              <a:ext uri="{FF2B5EF4-FFF2-40B4-BE49-F238E27FC236}">
                <a16:creationId xmlns:a16="http://schemas.microsoft.com/office/drawing/2014/main" id="{81A126EF-741C-4032-B5C4-B46AAE10C35A}"/>
              </a:ext>
            </a:extLst>
          </p:cNvPr>
          <p:cNvSpPr/>
          <p:nvPr/>
        </p:nvSpPr>
        <p:spPr>
          <a:xfrm>
            <a:off x="7084396" y="2889401"/>
            <a:ext cx="104775" cy="94779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0" name="Овал 129">
            <a:extLst>
              <a:ext uri="{FF2B5EF4-FFF2-40B4-BE49-F238E27FC236}">
                <a16:creationId xmlns:a16="http://schemas.microsoft.com/office/drawing/2014/main" id="{9535B82B-523C-4313-A936-D5392F7AC91F}"/>
              </a:ext>
            </a:extLst>
          </p:cNvPr>
          <p:cNvSpPr/>
          <p:nvPr/>
        </p:nvSpPr>
        <p:spPr>
          <a:xfrm>
            <a:off x="7300295" y="2988179"/>
            <a:ext cx="104775" cy="94779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F444B1FA-51E9-4CF0-A34A-897B069E7000}"/>
              </a:ext>
            </a:extLst>
          </p:cNvPr>
          <p:cNvSpPr/>
          <p:nvPr/>
        </p:nvSpPr>
        <p:spPr>
          <a:xfrm>
            <a:off x="7513992" y="2863768"/>
            <a:ext cx="104775" cy="94779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DCD2708B-3710-4E68-A079-3FEBD36CC092}"/>
              </a:ext>
            </a:extLst>
          </p:cNvPr>
          <p:cNvSpPr/>
          <p:nvPr/>
        </p:nvSpPr>
        <p:spPr>
          <a:xfrm>
            <a:off x="7733067" y="2787921"/>
            <a:ext cx="104775" cy="94779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Овал 132">
            <a:extLst>
              <a:ext uri="{FF2B5EF4-FFF2-40B4-BE49-F238E27FC236}">
                <a16:creationId xmlns:a16="http://schemas.microsoft.com/office/drawing/2014/main" id="{45EFE56F-464B-465E-BA55-57E3644A5DA0}"/>
              </a:ext>
            </a:extLst>
          </p:cNvPr>
          <p:cNvSpPr/>
          <p:nvPr/>
        </p:nvSpPr>
        <p:spPr>
          <a:xfrm>
            <a:off x="7910863" y="2687439"/>
            <a:ext cx="104775" cy="94779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55398FBB-A609-4F02-A733-4A6D9E5B19BE}"/>
              </a:ext>
            </a:extLst>
          </p:cNvPr>
          <p:cNvSpPr/>
          <p:nvPr/>
        </p:nvSpPr>
        <p:spPr>
          <a:xfrm>
            <a:off x="8268409" y="2809911"/>
            <a:ext cx="104775" cy="94779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Овал 134">
            <a:extLst>
              <a:ext uri="{FF2B5EF4-FFF2-40B4-BE49-F238E27FC236}">
                <a16:creationId xmlns:a16="http://schemas.microsoft.com/office/drawing/2014/main" id="{44DC97D8-A636-4A77-8ED7-C4C432A71B20}"/>
              </a:ext>
            </a:extLst>
          </p:cNvPr>
          <p:cNvSpPr/>
          <p:nvPr/>
        </p:nvSpPr>
        <p:spPr>
          <a:xfrm>
            <a:off x="10049226" y="3613771"/>
            <a:ext cx="104775" cy="94779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6" name="Овал 135">
            <a:extLst>
              <a:ext uri="{FF2B5EF4-FFF2-40B4-BE49-F238E27FC236}">
                <a16:creationId xmlns:a16="http://schemas.microsoft.com/office/drawing/2014/main" id="{9CD1B1BD-8537-4915-BFFA-43F893495938}"/>
              </a:ext>
            </a:extLst>
          </p:cNvPr>
          <p:cNvSpPr/>
          <p:nvPr/>
        </p:nvSpPr>
        <p:spPr>
          <a:xfrm>
            <a:off x="10925527" y="3947228"/>
            <a:ext cx="104775" cy="94779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7" name="Овал 136">
            <a:extLst>
              <a:ext uri="{FF2B5EF4-FFF2-40B4-BE49-F238E27FC236}">
                <a16:creationId xmlns:a16="http://schemas.microsoft.com/office/drawing/2014/main" id="{44FEAA51-69C2-40A1-BD09-5FCCE2DFD67C}"/>
              </a:ext>
            </a:extLst>
          </p:cNvPr>
          <p:cNvSpPr/>
          <p:nvPr/>
        </p:nvSpPr>
        <p:spPr>
          <a:xfrm>
            <a:off x="10758839" y="4306240"/>
            <a:ext cx="104775" cy="94779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8" name="Овал 137">
            <a:extLst>
              <a:ext uri="{FF2B5EF4-FFF2-40B4-BE49-F238E27FC236}">
                <a16:creationId xmlns:a16="http://schemas.microsoft.com/office/drawing/2014/main" id="{44D2B4DB-EC6B-4F89-8555-2682616F2B5A}"/>
              </a:ext>
            </a:extLst>
          </p:cNvPr>
          <p:cNvSpPr/>
          <p:nvPr/>
        </p:nvSpPr>
        <p:spPr>
          <a:xfrm>
            <a:off x="10311164" y="4577702"/>
            <a:ext cx="104775" cy="94779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9" name="Овал 138">
            <a:extLst>
              <a:ext uri="{FF2B5EF4-FFF2-40B4-BE49-F238E27FC236}">
                <a16:creationId xmlns:a16="http://schemas.microsoft.com/office/drawing/2014/main" id="{D4D6992D-C5CB-4374-BB37-6FD1E70B1741}"/>
              </a:ext>
            </a:extLst>
          </p:cNvPr>
          <p:cNvSpPr/>
          <p:nvPr/>
        </p:nvSpPr>
        <p:spPr>
          <a:xfrm>
            <a:off x="9546669" y="6020740"/>
            <a:ext cx="104775" cy="94779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0" name="Овал 139">
            <a:extLst>
              <a:ext uri="{FF2B5EF4-FFF2-40B4-BE49-F238E27FC236}">
                <a16:creationId xmlns:a16="http://schemas.microsoft.com/office/drawing/2014/main" id="{1A773609-415F-4E48-8E5A-2512DA4A7859}"/>
              </a:ext>
            </a:extLst>
          </p:cNvPr>
          <p:cNvSpPr/>
          <p:nvPr/>
        </p:nvSpPr>
        <p:spPr>
          <a:xfrm>
            <a:off x="2412863" y="2854384"/>
            <a:ext cx="104775" cy="94779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1" name="Овал 140">
            <a:extLst>
              <a:ext uri="{FF2B5EF4-FFF2-40B4-BE49-F238E27FC236}">
                <a16:creationId xmlns:a16="http://schemas.microsoft.com/office/drawing/2014/main" id="{A8CB35B0-DF38-449C-B41E-9BC9E715F51A}"/>
              </a:ext>
            </a:extLst>
          </p:cNvPr>
          <p:cNvSpPr/>
          <p:nvPr/>
        </p:nvSpPr>
        <p:spPr>
          <a:xfrm>
            <a:off x="1927087" y="2020947"/>
            <a:ext cx="104775" cy="94779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D094327-E6E0-4845-A1BD-92F69191014E}"/>
              </a:ext>
            </a:extLst>
          </p:cNvPr>
          <p:cNvSpPr/>
          <p:nvPr/>
        </p:nvSpPr>
        <p:spPr>
          <a:xfrm>
            <a:off x="1831838" y="3039234"/>
            <a:ext cx="104775" cy="94779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BCCC42E3-CCC6-4DED-8460-6F0EEC42A64D}"/>
              </a:ext>
            </a:extLst>
          </p:cNvPr>
          <p:cNvSpPr/>
          <p:nvPr/>
        </p:nvSpPr>
        <p:spPr>
          <a:xfrm>
            <a:off x="884101" y="3298975"/>
            <a:ext cx="104775" cy="94779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9AADD2DA-F091-4850-BA9E-08792A32C3C7}"/>
              </a:ext>
            </a:extLst>
          </p:cNvPr>
          <p:cNvSpPr/>
          <p:nvPr/>
        </p:nvSpPr>
        <p:spPr>
          <a:xfrm>
            <a:off x="6759575" y="4404194"/>
            <a:ext cx="104775" cy="94779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BD2C3489-1835-4959-92E1-FB543A6E848E}"/>
              </a:ext>
            </a:extLst>
          </p:cNvPr>
          <p:cNvSpPr/>
          <p:nvPr/>
        </p:nvSpPr>
        <p:spPr>
          <a:xfrm>
            <a:off x="6040178" y="4331752"/>
            <a:ext cx="104775" cy="94779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Полилиния: фигура 145">
            <a:extLst>
              <a:ext uri="{FF2B5EF4-FFF2-40B4-BE49-F238E27FC236}">
                <a16:creationId xmlns:a16="http://schemas.microsoft.com/office/drawing/2014/main" id="{C1D20CEE-E153-436F-9D34-5E4B4C0ABAC6}"/>
              </a:ext>
            </a:extLst>
          </p:cNvPr>
          <p:cNvSpPr/>
          <p:nvPr/>
        </p:nvSpPr>
        <p:spPr>
          <a:xfrm>
            <a:off x="3721100" y="1344441"/>
            <a:ext cx="689770" cy="277117"/>
          </a:xfrm>
          <a:custGeom>
            <a:avLst/>
            <a:gdLst>
              <a:gd name="connsiteX0" fmla="*/ 300038 w 300038"/>
              <a:gd name="connsiteY0" fmla="*/ 338138 h 338138"/>
              <a:gd name="connsiteX1" fmla="*/ 71438 w 300038"/>
              <a:gd name="connsiteY1" fmla="*/ 250031 h 338138"/>
              <a:gd name="connsiteX2" fmla="*/ 0 w 300038"/>
              <a:gd name="connsiteY2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0038" h="338138">
                <a:moveTo>
                  <a:pt x="300038" y="338138"/>
                </a:moveTo>
                <a:cubicBezTo>
                  <a:pt x="210741" y="322262"/>
                  <a:pt x="121444" y="306387"/>
                  <a:pt x="71438" y="250031"/>
                </a:cubicBezTo>
                <a:cubicBezTo>
                  <a:pt x="21432" y="193675"/>
                  <a:pt x="10716" y="968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753E2EE3-D486-4A6B-8AE3-8C4AC33368ED}"/>
              </a:ext>
            </a:extLst>
          </p:cNvPr>
          <p:cNvSpPr/>
          <p:nvPr/>
        </p:nvSpPr>
        <p:spPr>
          <a:xfrm>
            <a:off x="3662363" y="1319395"/>
            <a:ext cx="104775" cy="94779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8" name="Полилиния: фигура 147">
            <a:extLst>
              <a:ext uri="{FF2B5EF4-FFF2-40B4-BE49-F238E27FC236}">
                <a16:creationId xmlns:a16="http://schemas.microsoft.com/office/drawing/2014/main" id="{AC2285AC-3296-4531-BAA6-82114FF23415}"/>
              </a:ext>
            </a:extLst>
          </p:cNvPr>
          <p:cNvSpPr/>
          <p:nvPr/>
        </p:nvSpPr>
        <p:spPr>
          <a:xfrm>
            <a:off x="5836444" y="3767614"/>
            <a:ext cx="407194" cy="54768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Овал 148">
            <a:extLst>
              <a:ext uri="{FF2B5EF4-FFF2-40B4-BE49-F238E27FC236}">
                <a16:creationId xmlns:a16="http://schemas.microsoft.com/office/drawing/2014/main" id="{051B2374-BABD-49BA-8904-1E624A1DCE64}"/>
              </a:ext>
            </a:extLst>
          </p:cNvPr>
          <p:cNvSpPr/>
          <p:nvPr/>
        </p:nvSpPr>
        <p:spPr>
          <a:xfrm>
            <a:off x="6194425" y="3720878"/>
            <a:ext cx="104775" cy="94779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0" name="Овал 149">
            <a:extLst>
              <a:ext uri="{FF2B5EF4-FFF2-40B4-BE49-F238E27FC236}">
                <a16:creationId xmlns:a16="http://schemas.microsoft.com/office/drawing/2014/main" id="{6504C40A-A537-4333-A27E-97C4197C05C6}"/>
              </a:ext>
            </a:extLst>
          </p:cNvPr>
          <p:cNvSpPr/>
          <p:nvPr/>
        </p:nvSpPr>
        <p:spPr>
          <a:xfrm>
            <a:off x="5784056" y="4258850"/>
            <a:ext cx="104775" cy="94779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1" name="Овал 150">
            <a:extLst>
              <a:ext uri="{FF2B5EF4-FFF2-40B4-BE49-F238E27FC236}">
                <a16:creationId xmlns:a16="http://schemas.microsoft.com/office/drawing/2014/main" id="{6969BAD5-B98A-4701-B3A9-1ED6CE79A311}"/>
              </a:ext>
            </a:extLst>
          </p:cNvPr>
          <p:cNvSpPr/>
          <p:nvPr/>
        </p:nvSpPr>
        <p:spPr>
          <a:xfrm>
            <a:off x="6137413" y="3485120"/>
            <a:ext cx="104775" cy="94779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9D458FA7-BDF3-4636-8E05-6793401E074F}"/>
              </a:ext>
            </a:extLst>
          </p:cNvPr>
          <p:cNvSpPr txBox="1"/>
          <p:nvPr/>
        </p:nvSpPr>
        <p:spPr>
          <a:xfrm>
            <a:off x="6707431" y="3440995"/>
            <a:ext cx="5730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Мазари </a:t>
            </a:r>
            <a:r>
              <a:rPr lang="ru" sz="550" b="1" i="1" dirty="0" err="1">
                <a:solidFill>
                  <a:srgbClr val="93B5D2"/>
                </a:solidFill>
              </a:rPr>
              <a:t>- </a:t>
            </a:r>
            <a:r>
              <a:rPr lang="ru" sz="550" b="1" i="1" dirty="0">
                <a:solidFill>
                  <a:srgbClr val="93B5D2"/>
                </a:solidFill>
              </a:rPr>
              <a:t>Шариф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F35CBD89-2C86-40F8-BA6E-663A1074CF19}"/>
              </a:ext>
            </a:extLst>
          </p:cNvPr>
          <p:cNvSpPr txBox="1"/>
          <p:nvPr/>
        </p:nvSpPr>
        <p:spPr>
          <a:xfrm>
            <a:off x="6358281" y="3724251"/>
            <a:ext cx="69042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700" dirty="0">
                <a:solidFill>
                  <a:srgbClr val="889CB7"/>
                </a:solidFill>
              </a:rPr>
              <a:t>Афганистан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C6C6D122-19C9-4712-9A14-7CCEC9DF7204}"/>
              </a:ext>
            </a:extLst>
          </p:cNvPr>
          <p:cNvSpPr txBox="1"/>
          <p:nvPr/>
        </p:nvSpPr>
        <p:spPr>
          <a:xfrm>
            <a:off x="7754149" y="3311438"/>
            <a:ext cx="573076" cy="17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Аксу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16B3B3DD-4D07-4BF9-B8E9-6684D4DAC8B4}"/>
              </a:ext>
            </a:extLst>
          </p:cNvPr>
          <p:cNvSpPr txBox="1"/>
          <p:nvPr/>
        </p:nvSpPr>
        <p:spPr>
          <a:xfrm>
            <a:off x="6462030" y="4456133"/>
            <a:ext cx="490802" cy="17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Карачи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FBC7C3D2-E0B0-4CA7-94CE-96137AAD765A}"/>
              </a:ext>
            </a:extLst>
          </p:cNvPr>
          <p:cNvSpPr txBox="1"/>
          <p:nvPr/>
        </p:nvSpPr>
        <p:spPr>
          <a:xfrm>
            <a:off x="5509419" y="4279739"/>
            <a:ext cx="4908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Бандар-и-Аббас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AE541753-5802-452F-832E-EA094B59F87F}"/>
              </a:ext>
            </a:extLst>
          </p:cNvPr>
          <p:cNvSpPr txBox="1"/>
          <p:nvPr/>
        </p:nvSpPr>
        <p:spPr>
          <a:xfrm>
            <a:off x="5906752" y="4382463"/>
            <a:ext cx="670872" cy="17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Бандар-э- </a:t>
            </a:r>
            <a:r>
              <a:rPr lang="ru" sz="550" b="1" i="1" dirty="0" err="1">
                <a:solidFill>
                  <a:srgbClr val="93B5D2"/>
                </a:solidFill>
              </a:rPr>
              <a:t>Джаск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43FAB896-4D28-41F1-AA5F-E3C6D95994DA}"/>
              </a:ext>
            </a:extLst>
          </p:cNvPr>
          <p:cNvSpPr txBox="1"/>
          <p:nvPr/>
        </p:nvSpPr>
        <p:spPr>
          <a:xfrm>
            <a:off x="5652625" y="3422732"/>
            <a:ext cx="670872" cy="17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Мешхед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ED429753-542A-429F-AD29-2160B1B35977}"/>
              </a:ext>
            </a:extLst>
          </p:cNvPr>
          <p:cNvSpPr txBox="1"/>
          <p:nvPr/>
        </p:nvSpPr>
        <p:spPr>
          <a:xfrm>
            <a:off x="5435548" y="3664330"/>
            <a:ext cx="865412" cy="17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Торбат-е Гейдарие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Овал 159">
            <a:extLst>
              <a:ext uri="{FF2B5EF4-FFF2-40B4-BE49-F238E27FC236}">
                <a16:creationId xmlns:a16="http://schemas.microsoft.com/office/drawing/2014/main" id="{FBE70732-73C6-4317-B934-D671A2F4C678}"/>
              </a:ext>
            </a:extLst>
          </p:cNvPr>
          <p:cNvSpPr/>
          <p:nvPr/>
        </p:nvSpPr>
        <p:spPr>
          <a:xfrm>
            <a:off x="5566574" y="2209575"/>
            <a:ext cx="104775" cy="94779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B9F73703-9330-462D-8F2A-090649991FBD}"/>
              </a:ext>
            </a:extLst>
          </p:cNvPr>
          <p:cNvSpPr txBox="1"/>
          <p:nvPr/>
        </p:nvSpPr>
        <p:spPr>
          <a:xfrm>
            <a:off x="5525312" y="2178594"/>
            <a:ext cx="439963" cy="17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Урал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2" name="Полилиния: фигура 161">
            <a:extLst>
              <a:ext uri="{FF2B5EF4-FFF2-40B4-BE49-F238E27FC236}">
                <a16:creationId xmlns:a16="http://schemas.microsoft.com/office/drawing/2014/main" id="{C3016757-1EC3-4B5D-A8F2-F4EDA67EE2A9}"/>
              </a:ext>
            </a:extLst>
          </p:cNvPr>
          <p:cNvSpPr/>
          <p:nvPr/>
        </p:nvSpPr>
        <p:spPr>
          <a:xfrm>
            <a:off x="3759994" y="1619177"/>
            <a:ext cx="833437" cy="272012"/>
          </a:xfrm>
          <a:custGeom>
            <a:avLst/>
            <a:gdLst>
              <a:gd name="connsiteX0" fmla="*/ 833437 w 833437"/>
              <a:gd name="connsiteY0" fmla="*/ 19600 h 272012"/>
              <a:gd name="connsiteX1" fmla="*/ 633412 w 833437"/>
              <a:gd name="connsiteY1" fmla="*/ 550 h 272012"/>
              <a:gd name="connsiteX2" fmla="*/ 328612 w 833437"/>
              <a:gd name="connsiteY2" fmla="*/ 38650 h 272012"/>
              <a:gd name="connsiteX3" fmla="*/ 90487 w 833437"/>
              <a:gd name="connsiteY3" fmla="*/ 167237 h 272012"/>
              <a:gd name="connsiteX4" fmla="*/ 0 w 833437"/>
              <a:gd name="connsiteY4" fmla="*/ 272012 h 27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437" h="272012">
                <a:moveTo>
                  <a:pt x="833437" y="19600"/>
                </a:moveTo>
                <a:cubicBezTo>
                  <a:pt x="775493" y="8487"/>
                  <a:pt x="717549" y="-2625"/>
                  <a:pt x="633412" y="550"/>
                </a:cubicBezTo>
                <a:cubicBezTo>
                  <a:pt x="549275" y="3725"/>
                  <a:pt x="419100" y="10869"/>
                  <a:pt x="328612" y="38650"/>
                </a:cubicBezTo>
                <a:cubicBezTo>
                  <a:pt x="238124" y="66431"/>
                  <a:pt x="145256" y="128343"/>
                  <a:pt x="90487" y="167237"/>
                </a:cubicBezTo>
                <a:cubicBezTo>
                  <a:pt x="35718" y="206131"/>
                  <a:pt x="17859" y="239071"/>
                  <a:pt x="0" y="27201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Овал 162">
            <a:extLst>
              <a:ext uri="{FF2B5EF4-FFF2-40B4-BE49-F238E27FC236}">
                <a16:creationId xmlns:a16="http://schemas.microsoft.com/office/drawing/2014/main" id="{F386C0EF-755A-47E2-937E-7F4A62ABFEDD}"/>
              </a:ext>
            </a:extLst>
          </p:cNvPr>
          <p:cNvSpPr/>
          <p:nvPr/>
        </p:nvSpPr>
        <p:spPr>
          <a:xfrm>
            <a:off x="3689351" y="1855058"/>
            <a:ext cx="104775" cy="94779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6EC50532-D660-46DD-AF29-6E588995B7C7}"/>
              </a:ext>
            </a:extLst>
          </p:cNvPr>
          <p:cNvSpPr txBox="1"/>
          <p:nvPr/>
        </p:nvSpPr>
        <p:spPr>
          <a:xfrm>
            <a:off x="3671265" y="1827677"/>
            <a:ext cx="439963" cy="17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Минск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4FC959E5-14AE-4333-A4E8-27C6E3DC2B0B}"/>
              </a:ext>
            </a:extLst>
          </p:cNvPr>
          <p:cNvSpPr txBox="1"/>
          <p:nvPr/>
        </p:nvSpPr>
        <p:spPr>
          <a:xfrm>
            <a:off x="5523030" y="3869630"/>
            <a:ext cx="39754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700" dirty="0">
                <a:solidFill>
                  <a:srgbClr val="889CB7"/>
                </a:solidFill>
              </a:rPr>
              <a:t>Иран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D5F0714-3001-475A-B72F-E31EB4E1262B}"/>
              </a:ext>
            </a:extLst>
          </p:cNvPr>
          <p:cNvSpPr/>
          <p:nvPr/>
        </p:nvSpPr>
        <p:spPr>
          <a:xfrm>
            <a:off x="4260851" y="1565291"/>
            <a:ext cx="104775" cy="94779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4015BBAF-0FEC-4E4A-8891-CF5CEC7DD1BF}"/>
              </a:ext>
            </a:extLst>
          </p:cNvPr>
          <p:cNvSpPr txBox="1"/>
          <p:nvPr/>
        </p:nvSpPr>
        <p:spPr>
          <a:xfrm>
            <a:off x="4255862" y="1440373"/>
            <a:ext cx="439963" cy="17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Москва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FACE2D15-EA17-4809-B52A-CC3A92111C9D}"/>
              </a:ext>
            </a:extLst>
          </p:cNvPr>
          <p:cNvSpPr txBox="1"/>
          <p:nvPr/>
        </p:nvSpPr>
        <p:spPr>
          <a:xfrm>
            <a:off x="3662363" y="1278298"/>
            <a:ext cx="439963" cy="17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Минск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BECA9116-10EA-4D03-9F91-F9A7866B1732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416931" y="155560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ru" dirty="0">
                <a:solidFill>
                  <a:srgbClr val="00425F"/>
                </a:solidFill>
                <a:latin typeface="Montserrat" pitchFamily="2" charset="-52"/>
              </a:rPr>
              <a:t>Международные логистические коридоры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76840"/>
            <a:ext cx="2290328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" sz="10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</a:t>
            </a:r>
          </a:p>
          <a:p>
            <a:r>
              <a:rPr lang="ru" sz="1000" spc="-10" dirty="0">
                <a:solidFill>
                  <a:srgbClr val="00425F"/>
                </a:solidFill>
                <a:latin typeface="Montserrat" pitchFamily="2" charset="-52"/>
              </a:rPr>
              <a:t>Промышленность и торговля </a:t>
            </a:r>
            <a:br>
              <a:rPr lang="en-US" sz="10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000" spc="-10" dirty="0">
                <a:solidFill>
                  <a:srgbClr val="00425F"/>
                </a:solidFill>
                <a:latin typeface="Montserrat" pitchFamily="2" charset="-52"/>
              </a:rPr>
              <a:t>Республики Узбекистан</a:t>
            </a:r>
          </a:p>
        </p:txBody>
      </p:sp>
    </p:spTree>
    <p:extLst>
      <p:ext uri="{BB962C8B-B14F-4D97-AF65-F5344CB8AC3E}">
        <p14:creationId xmlns:p14="http://schemas.microsoft.com/office/powerpoint/2010/main" val="4040744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162068" y="178089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" dirty="0">
                <a:solidFill>
                  <a:srgbClr val="00425F"/>
                </a:solidFill>
                <a:latin typeface="Montserrat" pitchFamily="2" charset="-52"/>
              </a:rPr>
              <a:t>Воздушные сообщения с Ташкентом и другими аэропортами Узбекистана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76840"/>
            <a:ext cx="2290328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" sz="10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</a:t>
            </a:r>
          </a:p>
          <a:p>
            <a:r>
              <a:rPr lang="ru" sz="1000" spc="-10" dirty="0">
                <a:solidFill>
                  <a:srgbClr val="00425F"/>
                </a:solidFill>
                <a:latin typeface="Montserrat" pitchFamily="2" charset="-52"/>
              </a:rPr>
              <a:t>Промышленность и торговля </a:t>
            </a:r>
            <a:br>
              <a:rPr lang="en-US" sz="10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000" spc="-10" dirty="0">
                <a:solidFill>
                  <a:srgbClr val="00425F"/>
                </a:solidFill>
                <a:latin typeface="Montserrat" pitchFamily="2" charset="-52"/>
              </a:rPr>
              <a:t>Республики Узбекистан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DD09AB-33B2-4FE6-A102-3434303D1592}"/>
              </a:ext>
            </a:extLst>
          </p:cNvPr>
          <p:cNvSpPr txBox="1"/>
          <p:nvPr/>
        </p:nvSpPr>
        <p:spPr>
          <a:xfrm>
            <a:off x="8580080" y="6273674"/>
            <a:ext cx="337912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Arial" pitchFamily="34" charset="0"/>
              </a:rPr>
              <a:t>https://www.flightconnections.com/flights-from-tashkent-tas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3B335FEE-06D3-44CF-83A7-8FBAD02C0A2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99C391C-775F-4371-B53E-65E40FDC24FE}"/>
              </a:ext>
            </a:extLst>
          </p:cNvPr>
          <p:cNvSpPr txBox="1"/>
          <p:nvPr/>
        </p:nvSpPr>
        <p:spPr>
          <a:xfrm>
            <a:off x="526774" y="4584415"/>
            <a:ext cx="2855618" cy="1631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" sz="1000" dirty="0">
                <a:solidFill>
                  <a:srgbClr val="00425F"/>
                </a:solidFill>
                <a:latin typeface="Montserrat" pitchFamily="2" charset="-52"/>
              </a:rPr>
              <a:t>Безвизовый режим для туристов из </a:t>
            </a:r>
            <a:br>
              <a:rPr lang="en-US" sz="100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000" b="1" dirty="0">
                <a:solidFill>
                  <a:srgbClr val="00425F"/>
                </a:solidFill>
                <a:latin typeface="Montserrat" pitchFamily="2" charset="-52"/>
              </a:rPr>
              <a:t>90 стран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" sz="1000" dirty="0">
                <a:solidFill>
                  <a:srgbClr val="00425F"/>
                </a:solidFill>
                <a:latin typeface="Montserrat" pitchFamily="2" charset="-52"/>
              </a:rPr>
              <a:t>Разнообразный ассортимент </a:t>
            </a:r>
            <a:r>
              <a:rPr lang="ru" sz="1000" b="1" dirty="0">
                <a:solidFill>
                  <a:srgbClr val="00425F"/>
                </a:solidFill>
                <a:latin typeface="Montserrat" pitchFamily="2" charset="-52"/>
              </a:rPr>
              <a:t>59 перевозчиков </a:t>
            </a:r>
            <a:r>
              <a:rPr lang="ru" sz="1000" dirty="0">
                <a:solidFill>
                  <a:srgbClr val="00425F"/>
                </a:solidFill>
                <a:latin typeface="Montserrat" pitchFamily="2" charset="-52"/>
              </a:rPr>
              <a:t>в аэропорту Узбекистана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" sz="1000" b="1" dirty="0">
                <a:solidFill>
                  <a:srgbClr val="00425F"/>
                </a:solidFill>
                <a:latin typeface="Montserrat" pitchFamily="2" charset="-52"/>
              </a:rPr>
              <a:t>11 аэропортов </a:t>
            </a:r>
            <a:r>
              <a:rPr lang="ru" sz="1000" dirty="0">
                <a:solidFill>
                  <a:srgbClr val="00425F"/>
                </a:solidFill>
                <a:latin typeface="Montserrat" pitchFamily="2" charset="-52"/>
              </a:rPr>
              <a:t>по всей стране, основные аэропорты - Ташкент, Самарканд и Бухара</a:t>
            </a:r>
          </a:p>
        </p:txBody>
      </p:sp>
    </p:spTree>
    <p:extLst>
      <p:ext uri="{BB962C8B-B14F-4D97-AF65-F5344CB8AC3E}">
        <p14:creationId xmlns:p14="http://schemas.microsoft.com/office/powerpoint/2010/main" val="31298551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6084</TotalTime>
  <Words>513</Words>
  <Application>Microsoft Office PowerPoint</Application>
  <PresentationFormat>Широкоэкранный</PresentationFormat>
  <Paragraphs>117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ASLIDDIN SAMANDAROV</cp:lastModifiedBy>
  <cp:revision>90</cp:revision>
  <dcterms:created xsi:type="dcterms:W3CDTF">2024-07-25T07:55:13Z</dcterms:created>
  <dcterms:modified xsi:type="dcterms:W3CDTF">2025-04-27T12:45:00Z</dcterms:modified>
</cp:coreProperties>
</file>