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6A6A6"/>
    <a:srgbClr val="F9F9F9"/>
    <a:srgbClr val="8FD7CD"/>
    <a:srgbClr val="7CD1CD"/>
    <a:srgbClr val="CCEBEE"/>
    <a:srgbClr val="B6E2E7"/>
    <a:srgbClr val="72CCC8"/>
    <a:srgbClr val="CDCDCD"/>
    <a:srgbClr val="2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5</a:t>
          </a:r>
          <a:r>
            <a:rPr lang="en-US" sz="1400" dirty="0">
              <a:latin typeface="Montserrat" pitchFamily="2" charset="-52"/>
            </a:rPr>
            <a:t>	 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14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3</a:t>
          </a:r>
          <a:r>
            <a:rPr lang="en-US" sz="1400" dirty="0">
              <a:latin typeface="Montserrat" pitchFamily="2" charset="-52"/>
            </a:rPr>
            <a:t> </a:t>
          </a:r>
          <a:r>
            <a:rPr lang="uz-Cyrl-UZ" sz="1400" noProof="0" dirty="0">
              <a:latin typeface="Montserrat" pitchFamily="2" charset="-52"/>
            </a:rPr>
            <a:t>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5</a:t>
          </a:r>
          <a:r>
            <a:rPr lang="en-US" sz="1400" kern="1200" dirty="0">
              <a:latin typeface="Montserrat" pitchFamily="2" charset="-52"/>
            </a:rPr>
            <a:t>	 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14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3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uz-Cyrl-UZ" sz="1400" kern="1200" noProof="0" dirty="0">
              <a:latin typeface="Montserrat" pitchFamily="2" charset="-52"/>
            </a:rPr>
            <a:t>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diagramData" Target="../diagrams/data2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diagramDrawing" Target="../diagrams/drawing2.xml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611111" cy="5703523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5068353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975003" y="186982"/>
            <a:ext cx="266100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Grain processing plant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358841"/>
            <a:ext cx="2663205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of factory deep processing of </a:t>
            </a:r>
            <a:r>
              <a:rPr lang="en-US" sz="12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grain</a:t>
            </a:r>
            <a:endParaRPr sz="1200" u="sng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859578" y="1271529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130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09789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53067" y="3649475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100" dirty="0">
                <a:solidFill>
                  <a:srgbClr val="00425F"/>
                </a:solidFill>
                <a:latin typeface="Montserrat" pitchFamily="2" charset="-52"/>
              </a:rPr>
              <a:t>production line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53067" y="4258580"/>
            <a:ext cx="195008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food products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and extracts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338557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~40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46908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466967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39409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39008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09405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4" y="974584"/>
            <a:ext cx="6703454" cy="6591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Farm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60 </a:t>
            </a:r>
            <a:r>
              <a:rPr lang="en-US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thsd of wheat starch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and </a:t>
            </a:r>
            <a:r>
              <a:rPr lang="en-US" sz="14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17 thsd tons of gluten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ru-RU" sz="1400" u="sng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30 </a:t>
            </a:r>
            <a:r>
              <a:rPr lang="en-US" sz="1400" u="sng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thsd tons of glucose-fructose syrup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</a:t>
            </a:r>
            <a:b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u="sng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50 thsd tons of modified starch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and </a:t>
            </a:r>
            <a:r>
              <a:rPr lang="en-US" sz="1400" u="sng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40 thsd tons of wheat bran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per year 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768853"/>
            <a:ext cx="485489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grain processing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17324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17324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09336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4904901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grain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5850295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293707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2E383DDB-B939-4C32-A532-51E5D3557262}"/>
              </a:ext>
            </a:extLst>
          </p:cNvPr>
          <p:cNvSpPr/>
          <p:nvPr/>
        </p:nvSpPr>
        <p:spPr>
          <a:xfrm>
            <a:off x="5411427" y="5427616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EB610303-4D9E-490A-A41E-FA03C9C38FB1}"/>
              </a:ext>
            </a:extLst>
          </p:cNvPr>
          <p:cNvSpPr/>
          <p:nvPr/>
        </p:nvSpPr>
        <p:spPr>
          <a:xfrm>
            <a:off x="5450655" y="5927876"/>
            <a:ext cx="9092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8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tons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D9E7FF9F-48D6-4BC4-ADD4-04D8FB90CD15}"/>
              </a:ext>
            </a:extLst>
          </p:cNvPr>
          <p:cNvSpPr/>
          <p:nvPr/>
        </p:nvSpPr>
        <p:spPr>
          <a:xfrm>
            <a:off x="7013267" y="5927876"/>
            <a:ext cx="2359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-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7877094" y="5927876"/>
            <a:ext cx="10070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2,7 mln tons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9053566" y="5927876"/>
            <a:ext cx="10679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10,7 mln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290E222C-42EB-4E1D-95DB-B22F411323BF}"/>
              </a:ext>
            </a:extLst>
          </p:cNvPr>
          <p:cNvSpPr/>
          <p:nvPr/>
        </p:nvSpPr>
        <p:spPr>
          <a:xfrm>
            <a:off x="6769812" y="5427616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7994915" y="5427616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9011921" y="5427616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74024" y="5891779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582" y="348889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260082"/>
            <a:ext cx="529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290527" y="5427616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10618005" y="5927876"/>
            <a:ext cx="9476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21 mln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267593" y="5667638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276551"/>
              </p:ext>
            </p:extLst>
          </p:nvPr>
        </p:nvGraphicFramePr>
        <p:xfrm>
          <a:off x="223226" y="3947562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8" name="object 35">
            <a:extLst>
              <a:ext uri="{FF2B5EF4-FFF2-40B4-BE49-F238E27FC236}">
                <a16:creationId xmlns:a16="http://schemas.microsoft.com/office/drawing/2014/main" id="{4D0703EF-BDA8-4E1B-BE58-6FC249B449B8}"/>
              </a:ext>
            </a:extLst>
          </p:cNvPr>
          <p:cNvSpPr txBox="1"/>
          <p:nvPr/>
        </p:nvSpPr>
        <p:spPr>
          <a:xfrm>
            <a:off x="9215233" y="3473104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4 neighbor markets</a:t>
            </a: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707273DF-54EB-4AAD-8E71-044E27316FD6}"/>
              </a:ext>
            </a:extLst>
          </p:cNvPr>
          <p:cNvSpPr txBox="1"/>
          <p:nvPr/>
        </p:nvSpPr>
        <p:spPr>
          <a:xfrm>
            <a:off x="267593" y="2338310"/>
            <a:ext cx="3821534" cy="165000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By placing enterprises in the FEZ, investor receives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tax breaks on land, property, water,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sz="1200" dirty="0">
              <a:latin typeface="Montserrat" pitchFamily="2" charset="-52"/>
              <a:cs typeface="Arial MT"/>
            </a:endParaRPr>
          </a:p>
        </p:txBody>
      </p:sp>
      <p:pic>
        <p:nvPicPr>
          <p:cNvPr id="1026" name="Picture 2" descr="Производство">
            <a:extLst>
              <a:ext uri="{FF2B5EF4-FFF2-40B4-BE49-F238E27FC236}">
                <a16:creationId xmlns:a16="http://schemas.microsoft.com/office/drawing/2014/main" id="{2122A605-4C88-473C-8921-F2F8C888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041" y="3475128"/>
            <a:ext cx="478800" cy="4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object 25">
            <a:extLst>
              <a:ext uri="{FF2B5EF4-FFF2-40B4-BE49-F238E27FC236}">
                <a16:creationId xmlns:a16="http://schemas.microsoft.com/office/drawing/2014/main" id="{4528AB22-4B22-4013-B74B-6152427C0C14}"/>
              </a:ext>
            </a:extLst>
          </p:cNvPr>
          <p:cNvSpPr txBox="1"/>
          <p:nvPr/>
        </p:nvSpPr>
        <p:spPr>
          <a:xfrm>
            <a:off x="5137734" y="2454445"/>
            <a:ext cx="146214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Grain storage 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0" name="object 27">
            <a:extLst>
              <a:ext uri="{FF2B5EF4-FFF2-40B4-BE49-F238E27FC236}">
                <a16:creationId xmlns:a16="http://schemas.microsoft.com/office/drawing/2014/main" id="{B5058F4F-B0FA-492A-A55B-3F8E46425DB2}"/>
              </a:ext>
            </a:extLst>
          </p:cNvPr>
          <p:cNvSpPr txBox="1"/>
          <p:nvPr/>
        </p:nvSpPr>
        <p:spPr>
          <a:xfrm>
            <a:off x="8502291" y="2369807"/>
            <a:ext cx="1378921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Extraction of other subproducts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8">
            <a:extLst>
              <a:ext uri="{FF2B5EF4-FFF2-40B4-BE49-F238E27FC236}">
                <a16:creationId xmlns:a16="http://schemas.microsoft.com/office/drawing/2014/main" id="{05187509-427F-4A7D-AB37-3891CCB7FBC3}"/>
              </a:ext>
            </a:extLst>
          </p:cNvPr>
          <p:cNvSpPr txBox="1"/>
          <p:nvPr/>
        </p:nvSpPr>
        <p:spPr>
          <a:xfrm>
            <a:off x="10218514" y="2369807"/>
            <a:ext cx="1056483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Packaging and distribution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2" name="object 25">
            <a:extLst>
              <a:ext uri="{FF2B5EF4-FFF2-40B4-BE49-F238E27FC236}">
                <a16:creationId xmlns:a16="http://schemas.microsoft.com/office/drawing/2014/main" id="{600A8BE1-1E54-4427-85DC-326652004A81}"/>
              </a:ext>
            </a:extLst>
          </p:cNvPr>
          <p:cNvSpPr txBox="1"/>
          <p:nvPr/>
        </p:nvSpPr>
        <p:spPr>
          <a:xfrm>
            <a:off x="6887276" y="2285168"/>
            <a:ext cx="1649404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Refining the wheat grain</a:t>
            </a:r>
            <a:b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(starch, gluten)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pic>
        <p:nvPicPr>
          <p:cNvPr id="3" name="Picture 2" descr="Пшеницы ">
            <a:extLst>
              <a:ext uri="{FF2B5EF4-FFF2-40B4-BE49-F238E27FC236}">
                <a16:creationId xmlns:a16="http://schemas.microsoft.com/office/drawing/2014/main" id="{B821E1D4-0441-4E11-879A-0D15EB1B4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51" y="4237760"/>
            <a:ext cx="445436" cy="44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Фермер ">
            <a:extLst>
              <a:ext uri="{FF2B5EF4-FFF2-40B4-BE49-F238E27FC236}">
                <a16:creationId xmlns:a16="http://schemas.microsoft.com/office/drawing/2014/main" id="{1D00457B-6C71-43EB-AB7F-35BB858A4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527" y="4251052"/>
            <a:ext cx="400957" cy="40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шеница ">
            <a:extLst>
              <a:ext uri="{FF2B5EF4-FFF2-40B4-BE49-F238E27FC236}">
                <a16:creationId xmlns:a16="http://schemas.microsoft.com/office/drawing/2014/main" id="{C191483A-0907-4759-9718-D0049D9C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026">
            <a:off x="4880950" y="5868139"/>
            <a:ext cx="373388" cy="3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37761" y="188399"/>
            <a:ext cx="543586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grain processing plant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Competition: Uzbekistan offers highly competitive structure of operating costs for manufacturing of finished goods internationally</a:t>
            </a: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162953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Russia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9,8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200" b="0" i="0" u="none" strike="noStrike" kern="1200" cap="none" spc="-25" normalizeH="0" baseline="0" noProof="0">
                          <a:ln>
                            <a:noFill/>
                          </a:ln>
                          <a:solidFill>
                            <a:srgbClr val="00425F"/>
                          </a:solidFill>
                          <a:effectLst/>
                          <a:uLnTx/>
                          <a:uFillTx/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Australia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9,5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200" b="0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00425F"/>
                          </a:solidFill>
                          <a:effectLst/>
                          <a:uLnTx/>
                          <a:uFillTx/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4,6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Canada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8,8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4,8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375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6,1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6,5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670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France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3,7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110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Ukraine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Romania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2,2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0,7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38388" y="1758223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grain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133627" y="1758223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72368" y="1755658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water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81092" y="1758223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Grain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in 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00536"/>
            <a:ext cx="972000" cy="180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489623"/>
            <a:ext cx="9432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4" y="2754981"/>
            <a:ext cx="82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030208"/>
            <a:ext cx="61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17194" y="3304493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2747" y="3580225"/>
            <a:ext cx="32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20207" y="3846761"/>
            <a:ext cx="23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6" y="2200535"/>
            <a:ext cx="1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7" y="2747941"/>
            <a:ext cx="57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4" y="2482583"/>
            <a:ext cx="54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6" y="3033671"/>
            <a:ext cx="75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7" y="3307956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0" y="3583688"/>
            <a:ext cx="576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850224"/>
            <a:ext cx="7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548298" y="4078250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2" y="2205929"/>
            <a:ext cx="36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8" y="2482583"/>
            <a:ext cx="1188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71036" y="2747941"/>
            <a:ext cx="45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2" y="3033671"/>
            <a:ext cx="8028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69821" y="3307956"/>
            <a:ext cx="45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1" y="3583688"/>
            <a:ext cx="72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50224"/>
            <a:ext cx="468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524196"/>
            <a:ext cx="6563519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grain processing plants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Constant demand for grain products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Building on existing infrastructure and distribution networks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6" y="4106255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4152338" y="4127545"/>
            <a:ext cx="576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5469821" y="4123602"/>
            <a:ext cx="216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27066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852665" y="791264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436241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436241"/>
            <a:ext cx="648000" cy="648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37377" y="132457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98970" y="136636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589744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852664" y="4288088"/>
            <a:ext cx="5339335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food and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agricultural industries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aphic 4">
            <a:extLst>
              <a:ext uri="{FF2B5EF4-FFF2-40B4-BE49-F238E27FC236}">
                <a16:creationId xmlns:a16="http://schemas.microsoft.com/office/drawing/2014/main" id="{5FC2BC56-4E14-402D-B3B1-899A952D7E4A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16" name="Freeform: Shape 6">
              <a:extLst>
                <a:ext uri="{FF2B5EF4-FFF2-40B4-BE49-F238E27FC236}">
                  <a16:creationId xmlns:a16="http://schemas.microsoft.com/office/drawing/2014/main" id="{1F6F9D62-0BC1-4B95-A9C2-F8DC163BCC29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8" name="Freeform: Shape 7">
              <a:extLst>
                <a:ext uri="{FF2B5EF4-FFF2-40B4-BE49-F238E27FC236}">
                  <a16:creationId xmlns:a16="http://schemas.microsoft.com/office/drawing/2014/main" id="{2461CDAB-68C8-44BB-B0D5-6BE6D1C077B4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9" name="Freeform: Shape 8">
              <a:extLst>
                <a:ext uri="{FF2B5EF4-FFF2-40B4-BE49-F238E27FC236}">
                  <a16:creationId xmlns:a16="http://schemas.microsoft.com/office/drawing/2014/main" id="{DE9E3A97-8401-4500-8AA8-31BA30B973E4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0" name="Freeform: Shape 9">
              <a:extLst>
                <a:ext uri="{FF2B5EF4-FFF2-40B4-BE49-F238E27FC236}">
                  <a16:creationId xmlns:a16="http://schemas.microsoft.com/office/drawing/2014/main" id="{F1E6F701-E906-40CA-96C9-7D8C1EAE4798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1" name="Freeform: Shape 10">
              <a:extLst>
                <a:ext uri="{FF2B5EF4-FFF2-40B4-BE49-F238E27FC236}">
                  <a16:creationId xmlns:a16="http://schemas.microsoft.com/office/drawing/2014/main" id="{01700354-761F-458E-AD3A-04D6367FB832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3" name="Freeform: Shape 11">
              <a:extLst>
                <a:ext uri="{FF2B5EF4-FFF2-40B4-BE49-F238E27FC236}">
                  <a16:creationId xmlns:a16="http://schemas.microsoft.com/office/drawing/2014/main" id="{DF2BFC09-5375-474A-B43E-339E62515442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4" name="Freeform: Shape 12">
              <a:extLst>
                <a:ext uri="{FF2B5EF4-FFF2-40B4-BE49-F238E27FC236}">
                  <a16:creationId xmlns:a16="http://schemas.microsoft.com/office/drawing/2014/main" id="{A26027A4-6BFB-411B-AFA5-7FF57569D45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13">
              <a:extLst>
                <a:ext uri="{FF2B5EF4-FFF2-40B4-BE49-F238E27FC236}">
                  <a16:creationId xmlns:a16="http://schemas.microsoft.com/office/drawing/2014/main" id="{DA7F7C8C-EF3C-4D37-BEA0-8633936A308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6" name="Freeform: Shape 14">
              <a:extLst>
                <a:ext uri="{FF2B5EF4-FFF2-40B4-BE49-F238E27FC236}">
                  <a16:creationId xmlns:a16="http://schemas.microsoft.com/office/drawing/2014/main" id="{F1A9012F-30A4-41E5-AF36-04CF48B61D1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15">
              <a:extLst>
                <a:ext uri="{FF2B5EF4-FFF2-40B4-BE49-F238E27FC236}">
                  <a16:creationId xmlns:a16="http://schemas.microsoft.com/office/drawing/2014/main" id="{C1690438-7F33-40E8-8BE2-E049BB67F2BF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28" name="Freeform: Shape 16">
              <a:extLst>
                <a:ext uri="{FF2B5EF4-FFF2-40B4-BE49-F238E27FC236}">
                  <a16:creationId xmlns:a16="http://schemas.microsoft.com/office/drawing/2014/main" id="{89D63D72-527A-407A-A7B1-482C57885181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7">
              <a:extLst>
                <a:ext uri="{FF2B5EF4-FFF2-40B4-BE49-F238E27FC236}">
                  <a16:creationId xmlns:a16="http://schemas.microsoft.com/office/drawing/2014/main" id="{9D1583A6-16DD-4D62-B4BE-17F6F3E5AE8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8">
              <a:extLst>
                <a:ext uri="{FF2B5EF4-FFF2-40B4-BE49-F238E27FC236}">
                  <a16:creationId xmlns:a16="http://schemas.microsoft.com/office/drawing/2014/main" id="{77AEACB1-A2A8-470C-BF72-8834240B04EF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9">
              <a:extLst>
                <a:ext uri="{FF2B5EF4-FFF2-40B4-BE49-F238E27FC236}">
                  <a16:creationId xmlns:a16="http://schemas.microsoft.com/office/drawing/2014/main" id="{7625E670-5E9D-45E8-8D6E-F042F8AAB06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20">
              <a:extLst>
                <a:ext uri="{FF2B5EF4-FFF2-40B4-BE49-F238E27FC236}">
                  <a16:creationId xmlns:a16="http://schemas.microsoft.com/office/drawing/2014/main" id="{A5C49651-F303-43ED-B2A0-D8B88F60E0D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6" name="Freeform: Shape 21">
              <a:extLst>
                <a:ext uri="{FF2B5EF4-FFF2-40B4-BE49-F238E27FC236}">
                  <a16:creationId xmlns:a16="http://schemas.microsoft.com/office/drawing/2014/main" id="{79F8DE58-8D63-4CF9-AC2C-70F60F54E9CD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22">
              <a:extLst>
                <a:ext uri="{FF2B5EF4-FFF2-40B4-BE49-F238E27FC236}">
                  <a16:creationId xmlns:a16="http://schemas.microsoft.com/office/drawing/2014/main" id="{D1F7681D-B04D-4883-A9AD-7D6FEAC95B99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38" name="Table 24">
            <a:extLst>
              <a:ext uri="{FF2B5EF4-FFF2-40B4-BE49-F238E27FC236}">
                <a16:creationId xmlns:a16="http://schemas.microsoft.com/office/drawing/2014/main" id="{BF8DC55F-7F0E-4978-AA61-44FC06507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646621"/>
              </p:ext>
            </p:extLst>
          </p:nvPr>
        </p:nvGraphicFramePr>
        <p:xfrm>
          <a:off x="7099573" y="3465691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4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3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39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39" name="Rectangle 21">
            <a:extLst>
              <a:ext uri="{FF2B5EF4-FFF2-40B4-BE49-F238E27FC236}">
                <a16:creationId xmlns:a16="http://schemas.microsoft.com/office/drawing/2014/main" id="{A0E671CC-1270-4EC1-B7D3-CDCA7D89738F}"/>
              </a:ext>
            </a:extLst>
          </p:cNvPr>
          <p:cNvSpPr/>
          <p:nvPr/>
        </p:nvSpPr>
        <p:spPr>
          <a:xfrm>
            <a:off x="10645570" y="2536345"/>
            <a:ext cx="1239935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Bukhara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140" name="Connector: Elbow 26">
            <a:extLst>
              <a:ext uri="{FF2B5EF4-FFF2-40B4-BE49-F238E27FC236}">
                <a16:creationId xmlns:a16="http://schemas.microsoft.com/office/drawing/2014/main" id="{9FC1B6AA-C99A-4B2E-84F0-5848626C4776}"/>
              </a:ext>
            </a:extLst>
          </p:cNvPr>
          <p:cNvCxnSpPr>
            <a:cxnSpLocks/>
          </p:cNvCxnSpPr>
          <p:nvPr/>
        </p:nvCxnSpPr>
        <p:spPr>
          <a:xfrm rot="10800000" flipV="1">
            <a:off x="9399395" y="2677089"/>
            <a:ext cx="1249226" cy="903136"/>
          </a:xfrm>
          <a:prstGeom prst="bentConnector3">
            <a:avLst>
              <a:gd name="adj1" fmla="val 100002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DF95C7E1-6E98-43AB-9F2A-0A15B16A9E2D}"/>
              </a:ext>
            </a:extLst>
          </p:cNvPr>
          <p:cNvSpPr txBox="1"/>
          <p:nvPr/>
        </p:nvSpPr>
        <p:spPr>
          <a:xfrm>
            <a:off x="6852665" y="2277730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6" name="Picture 2" descr="Россия ">
            <a:extLst>
              <a:ext uri="{FF2B5EF4-FFF2-40B4-BE49-F238E27FC236}">
                <a16:creationId xmlns:a16="http://schemas.microsoft.com/office/drawing/2014/main" id="{D61691F1-517F-434B-850E-82650E25F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6" y="2213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Австралия ">
            <a:extLst>
              <a:ext uri="{FF2B5EF4-FFF2-40B4-BE49-F238E27FC236}">
                <a16:creationId xmlns:a16="http://schemas.microsoft.com/office/drawing/2014/main" id="{A9EF0792-E947-42F6-BD67-40F2C6415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6" y="2497130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Канада ">
            <a:extLst>
              <a:ext uri="{FF2B5EF4-FFF2-40B4-BE49-F238E27FC236}">
                <a16:creationId xmlns:a16="http://schemas.microsoft.com/office/drawing/2014/main" id="{D933268D-1B2E-4E95-AFD3-8C474FC13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6" y="2783176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Соединенные Штаты ">
            <a:extLst>
              <a:ext uri="{FF2B5EF4-FFF2-40B4-BE49-F238E27FC236}">
                <a16:creationId xmlns:a16="http://schemas.microsoft.com/office/drawing/2014/main" id="{93B39D46-EB2A-4D10-A6A5-50479757A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6" y="305255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Франция ">
            <a:extLst>
              <a:ext uri="{FF2B5EF4-FFF2-40B4-BE49-F238E27FC236}">
                <a16:creationId xmlns:a16="http://schemas.microsoft.com/office/drawing/2014/main" id="{9250556E-D254-47D8-8CBC-6F0773FDE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6" y="3331458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Украина ">
            <a:extLst>
              <a:ext uri="{FF2B5EF4-FFF2-40B4-BE49-F238E27FC236}">
                <a16:creationId xmlns:a16="http://schemas.microsoft.com/office/drawing/2014/main" id="{8C37820E-AB59-4D77-9CFF-7C591A95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6" y="35960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Румыния ">
            <a:extLst>
              <a:ext uri="{FF2B5EF4-FFF2-40B4-BE49-F238E27FC236}">
                <a16:creationId xmlns:a16="http://schemas.microsoft.com/office/drawing/2014/main" id="{0C6709A7-4C5A-435F-BF09-9EF5C1C39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6" y="3855930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4853</TotalTime>
  <Words>643</Words>
  <Application>Microsoft Office PowerPoint</Application>
  <PresentationFormat>Широкоэкранный</PresentationFormat>
  <Paragraphs>169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134</cp:revision>
  <dcterms:created xsi:type="dcterms:W3CDTF">2024-07-25T07:55:13Z</dcterms:created>
  <dcterms:modified xsi:type="dcterms:W3CDTF">2025-04-26T12:14:49Z</dcterms:modified>
</cp:coreProperties>
</file>