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6A6A6"/>
    <a:srgbClr val="F9F9F9"/>
    <a:srgbClr val="8FD7CD"/>
    <a:srgbClr val="7CD1CD"/>
    <a:srgbClr val="CCEBEE"/>
    <a:srgbClr val="B6E2E7"/>
    <a:srgbClr val="72CCC8"/>
    <a:srgbClr val="CDCDCD"/>
    <a:srgbClr val="2F6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400" b="0" dirty="0">
              <a:latin typeface="Montserrat" pitchFamily="2" charset="0"/>
            </a:rPr>
            <a:t>Высшие учебные заведения : 5</a:t>
          </a:r>
          <a:r>
            <a:rPr lang="ru" sz="1400" dirty="0">
              <a:latin typeface="Montserrat" pitchFamily="2" charset="-52"/>
            </a:rPr>
            <a:t>   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400" dirty="0">
              <a:latin typeface="Montserrat" pitchFamily="2" charset="-52"/>
            </a:rPr>
            <a:t>Факультеты высшего образования: 14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" sz="1400" dirty="0">
              <a:latin typeface="Montserrat" pitchFamily="2" charset="-52"/>
            </a:rPr>
            <a:t>Количество выпускников: 3 </a:t>
          </a:r>
          <a:r>
            <a:rPr lang="ru" sz="1400" noProof="0" dirty="0">
              <a:latin typeface="Montserrat" pitchFamily="2" charset="-52"/>
            </a:rPr>
            <a:t>000</a:t>
          </a:r>
          <a:r>
            <a:rPr lang="ru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b="0" kern="1200" dirty="0">
              <a:latin typeface="Montserrat" pitchFamily="2" charset="0"/>
            </a:rPr>
            <a:t>Высшие учебные заведения : 5</a:t>
          </a:r>
          <a:r>
            <a:rPr lang="ru" sz="1400" kern="1200" dirty="0">
              <a:latin typeface="Montserrat" pitchFamily="2" charset="-52"/>
            </a:rPr>
            <a:t>   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kern="1200" dirty="0">
              <a:latin typeface="Montserrat" pitchFamily="2" charset="-52"/>
            </a:rPr>
            <a:t>Факультеты высшего образования: 14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kern="1200" dirty="0">
              <a:latin typeface="Montserrat" pitchFamily="2" charset="-52"/>
            </a:rPr>
            <a:t>Количество выпускников: 3 </a:t>
          </a:r>
          <a:r>
            <a:rPr lang="ru" sz="1400" kern="1200" noProof="0" dirty="0">
              <a:latin typeface="Montserrat" pitchFamily="2" charset="-52"/>
            </a:rPr>
            <a:t>000</a:t>
          </a:r>
          <a:r>
            <a:rPr lang="ru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diagramDrawing" Target="../diagrams/drawing2.xml"/><Relationship Id="rId19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>
            <a:extLst>
              <a:ext uri="{FF2B5EF4-FFF2-40B4-BE49-F238E27FC236}">
                <a16:creationId xmlns:a16="http://schemas.microsoft.com/office/drawing/2014/main" id="{EF3CB5A7-1E61-40CF-B4AC-4EBBA534A020}"/>
              </a:ext>
            </a:extLst>
          </p:cNvPr>
          <p:cNvGrpSpPr/>
          <p:nvPr/>
        </p:nvGrpSpPr>
        <p:grpSpPr>
          <a:xfrm>
            <a:off x="4533263" y="878252"/>
            <a:ext cx="7611111" cy="5703523"/>
            <a:chOff x="0" y="3962400"/>
            <a:chExt cx="7560309" cy="5181600"/>
          </a:xfrm>
        </p:grpSpPr>
        <p:sp>
          <p:nvSpPr>
            <p:cNvPr id="72" name="object 3">
              <a:extLst>
                <a:ext uri="{FF2B5EF4-FFF2-40B4-BE49-F238E27FC236}">
                  <a16:creationId xmlns:a16="http://schemas.microsoft.com/office/drawing/2014/main" id="{D39D17C3-7276-486E-8811-C6688FFA8B77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A69E3B40-5963-4AB9-BE3E-644F02676F7D}"/>
                </a:ext>
              </a:extLst>
            </p:cNvPr>
            <p:cNvSpPr/>
            <p:nvPr/>
          </p:nvSpPr>
          <p:spPr>
            <a:xfrm>
              <a:off x="539583" y="5068353"/>
              <a:ext cx="6780803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942523" y="213969"/>
            <a:ext cx="7213311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Проект по производству соков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3" y="1358841"/>
            <a:ext cx="2663205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Цель</a:t>
            </a: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 проекта</a:t>
            </a:r>
          </a:p>
          <a:p>
            <a:pPr marL="12701" marR="5080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tabLst>
                <a:tab pos="241313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Строительство завода по производству </a:t>
            </a:r>
            <a:r>
              <a:rPr lang="ru" sz="12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сока</a:t>
            </a:r>
            <a:endParaRPr sz="1200" u="sng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859577" y="1271529"/>
            <a:ext cx="1543089" cy="80791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долларов США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09789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44520" y="3564373"/>
            <a:ext cx="1747639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10 производственных линий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878103" y="4314661"/>
            <a:ext cx="2288439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Возможность производства различных видов напитков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338557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~25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 err="1">
                <a:solidFill>
                  <a:srgbClr val="00425F"/>
                </a:solidFill>
                <a:latin typeface="Montserrat" pitchFamily="2" charset="-52"/>
              </a:rPr>
              <a:t>сотрудник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ов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469087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466967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39409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39008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09405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157466"/>
            <a:ext cx="6826367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модель: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 к</a:t>
            </a:r>
            <a:r>
              <a:rPr lang="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омплекс </a:t>
            </a:r>
            <a:r>
              <a:rPr lang="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</a:t>
            </a:r>
            <a:r>
              <a:rPr lang="ru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мощностью </a:t>
            </a:r>
            <a:br>
              <a:rPr lang="ru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40 </a:t>
            </a:r>
            <a:r>
              <a:rPr lang="ru" sz="1400" u="sng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тыс. тонн сока </a:t>
            </a:r>
            <a:r>
              <a:rPr lang="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 год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701630"/>
            <a:ext cx="485489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</a:t>
            </a:r>
            <a:r>
              <a:rPr lang="ru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производства сока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173248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173248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-30881"/>
            <a:ext cx="229032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Республики Узбекистан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09336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6473" y="5006501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реализации сока (2024 )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>
            <a:off x="5392927" y="5850295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>
            <a:off x="5402452" y="6293707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2E383DDB-B939-4C32-A532-51E5D3557262}"/>
              </a:ext>
            </a:extLst>
          </p:cNvPr>
          <p:cNvSpPr/>
          <p:nvPr/>
        </p:nvSpPr>
        <p:spPr>
          <a:xfrm>
            <a:off x="5474927" y="5478416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EB610303-4D9E-490A-A41E-FA03C9C38FB1}"/>
              </a:ext>
            </a:extLst>
          </p:cNvPr>
          <p:cNvSpPr/>
          <p:nvPr/>
        </p:nvSpPr>
        <p:spPr>
          <a:xfrm>
            <a:off x="5406670" y="5951006"/>
            <a:ext cx="10823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410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тыс. тонн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D9E7FF9F-48D6-4BC4-ADD4-04D8FB90CD15}"/>
              </a:ext>
            </a:extLst>
          </p:cNvPr>
          <p:cNvSpPr/>
          <p:nvPr/>
        </p:nvSpPr>
        <p:spPr>
          <a:xfrm>
            <a:off x="6720950" y="5951006"/>
            <a:ext cx="97975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15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тыс.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3AB44AD9-BAEB-47DF-A31D-2349CC07AAA3}"/>
              </a:ext>
            </a:extLst>
          </p:cNvPr>
          <p:cNvSpPr/>
          <p:nvPr/>
        </p:nvSpPr>
        <p:spPr>
          <a:xfrm>
            <a:off x="8005573" y="5951006"/>
            <a:ext cx="93647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7</a:t>
            </a:r>
            <a:r>
              <a:rPr lang="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тыс. тонн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DD7A7EAE-0771-4477-8AA2-89874CB4D751}"/>
              </a:ext>
            </a:extLst>
          </p:cNvPr>
          <p:cNvSpPr/>
          <p:nvPr/>
        </p:nvSpPr>
        <p:spPr>
          <a:xfrm>
            <a:off x="9174782" y="5951006"/>
            <a:ext cx="11240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402 </a:t>
            </a:r>
            <a:r>
              <a:rPr lang="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тыс.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290E222C-42EB-4E1D-95DB-B22F411323BF}"/>
              </a:ext>
            </a:extLst>
          </p:cNvPr>
          <p:cNvSpPr/>
          <p:nvPr/>
        </p:nvSpPr>
        <p:spPr>
          <a:xfrm>
            <a:off x="6896812" y="5478416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8083815" y="5478416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9107171" y="5478416"/>
            <a:ext cx="119163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74024" y="5891779"/>
            <a:ext cx="39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582" y="348889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380732"/>
            <a:ext cx="529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10341327" y="5478416"/>
            <a:ext cx="15830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 (ЦA)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29486A8-7917-4AA4-92A5-164C17EB0263}"/>
              </a:ext>
            </a:extLst>
          </p:cNvPr>
          <p:cNvSpPr/>
          <p:nvPr/>
        </p:nvSpPr>
        <p:spPr>
          <a:xfrm>
            <a:off x="10441771" y="5951006"/>
            <a:ext cx="11160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900 тыс.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8" name="object 35">
            <a:extLst>
              <a:ext uri="{FF2B5EF4-FFF2-40B4-BE49-F238E27FC236}">
                <a16:creationId xmlns:a16="http://schemas.microsoft.com/office/drawing/2014/main" id="{4D0703EF-BDA8-4E1B-BE58-6FC249B449B8}"/>
              </a:ext>
            </a:extLst>
          </p:cNvPr>
          <p:cNvSpPr txBox="1"/>
          <p:nvPr/>
        </p:nvSpPr>
        <p:spPr>
          <a:xfrm>
            <a:off x="9179194" y="3539732"/>
            <a:ext cx="2874941" cy="36420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Внутренний рынок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Существующие 5 соседних рынков</a:t>
            </a:r>
          </a:p>
        </p:txBody>
      </p:sp>
      <p:sp>
        <p:nvSpPr>
          <p:cNvPr id="56" name="object 25">
            <a:extLst>
              <a:ext uri="{FF2B5EF4-FFF2-40B4-BE49-F238E27FC236}">
                <a16:creationId xmlns:a16="http://schemas.microsoft.com/office/drawing/2014/main" id="{4528AB22-4B22-4013-B74B-6152427C0C14}"/>
              </a:ext>
            </a:extLst>
          </p:cNvPr>
          <p:cNvSpPr txBox="1"/>
          <p:nvPr/>
        </p:nvSpPr>
        <p:spPr>
          <a:xfrm>
            <a:off x="5231354" y="2276520"/>
            <a:ext cx="1462145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Подготовка и предварительная обработка сырья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0" name="object 27">
            <a:extLst>
              <a:ext uri="{FF2B5EF4-FFF2-40B4-BE49-F238E27FC236}">
                <a16:creationId xmlns:a16="http://schemas.microsoft.com/office/drawing/2014/main" id="{B5058F4F-B0FA-492A-A55B-3F8E46425DB2}"/>
              </a:ext>
            </a:extLst>
          </p:cNvPr>
          <p:cNvSpPr txBox="1"/>
          <p:nvPr/>
        </p:nvSpPr>
        <p:spPr>
          <a:xfrm>
            <a:off x="8705152" y="2248947"/>
            <a:ext cx="1378921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Охлаждение и добавление ингредиентов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1" name="object 28">
            <a:extLst>
              <a:ext uri="{FF2B5EF4-FFF2-40B4-BE49-F238E27FC236}">
                <a16:creationId xmlns:a16="http://schemas.microsoft.com/office/drawing/2014/main" id="{05187509-427F-4A7D-AB37-3891CCB7FBC3}"/>
              </a:ext>
            </a:extLst>
          </p:cNvPr>
          <p:cNvSpPr txBox="1"/>
          <p:nvPr/>
        </p:nvSpPr>
        <p:spPr>
          <a:xfrm>
            <a:off x="10438403" y="2445797"/>
            <a:ext cx="1056483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Упаковка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2" name="object 25">
            <a:extLst>
              <a:ext uri="{FF2B5EF4-FFF2-40B4-BE49-F238E27FC236}">
                <a16:creationId xmlns:a16="http://schemas.microsoft.com/office/drawing/2014/main" id="{600A8BE1-1E54-4427-85DC-326652004A81}"/>
              </a:ext>
            </a:extLst>
          </p:cNvPr>
          <p:cNvSpPr txBox="1"/>
          <p:nvPr/>
        </p:nvSpPr>
        <p:spPr>
          <a:xfrm>
            <a:off x="6987588" y="2215448"/>
            <a:ext cx="1197126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Извлечение сока, фильтрация и пастеризация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pic>
        <p:nvPicPr>
          <p:cNvPr id="1026" name="Picture 2" descr="Конвейер">
            <a:extLst>
              <a:ext uri="{FF2B5EF4-FFF2-40B4-BE49-F238E27FC236}">
                <a16:creationId xmlns:a16="http://schemas.microsoft.com/office/drawing/2014/main" id="{2A932996-4C86-40C5-953C-5AE092287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128" y="3463720"/>
            <a:ext cx="496528" cy="49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Безалкогольные напитки ">
            <a:extLst>
              <a:ext uri="{FF2B5EF4-FFF2-40B4-BE49-F238E27FC236}">
                <a16:creationId xmlns:a16="http://schemas.microsoft.com/office/drawing/2014/main" id="{58D08F0F-2872-4515-B1D1-AD9466C41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116" y="4226795"/>
            <a:ext cx="412674" cy="41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бучение">
            <a:extLst>
              <a:ext uri="{FF2B5EF4-FFF2-40B4-BE49-F238E27FC236}">
                <a16:creationId xmlns:a16="http://schemas.microsoft.com/office/drawing/2014/main" id="{1E72E496-F813-4DE8-A6B0-C3985A7FF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960" y="4243441"/>
            <a:ext cx="423448" cy="42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яблочный сок ">
            <a:extLst>
              <a:ext uri="{FF2B5EF4-FFF2-40B4-BE49-F238E27FC236}">
                <a16:creationId xmlns:a16="http://schemas.microsoft.com/office/drawing/2014/main" id="{1F87B828-F74E-4196-8E26-1E381C21A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742" y="5948886"/>
            <a:ext cx="251191" cy="25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4">
            <a:extLst>
              <a:ext uri="{FF2B5EF4-FFF2-40B4-BE49-F238E27FC236}">
                <a16:creationId xmlns:a16="http://schemas.microsoft.com/office/drawing/2014/main" id="{C2109CEA-9718-4EB5-A76F-541850898D2F}"/>
              </a:ext>
            </a:extLst>
          </p:cNvPr>
          <p:cNvSpPr txBox="1"/>
          <p:nvPr/>
        </p:nvSpPr>
        <p:spPr>
          <a:xfrm>
            <a:off x="267593" y="5533166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74" name="Схема 73">
            <a:extLst>
              <a:ext uri="{FF2B5EF4-FFF2-40B4-BE49-F238E27FC236}">
                <a16:creationId xmlns:a16="http://schemas.microsoft.com/office/drawing/2014/main" id="{229AF9EE-1830-466D-B34C-640F02A049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1376481"/>
              </p:ext>
            </p:extLst>
          </p:nvPr>
        </p:nvGraphicFramePr>
        <p:xfrm>
          <a:off x="223226" y="3813090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5" name="object 24">
            <a:extLst>
              <a:ext uri="{FF2B5EF4-FFF2-40B4-BE49-F238E27FC236}">
                <a16:creationId xmlns:a16="http://schemas.microsoft.com/office/drawing/2014/main" id="{FFB98D55-7F55-449A-ACEE-0697A284285C}"/>
              </a:ext>
            </a:extLst>
          </p:cNvPr>
          <p:cNvSpPr txBox="1"/>
          <p:nvPr/>
        </p:nvSpPr>
        <p:spPr>
          <a:xfrm>
            <a:off x="267593" y="2278674"/>
            <a:ext cx="3821534" cy="124450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  <p:sp>
        <p:nvSpPr>
          <p:cNvPr id="76" name="object 24">
            <a:extLst>
              <a:ext uri="{FF2B5EF4-FFF2-40B4-BE49-F238E27FC236}">
                <a16:creationId xmlns:a16="http://schemas.microsoft.com/office/drawing/2014/main" id="{EBD49E89-0E11-42C3-A6AB-C5462EBE2230}"/>
              </a:ext>
            </a:extLst>
          </p:cNvPr>
          <p:cNvSpPr txBox="1"/>
          <p:nvPr/>
        </p:nvSpPr>
        <p:spPr>
          <a:xfrm>
            <a:off x="292027" y="2081887"/>
            <a:ext cx="3821534" cy="28469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преференции</a:t>
            </a:r>
            <a:endParaRPr lang="ru-RU" sz="1200" dirty="0"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91111" y="188399"/>
            <a:ext cx="543586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Инвестиции на производстве соков</a:t>
            </a: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765768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842603"/>
            <a:ext cx="626618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Конкуренция: Узбекистан предлагает высококонкурентную структуру операционных затрат на производство готовой продукции на международном уровне</a:t>
            </a:r>
            <a:endParaRPr lang="ru-RU" sz="1400" dirty="0">
              <a:latin typeface="Montserrat" pitchFamily="2" charset="-52"/>
              <a:cs typeface="Arial MT"/>
            </a:endParaRPr>
          </a:p>
        </p:txBody>
      </p:sp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highlight>
                  <a:srgbClr val="FFFF00"/>
                </a:highlight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highlight>
                  <a:srgbClr val="FFFF00"/>
                </a:highlight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highlight>
                  <a:srgbClr val="FFFF00"/>
                </a:highlight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highlight>
                  <a:srgbClr val="FFFF00"/>
                </a:highlight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48467" y="1676320"/>
            <a:ext cx="1264920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</a:t>
            </a:r>
            <a:r>
              <a:rPr lang="ru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экспортер</a:t>
            </a:r>
            <a:r>
              <a:rPr lang="ru-RU" sz="80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ов</a:t>
            </a: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сока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млрд. </a:t>
            </a:r>
            <a:r>
              <a:rPr sz="800" spc="-2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США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129020" y="1572269"/>
            <a:ext cx="1194587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Средний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заработная плата,</a:t>
            </a: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тыс.</a:t>
            </a:r>
            <a:r>
              <a:rPr lang="ru-RU"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США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за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38775" y="1592592"/>
            <a:ext cx="1253200" cy="39626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Средни</a:t>
            </a: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е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расходы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электричество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lang="ru-RU" sz="800" dirty="0">
              <a:solidFill>
                <a:srgbClr val="6D6E71"/>
              </a:solidFill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цент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за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 </a:t>
            </a:r>
            <a:r>
              <a:rPr lang="ru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3</a:t>
            </a:r>
            <a:r>
              <a:rPr lang="ru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781823" y="1650102"/>
            <a:ext cx="1428115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</a:t>
            </a:r>
            <a:r>
              <a:rPr lang="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Сока</a:t>
            </a: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в Узбекистане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млн.</a:t>
            </a:r>
            <a:br>
              <a:rPr lang="ru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</a:br>
            <a:r>
              <a:rPr sz="800" spc="-1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524196"/>
            <a:ext cx="6563519" cy="2238818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Местны</a:t>
            </a: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е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заводы по производству </a:t>
            </a:r>
            <a:r>
              <a:rPr lang="ru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сока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имеют </a:t>
            </a:r>
            <a:r>
              <a:rPr sz="1400" b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выгод</a:t>
            </a: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у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b="1" spc="-20">
                <a:solidFill>
                  <a:srgbClr val="00425F"/>
                </a:solidFill>
                <a:latin typeface="Montserrat" pitchFamily="2" charset="-52"/>
                <a:cs typeface="Arial MT"/>
              </a:rPr>
              <a:t>в</a:t>
            </a:r>
            <a:r>
              <a:rPr sz="1400" b="1" spc="-1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Постоянный спрос на напитки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</a:rPr>
              <a:t>- Наличие квалифицированной и неквалифицированной рабочей силы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</a:rPr>
              <a:t>- Развитие существующей инфраструктуры и распределительных сетей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</a:rPr>
              <a:t>- Развитие инфраструктуры за счет государства*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463549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</a:rPr>
              <a:t>Стимулы: Свободные экономические зоны предлагают налоговые льготы на землю, корпоративный подоходный налог, воду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-30881"/>
            <a:ext cx="229032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Республики Узбекистан</a:t>
            </a: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59280" y="2270665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8311535" y="665988"/>
            <a:ext cx="2699852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552517" y="1436241"/>
            <a:ext cx="648000" cy="648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29685" y="1436241"/>
            <a:ext cx="648000" cy="648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760401" y="1053871"/>
            <a:ext cx="1632276" cy="119776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Соглашение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</a:t>
            </a: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+ позволяет экспортировать в ЕС по сниженным или нулевым тарифам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6 200 наименований товаров.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384309" y="1204923"/>
            <a:ext cx="1558426" cy="102848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0589744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7229031" y="4195015"/>
            <a:ext cx="555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пищевой и сельскохозяйственных сферах</a:t>
            </a: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aphic 4">
            <a:extLst>
              <a:ext uri="{FF2B5EF4-FFF2-40B4-BE49-F238E27FC236}">
                <a16:creationId xmlns:a16="http://schemas.microsoft.com/office/drawing/2014/main" id="{5FC2BC56-4E14-402D-B3B1-899A952D7E4A}"/>
              </a:ext>
            </a:extLst>
          </p:cNvPr>
          <p:cNvGrpSpPr/>
          <p:nvPr/>
        </p:nvGrpSpPr>
        <p:grpSpPr>
          <a:xfrm>
            <a:off x="8092639" y="237364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16" name="Freeform: Shape 6">
              <a:extLst>
                <a:ext uri="{FF2B5EF4-FFF2-40B4-BE49-F238E27FC236}">
                  <a16:creationId xmlns:a16="http://schemas.microsoft.com/office/drawing/2014/main" id="{1F6F9D62-0BC1-4B95-A9C2-F8DC163BCC29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8" name="Freeform: Shape 7">
              <a:extLst>
                <a:ext uri="{FF2B5EF4-FFF2-40B4-BE49-F238E27FC236}">
                  <a16:creationId xmlns:a16="http://schemas.microsoft.com/office/drawing/2014/main" id="{2461CDAB-68C8-44BB-B0D5-6BE6D1C077B4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9" name="Freeform: Shape 8">
              <a:extLst>
                <a:ext uri="{FF2B5EF4-FFF2-40B4-BE49-F238E27FC236}">
                  <a16:creationId xmlns:a16="http://schemas.microsoft.com/office/drawing/2014/main" id="{DE9E3A97-8401-4500-8AA8-31BA30B973E4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0" name="Freeform: Shape 9">
              <a:extLst>
                <a:ext uri="{FF2B5EF4-FFF2-40B4-BE49-F238E27FC236}">
                  <a16:creationId xmlns:a16="http://schemas.microsoft.com/office/drawing/2014/main" id="{F1E6F701-E906-40CA-96C9-7D8C1EAE4798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1" name="Freeform: Shape 10">
              <a:extLst>
                <a:ext uri="{FF2B5EF4-FFF2-40B4-BE49-F238E27FC236}">
                  <a16:creationId xmlns:a16="http://schemas.microsoft.com/office/drawing/2014/main" id="{01700354-761F-458E-AD3A-04D6367FB832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3" name="Freeform: Shape 11">
              <a:extLst>
                <a:ext uri="{FF2B5EF4-FFF2-40B4-BE49-F238E27FC236}">
                  <a16:creationId xmlns:a16="http://schemas.microsoft.com/office/drawing/2014/main" id="{DF2BFC09-5375-474A-B43E-339E62515442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4" name="Freeform: Shape 12">
              <a:extLst>
                <a:ext uri="{FF2B5EF4-FFF2-40B4-BE49-F238E27FC236}">
                  <a16:creationId xmlns:a16="http://schemas.microsoft.com/office/drawing/2014/main" id="{A26027A4-6BFB-411B-AFA5-7FF57569D45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13">
              <a:extLst>
                <a:ext uri="{FF2B5EF4-FFF2-40B4-BE49-F238E27FC236}">
                  <a16:creationId xmlns:a16="http://schemas.microsoft.com/office/drawing/2014/main" id="{DA7F7C8C-EF3C-4D37-BEA0-8633936A308B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6" name="Freeform: Shape 14">
              <a:extLst>
                <a:ext uri="{FF2B5EF4-FFF2-40B4-BE49-F238E27FC236}">
                  <a16:creationId xmlns:a16="http://schemas.microsoft.com/office/drawing/2014/main" id="{F1A9012F-30A4-41E5-AF36-04CF48B61D1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7" name="Freeform: Shape 15">
              <a:extLst>
                <a:ext uri="{FF2B5EF4-FFF2-40B4-BE49-F238E27FC236}">
                  <a16:creationId xmlns:a16="http://schemas.microsoft.com/office/drawing/2014/main" id="{C1690438-7F33-40E8-8BE2-E049BB67F2BF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28" name="Freeform: Shape 16">
              <a:extLst>
                <a:ext uri="{FF2B5EF4-FFF2-40B4-BE49-F238E27FC236}">
                  <a16:creationId xmlns:a16="http://schemas.microsoft.com/office/drawing/2014/main" id="{89D63D72-527A-407A-A7B1-482C57885181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0" name="Freeform: Shape 17">
              <a:extLst>
                <a:ext uri="{FF2B5EF4-FFF2-40B4-BE49-F238E27FC236}">
                  <a16:creationId xmlns:a16="http://schemas.microsoft.com/office/drawing/2014/main" id="{9D1583A6-16DD-4D62-B4BE-17F6F3E5AE8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18">
              <a:extLst>
                <a:ext uri="{FF2B5EF4-FFF2-40B4-BE49-F238E27FC236}">
                  <a16:creationId xmlns:a16="http://schemas.microsoft.com/office/drawing/2014/main" id="{77AEACB1-A2A8-470C-BF72-8834240B04EF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19">
              <a:extLst>
                <a:ext uri="{FF2B5EF4-FFF2-40B4-BE49-F238E27FC236}">
                  <a16:creationId xmlns:a16="http://schemas.microsoft.com/office/drawing/2014/main" id="{7625E670-5E9D-45E8-8D6E-F042F8AAB069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20">
              <a:extLst>
                <a:ext uri="{FF2B5EF4-FFF2-40B4-BE49-F238E27FC236}">
                  <a16:creationId xmlns:a16="http://schemas.microsoft.com/office/drawing/2014/main" id="{A5C49651-F303-43ED-B2A0-D8B88F60E0D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6" name="Freeform: Shape 21">
              <a:extLst>
                <a:ext uri="{FF2B5EF4-FFF2-40B4-BE49-F238E27FC236}">
                  <a16:creationId xmlns:a16="http://schemas.microsoft.com/office/drawing/2014/main" id="{79F8DE58-8D63-4CF9-AC2C-70F60F54E9CD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7" name="Freeform: Shape 22">
              <a:extLst>
                <a:ext uri="{FF2B5EF4-FFF2-40B4-BE49-F238E27FC236}">
                  <a16:creationId xmlns:a16="http://schemas.microsoft.com/office/drawing/2014/main" id="{D1F7681D-B04D-4883-A9AD-7D6FEAC95B99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38" name="Table 24">
            <a:extLst>
              <a:ext uri="{FF2B5EF4-FFF2-40B4-BE49-F238E27FC236}">
                <a16:creationId xmlns:a16="http://schemas.microsoft.com/office/drawing/2014/main" id="{BF8DC55F-7F0E-4978-AA61-44FC06507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472968"/>
              </p:ext>
            </p:extLst>
          </p:nvPr>
        </p:nvGraphicFramePr>
        <p:xfrm>
          <a:off x="7099573" y="3465691"/>
          <a:ext cx="1844848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034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858814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Ташкентская область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Площадь</a:t>
                      </a:r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</a:t>
                      </a:r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15 300 км²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4,5 миллиона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39" name="Rectangle 21">
            <a:extLst>
              <a:ext uri="{FF2B5EF4-FFF2-40B4-BE49-F238E27FC236}">
                <a16:creationId xmlns:a16="http://schemas.microsoft.com/office/drawing/2014/main" id="{A0E671CC-1270-4EC1-B7D3-CDCA7D89738F}"/>
              </a:ext>
            </a:extLst>
          </p:cNvPr>
          <p:cNvSpPr/>
          <p:nvPr/>
        </p:nvSpPr>
        <p:spPr>
          <a:xfrm>
            <a:off x="10734471" y="2460145"/>
            <a:ext cx="1073990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ru" sz="800" dirty="0">
                <a:solidFill>
                  <a:srgbClr val="00425F"/>
                </a:solidFill>
                <a:latin typeface="Montserrat" pitchFamily="2" charset="-52"/>
              </a:rPr>
              <a:t>Ташкентская область</a:t>
            </a:r>
          </a:p>
        </p:txBody>
      </p:sp>
      <p:cxnSp>
        <p:nvCxnSpPr>
          <p:cNvPr id="140" name="Connector: Elbow 26">
            <a:extLst>
              <a:ext uri="{FF2B5EF4-FFF2-40B4-BE49-F238E27FC236}">
                <a16:creationId xmlns:a16="http://schemas.microsoft.com/office/drawing/2014/main" id="{9FC1B6AA-C99A-4B2E-84F0-5848626C4776}"/>
              </a:ext>
            </a:extLst>
          </p:cNvPr>
          <p:cNvCxnSpPr>
            <a:cxnSpLocks/>
            <a:stCxn id="139" idx="1"/>
          </p:cNvCxnSpPr>
          <p:nvPr/>
        </p:nvCxnSpPr>
        <p:spPr>
          <a:xfrm rot="10800000" flipV="1">
            <a:off x="10573535" y="2597869"/>
            <a:ext cx="160936" cy="771214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7" name="Таблица 7">
            <a:extLst>
              <a:ext uri="{FF2B5EF4-FFF2-40B4-BE49-F238E27FC236}">
                <a16:creationId xmlns:a16="http://schemas.microsoft.com/office/drawing/2014/main" id="{2BD88B5F-1196-4307-888E-6F3EDAFB8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737196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Бразилия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200" b="0" i="0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00425F"/>
                          </a:solidFill>
                          <a:effectLst/>
                          <a:uLnTx/>
                          <a:uFillTx/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1,5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Нидерландия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0" i="0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00425F"/>
                          </a:solidFill>
                          <a:effectLst/>
                          <a:uLnTx/>
                          <a:uFillTx/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15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Испания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2,7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16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0,3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2,5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Польша</a:t>
                      </a:r>
                      <a:endParaRPr lang="en-US"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Германия</a:t>
                      </a:r>
                      <a:endParaRPr lang="en-US"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0,2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4,5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Бельгия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highlight>
                          <a:srgbClr val="FFFF00"/>
                        </a:highlight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highlight>
                          <a:srgbClr val="FFFF00"/>
                        </a:highlight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sp>
        <p:nvSpPr>
          <p:cNvPr id="88" name="object 20">
            <a:extLst>
              <a:ext uri="{FF2B5EF4-FFF2-40B4-BE49-F238E27FC236}">
                <a16:creationId xmlns:a16="http://schemas.microsoft.com/office/drawing/2014/main" id="{2DEAED3B-0077-4107-B993-B61587C35683}"/>
              </a:ext>
            </a:extLst>
          </p:cNvPr>
          <p:cNvSpPr/>
          <p:nvPr/>
        </p:nvSpPr>
        <p:spPr>
          <a:xfrm>
            <a:off x="1517194" y="2200536"/>
            <a:ext cx="972000" cy="180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89" name="object 20">
            <a:extLst>
              <a:ext uri="{FF2B5EF4-FFF2-40B4-BE49-F238E27FC236}">
                <a16:creationId xmlns:a16="http://schemas.microsoft.com/office/drawing/2014/main" id="{940EA734-F7F7-4D29-B1F5-812905FFE497}"/>
              </a:ext>
            </a:extLst>
          </p:cNvPr>
          <p:cNvSpPr/>
          <p:nvPr/>
        </p:nvSpPr>
        <p:spPr>
          <a:xfrm>
            <a:off x="1517194" y="2489623"/>
            <a:ext cx="61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90" name="object 20">
            <a:extLst>
              <a:ext uri="{FF2B5EF4-FFF2-40B4-BE49-F238E27FC236}">
                <a16:creationId xmlns:a16="http://schemas.microsoft.com/office/drawing/2014/main" id="{6F9CFDCA-580B-480B-9415-EB6B6668C381}"/>
              </a:ext>
            </a:extLst>
          </p:cNvPr>
          <p:cNvSpPr/>
          <p:nvPr/>
        </p:nvSpPr>
        <p:spPr>
          <a:xfrm>
            <a:off x="1517194" y="2754981"/>
            <a:ext cx="39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91" name="object 20">
            <a:extLst>
              <a:ext uri="{FF2B5EF4-FFF2-40B4-BE49-F238E27FC236}">
                <a16:creationId xmlns:a16="http://schemas.microsoft.com/office/drawing/2014/main" id="{10A8F8B9-6EFD-4202-8A16-E1BB24418991}"/>
              </a:ext>
            </a:extLst>
          </p:cNvPr>
          <p:cNvSpPr/>
          <p:nvPr/>
        </p:nvSpPr>
        <p:spPr>
          <a:xfrm>
            <a:off x="1517194" y="3030208"/>
            <a:ext cx="32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112" name="object 20">
            <a:extLst>
              <a:ext uri="{FF2B5EF4-FFF2-40B4-BE49-F238E27FC236}">
                <a16:creationId xmlns:a16="http://schemas.microsoft.com/office/drawing/2014/main" id="{98D25601-D0CE-48CE-BE6D-E5E6BA2CE79D}"/>
              </a:ext>
            </a:extLst>
          </p:cNvPr>
          <p:cNvSpPr/>
          <p:nvPr/>
        </p:nvSpPr>
        <p:spPr>
          <a:xfrm>
            <a:off x="1517194" y="3304493"/>
            <a:ext cx="32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114" name="object 20">
            <a:extLst>
              <a:ext uri="{FF2B5EF4-FFF2-40B4-BE49-F238E27FC236}">
                <a16:creationId xmlns:a16="http://schemas.microsoft.com/office/drawing/2014/main" id="{F4843069-39C9-4C3E-98C9-FA24B1DB0440}"/>
              </a:ext>
            </a:extLst>
          </p:cNvPr>
          <p:cNvSpPr/>
          <p:nvPr/>
        </p:nvSpPr>
        <p:spPr>
          <a:xfrm>
            <a:off x="1512747" y="3580225"/>
            <a:ext cx="32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117" name="object 20">
            <a:extLst>
              <a:ext uri="{FF2B5EF4-FFF2-40B4-BE49-F238E27FC236}">
                <a16:creationId xmlns:a16="http://schemas.microsoft.com/office/drawing/2014/main" id="{39816C91-4309-4221-80F7-6D99927585B2}"/>
              </a:ext>
            </a:extLst>
          </p:cNvPr>
          <p:cNvSpPr/>
          <p:nvPr/>
        </p:nvSpPr>
        <p:spPr>
          <a:xfrm>
            <a:off x="1520207" y="3846761"/>
            <a:ext cx="28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131" name="object 20">
            <a:extLst>
              <a:ext uri="{FF2B5EF4-FFF2-40B4-BE49-F238E27FC236}">
                <a16:creationId xmlns:a16="http://schemas.microsoft.com/office/drawing/2014/main" id="{91829F9A-075F-4D95-95A6-674A20C9FDCD}"/>
              </a:ext>
            </a:extLst>
          </p:cNvPr>
          <p:cNvSpPr/>
          <p:nvPr/>
        </p:nvSpPr>
        <p:spPr>
          <a:xfrm>
            <a:off x="4152626" y="2200535"/>
            <a:ext cx="27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132" name="object 20">
            <a:extLst>
              <a:ext uri="{FF2B5EF4-FFF2-40B4-BE49-F238E27FC236}">
                <a16:creationId xmlns:a16="http://schemas.microsoft.com/office/drawing/2014/main" id="{C18E6695-E527-4DE3-B353-8D3E8496587C}"/>
              </a:ext>
            </a:extLst>
          </p:cNvPr>
          <p:cNvSpPr/>
          <p:nvPr/>
        </p:nvSpPr>
        <p:spPr>
          <a:xfrm>
            <a:off x="4152627" y="2747941"/>
            <a:ext cx="50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142" name="object 20">
            <a:extLst>
              <a:ext uri="{FF2B5EF4-FFF2-40B4-BE49-F238E27FC236}">
                <a16:creationId xmlns:a16="http://schemas.microsoft.com/office/drawing/2014/main" id="{87BA3DFD-06EC-43D0-8563-9612543CA157}"/>
              </a:ext>
            </a:extLst>
          </p:cNvPr>
          <p:cNvSpPr/>
          <p:nvPr/>
        </p:nvSpPr>
        <p:spPr>
          <a:xfrm>
            <a:off x="4155514" y="2482583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143" name="object 20">
            <a:extLst>
              <a:ext uri="{FF2B5EF4-FFF2-40B4-BE49-F238E27FC236}">
                <a16:creationId xmlns:a16="http://schemas.microsoft.com/office/drawing/2014/main" id="{416CAB23-D62F-4A5A-A73E-548D18763E11}"/>
              </a:ext>
            </a:extLst>
          </p:cNvPr>
          <p:cNvSpPr/>
          <p:nvPr/>
        </p:nvSpPr>
        <p:spPr>
          <a:xfrm>
            <a:off x="4152626" y="3033671"/>
            <a:ext cx="45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144" name="object 20">
            <a:extLst>
              <a:ext uri="{FF2B5EF4-FFF2-40B4-BE49-F238E27FC236}">
                <a16:creationId xmlns:a16="http://schemas.microsoft.com/office/drawing/2014/main" id="{CF62D880-B576-44CB-A383-AEE09318CC99}"/>
              </a:ext>
            </a:extLst>
          </p:cNvPr>
          <p:cNvSpPr/>
          <p:nvPr/>
        </p:nvSpPr>
        <p:spPr>
          <a:xfrm>
            <a:off x="4153927" y="3307956"/>
            <a:ext cx="36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145" name="object 20">
            <a:extLst>
              <a:ext uri="{FF2B5EF4-FFF2-40B4-BE49-F238E27FC236}">
                <a16:creationId xmlns:a16="http://schemas.microsoft.com/office/drawing/2014/main" id="{A4897D56-B118-4BEE-82E8-CDC0070FAF74}"/>
              </a:ext>
            </a:extLst>
          </p:cNvPr>
          <p:cNvSpPr/>
          <p:nvPr/>
        </p:nvSpPr>
        <p:spPr>
          <a:xfrm>
            <a:off x="4155800" y="3583688"/>
            <a:ext cx="81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146" name="object 20">
            <a:extLst>
              <a:ext uri="{FF2B5EF4-FFF2-40B4-BE49-F238E27FC236}">
                <a16:creationId xmlns:a16="http://schemas.microsoft.com/office/drawing/2014/main" id="{40C30BF2-5819-4159-A866-975F21F1D3AC}"/>
              </a:ext>
            </a:extLst>
          </p:cNvPr>
          <p:cNvSpPr/>
          <p:nvPr/>
        </p:nvSpPr>
        <p:spPr>
          <a:xfrm>
            <a:off x="4155124" y="3850224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147" name="object 31">
            <a:extLst>
              <a:ext uri="{FF2B5EF4-FFF2-40B4-BE49-F238E27FC236}">
                <a16:creationId xmlns:a16="http://schemas.microsoft.com/office/drawing/2014/main" id="{F462BC1B-F24B-4ED6-9A42-7F01EF0A4242}"/>
              </a:ext>
            </a:extLst>
          </p:cNvPr>
          <p:cNvSpPr txBox="1"/>
          <p:nvPr/>
        </p:nvSpPr>
        <p:spPr>
          <a:xfrm>
            <a:off x="548298" y="4078250"/>
            <a:ext cx="971909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Узбекистан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48" name="object 20">
            <a:extLst>
              <a:ext uri="{FF2B5EF4-FFF2-40B4-BE49-F238E27FC236}">
                <a16:creationId xmlns:a16="http://schemas.microsoft.com/office/drawing/2014/main" id="{76C4DF3C-BA7E-426A-B537-A2D8D3B4D29A}"/>
              </a:ext>
            </a:extLst>
          </p:cNvPr>
          <p:cNvSpPr/>
          <p:nvPr/>
        </p:nvSpPr>
        <p:spPr>
          <a:xfrm>
            <a:off x="5467207" y="2205283"/>
            <a:ext cx="54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149" name="object 20">
            <a:extLst>
              <a:ext uri="{FF2B5EF4-FFF2-40B4-BE49-F238E27FC236}">
                <a16:creationId xmlns:a16="http://schemas.microsoft.com/office/drawing/2014/main" id="{0626ACB4-4FEF-4665-9D6F-F3B975DAEE57}"/>
              </a:ext>
            </a:extLst>
          </p:cNvPr>
          <p:cNvSpPr/>
          <p:nvPr/>
        </p:nvSpPr>
        <p:spPr>
          <a:xfrm>
            <a:off x="5467496" y="2482583"/>
            <a:ext cx="54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150" name="object 20">
            <a:extLst>
              <a:ext uri="{FF2B5EF4-FFF2-40B4-BE49-F238E27FC236}">
                <a16:creationId xmlns:a16="http://schemas.microsoft.com/office/drawing/2014/main" id="{04C58B36-C37C-4B30-844F-46BAA331C7DD}"/>
              </a:ext>
            </a:extLst>
          </p:cNvPr>
          <p:cNvSpPr/>
          <p:nvPr/>
        </p:nvSpPr>
        <p:spPr>
          <a:xfrm>
            <a:off x="5466274" y="2747941"/>
            <a:ext cx="57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151" name="object 20">
            <a:extLst>
              <a:ext uri="{FF2B5EF4-FFF2-40B4-BE49-F238E27FC236}">
                <a16:creationId xmlns:a16="http://schemas.microsoft.com/office/drawing/2014/main" id="{B10DE2CE-296C-473F-9300-21C690E7F4C9}"/>
              </a:ext>
            </a:extLst>
          </p:cNvPr>
          <p:cNvSpPr/>
          <p:nvPr/>
        </p:nvSpPr>
        <p:spPr>
          <a:xfrm>
            <a:off x="5467441" y="3033671"/>
            <a:ext cx="28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152" name="object 20">
            <a:extLst>
              <a:ext uri="{FF2B5EF4-FFF2-40B4-BE49-F238E27FC236}">
                <a16:creationId xmlns:a16="http://schemas.microsoft.com/office/drawing/2014/main" id="{7567EB8B-016C-43F5-9667-342C48A6953F}"/>
              </a:ext>
            </a:extLst>
          </p:cNvPr>
          <p:cNvSpPr/>
          <p:nvPr/>
        </p:nvSpPr>
        <p:spPr>
          <a:xfrm>
            <a:off x="5467440" y="3307956"/>
            <a:ext cx="43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153" name="object 20">
            <a:extLst>
              <a:ext uri="{FF2B5EF4-FFF2-40B4-BE49-F238E27FC236}">
                <a16:creationId xmlns:a16="http://schemas.microsoft.com/office/drawing/2014/main" id="{1CB52351-1BFF-4C82-BB14-51B6912E821A}"/>
              </a:ext>
            </a:extLst>
          </p:cNvPr>
          <p:cNvSpPr/>
          <p:nvPr/>
        </p:nvSpPr>
        <p:spPr>
          <a:xfrm>
            <a:off x="5467440" y="3583688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154" name="object 20">
            <a:extLst>
              <a:ext uri="{FF2B5EF4-FFF2-40B4-BE49-F238E27FC236}">
                <a16:creationId xmlns:a16="http://schemas.microsoft.com/office/drawing/2014/main" id="{75365571-5080-41EC-AD28-D1D6E05CBB55}"/>
              </a:ext>
            </a:extLst>
          </p:cNvPr>
          <p:cNvSpPr/>
          <p:nvPr/>
        </p:nvSpPr>
        <p:spPr>
          <a:xfrm>
            <a:off x="5467442" y="3850224"/>
            <a:ext cx="54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pic>
        <p:nvPicPr>
          <p:cNvPr id="155" name="Picture 14" descr="Узбекистан ">
            <a:extLst>
              <a:ext uri="{FF2B5EF4-FFF2-40B4-BE49-F238E27FC236}">
                <a16:creationId xmlns:a16="http://schemas.microsoft.com/office/drawing/2014/main" id="{AD9309F2-308D-4FEE-BE72-5807C20FF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2" y="4101492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object 20">
            <a:extLst>
              <a:ext uri="{FF2B5EF4-FFF2-40B4-BE49-F238E27FC236}">
                <a16:creationId xmlns:a16="http://schemas.microsoft.com/office/drawing/2014/main" id="{6490D09C-9CCE-468C-A45C-72961A7976C7}"/>
              </a:ext>
            </a:extLst>
          </p:cNvPr>
          <p:cNvSpPr/>
          <p:nvPr/>
        </p:nvSpPr>
        <p:spPr>
          <a:xfrm>
            <a:off x="4152338" y="4127545"/>
            <a:ext cx="576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157" name="object 20">
            <a:extLst>
              <a:ext uri="{FF2B5EF4-FFF2-40B4-BE49-F238E27FC236}">
                <a16:creationId xmlns:a16="http://schemas.microsoft.com/office/drawing/2014/main" id="{322E192E-30D1-4030-BD75-F94AC72A7B0E}"/>
              </a:ext>
            </a:extLst>
          </p:cNvPr>
          <p:cNvSpPr/>
          <p:nvPr/>
        </p:nvSpPr>
        <p:spPr>
          <a:xfrm>
            <a:off x="5467440" y="4123602"/>
            <a:ext cx="25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pic>
        <p:nvPicPr>
          <p:cNvPr id="158" name="Picture 4" descr="Китай ">
            <a:extLst>
              <a:ext uri="{FF2B5EF4-FFF2-40B4-BE49-F238E27FC236}">
                <a16:creationId xmlns:a16="http://schemas.microsoft.com/office/drawing/2014/main" id="{B289BE1F-B7B4-4601-9E4C-31EF037EF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2" y="3060519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10" descr="Германия ">
            <a:extLst>
              <a:ext uri="{FF2B5EF4-FFF2-40B4-BE49-F238E27FC236}">
                <a16:creationId xmlns:a16="http://schemas.microsoft.com/office/drawing/2014/main" id="{A9A18BA0-1637-4EAB-83DB-9AB22C14B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2" y="3581005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12" descr="Нидерланды ">
            <a:extLst>
              <a:ext uri="{FF2B5EF4-FFF2-40B4-BE49-F238E27FC236}">
                <a16:creationId xmlns:a16="http://schemas.microsoft.com/office/drawing/2014/main" id="{E7DB1126-6DB5-4443-895E-6788830D2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8" y="2486579"/>
            <a:ext cx="205929" cy="20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8" descr="Бразилия ">
            <a:extLst>
              <a:ext uri="{FF2B5EF4-FFF2-40B4-BE49-F238E27FC236}">
                <a16:creationId xmlns:a16="http://schemas.microsoft.com/office/drawing/2014/main" id="{CAD5F801-A258-4B60-8E27-C1202EB85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5" y="2214957"/>
            <a:ext cx="183754" cy="18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10" descr="Мир ">
            <a:extLst>
              <a:ext uri="{FF2B5EF4-FFF2-40B4-BE49-F238E27FC236}">
                <a16:creationId xmlns:a16="http://schemas.microsoft.com/office/drawing/2014/main" id="{2DAAF25C-485E-42D4-88A4-15EA6CA25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2" y="2793076"/>
            <a:ext cx="176400" cy="1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12" descr="Польша ">
            <a:extLst>
              <a:ext uri="{FF2B5EF4-FFF2-40B4-BE49-F238E27FC236}">
                <a16:creationId xmlns:a16="http://schemas.microsoft.com/office/drawing/2014/main" id="{680D28FF-DD57-453D-B48D-4E9D21815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2" y="3320762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14" descr="Бельгия ">
            <a:extLst>
              <a:ext uri="{FF2B5EF4-FFF2-40B4-BE49-F238E27FC236}">
                <a16:creationId xmlns:a16="http://schemas.microsoft.com/office/drawing/2014/main" id="{85B99CF3-71E0-4D61-AD4A-A8775813F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2" y="3841248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object 20">
            <a:extLst>
              <a:ext uri="{FF2B5EF4-FFF2-40B4-BE49-F238E27FC236}">
                <a16:creationId xmlns:a16="http://schemas.microsoft.com/office/drawing/2014/main" id="{67F6CBE0-C10A-4C53-B3DE-A95204577A57}"/>
              </a:ext>
            </a:extLst>
          </p:cNvPr>
          <p:cNvSpPr/>
          <p:nvPr/>
        </p:nvSpPr>
        <p:spPr>
          <a:xfrm>
            <a:off x="2833049" y="3030208"/>
            <a:ext cx="21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166" name="object 20">
            <a:extLst>
              <a:ext uri="{FF2B5EF4-FFF2-40B4-BE49-F238E27FC236}">
                <a16:creationId xmlns:a16="http://schemas.microsoft.com/office/drawing/2014/main" id="{50730ECB-2173-4AEB-ACB6-4AA471D4A9ED}"/>
              </a:ext>
            </a:extLst>
          </p:cNvPr>
          <p:cNvSpPr/>
          <p:nvPr/>
        </p:nvSpPr>
        <p:spPr>
          <a:xfrm>
            <a:off x="2833049" y="3576339"/>
            <a:ext cx="14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-30881"/>
            <a:ext cx="229032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Республики Узбекистан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Мазари </a:t>
            </a:r>
            <a:r>
              <a:rPr lang="ru" sz="550" b="1" i="1" dirty="0" err="1">
                <a:solidFill>
                  <a:srgbClr val="93B5D2"/>
                </a:solidFill>
              </a:rPr>
              <a:t>- </a:t>
            </a:r>
            <a:r>
              <a:rPr lang="ru" sz="550" b="1" i="1" dirty="0">
                <a:solidFill>
                  <a:srgbClr val="93B5D2"/>
                </a:solidFill>
              </a:rPr>
              <a:t>Шариф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Афганистан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Кашгар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Карачи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Бандар-и-Аббас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Чахбахар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Иран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Москва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Латвия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Минск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Санкт-Петербург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Рига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Клайпеда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Брест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Киев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Львов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Нарезать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Мерсин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Саракса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Ксират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Пешавар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Саксаульская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Кандыагаш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Бейни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Астрахан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Волгоград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Поворина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Актогай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Улан-Батор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Таллин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Берлин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Гамбург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Эссен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Париж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Малатья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Баянгал </a:t>
            </a:r>
            <a:r>
              <a:rPr lang="ru" sz="550" b="1" i="1" dirty="0">
                <a:solidFill>
                  <a:srgbClr val="93B5D2"/>
                </a:solidFill>
              </a:rPr>
              <a:t>-Мангал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Ош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Пакистан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</a:rPr>
              <a:t>Международные логистические коридоры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-30881"/>
            <a:ext cx="229032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Республики Узбекистан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3032214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90 стран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Разнообразный ассортимент </a:t>
            </a:r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59 перевозчиков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в аэропорту Узбекистана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11 аэропортов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по всей стране, основные аэропорты - Ташкент, Самарканд и Бухара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800" b="1" dirty="0">
                <a:solidFill>
                  <a:srgbClr val="93B5D2"/>
                </a:solidFill>
              </a:rPr>
              <a:t>Нью-Йорк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1258"/>
            <a:ext cx="925090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</a:rPr>
              <a:t>Воздушные сообщения с Ташкентом и другими аэропортами Узбекистана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5305</TotalTime>
  <Words>602</Words>
  <Application>Microsoft Office PowerPoint</Application>
  <PresentationFormat>Широкоэкранный</PresentationFormat>
  <Paragraphs>166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148</cp:revision>
  <dcterms:created xsi:type="dcterms:W3CDTF">2024-07-25T07:55:13Z</dcterms:created>
  <dcterms:modified xsi:type="dcterms:W3CDTF">2025-04-27T14:03:09Z</dcterms:modified>
</cp:coreProperties>
</file>