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>
        <p:scale>
          <a:sx n="100" d="100"/>
          <a:sy n="100" d="100"/>
        </p:scale>
        <p:origin x="19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5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5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-5397" y="1"/>
            <a:ext cx="12193164" cy="1084802"/>
            <a:chOff x="388800" y="0"/>
            <a:chExt cx="7174280" cy="1460701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9485" y="0"/>
              <a:ext cx="7173595" cy="981074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80733" y="188542"/>
            <a:ext cx="536815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картофельного крахмала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7248"/>
            <a:ext cx="2663205" cy="9683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Выращивание картофеля для дальнейшее </a:t>
            </a:r>
            <a:r>
              <a:rPr lang="ru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крахмала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11081" y="1257248"/>
            <a:ext cx="167368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проекта</a:t>
            </a: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30814" y="3575764"/>
            <a:ext cx="158226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производственных линия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258580"/>
            <a:ext cx="217389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кормов для животных из остатков картофеля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сотрудники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4" y="1021259"/>
            <a:ext cx="6703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тыс. тонн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крахмала в год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06516"/>
            <a:ext cx="51258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производства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картофельного крахмала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крахмалом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50655" y="5927876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 тыс.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962933" y="5927876"/>
            <a:ext cx="251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altLang="en-US" sz="1050" b="1" dirty="0">
                <a:solidFill>
                  <a:srgbClr val="00425F"/>
                </a:solidFill>
                <a:latin typeface="Montserrat" pitchFamily="2" charset="-52"/>
              </a:rPr>
              <a:t>–</a:t>
            </a:r>
            <a:endParaRPr lang="ru-RU" sz="1050" b="1" dirty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77094" y="5927876"/>
            <a:ext cx="10262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60 тыс.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72000" y="5927876"/>
            <a:ext cx="10310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80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1904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27" y="3528071"/>
            <a:ext cx="426123" cy="4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27616"/>
            <a:ext cx="16338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(ЦA)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43465" y="5927876"/>
            <a:ext cx="1096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230 тыс.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4" y="3536599"/>
            <a:ext cx="2109358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рынок,</a:t>
            </a: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</p:txBody>
      </p:sp>
      <p:pic>
        <p:nvPicPr>
          <p:cNvPr id="1028" name="Picture 4" descr="Консервы ">
            <a:extLst>
              <a:ext uri="{FF2B5EF4-FFF2-40B4-BE49-F238E27FC236}">
                <a16:creationId xmlns:a16="http://schemas.microsoft.com/office/drawing/2014/main" id="{297CC732-ECB0-45F2-AC8E-D7A67F2E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77" y="5936424"/>
            <a:ext cx="274592" cy="2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оизводство">
            <a:extLst>
              <a:ext uri="{FF2B5EF4-FFF2-40B4-BE49-F238E27FC236}">
                <a16:creationId xmlns:a16="http://schemas.microsoft.com/office/drawing/2014/main" id="{2122A605-4C88-473C-8921-F2F8C88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87" y="3523900"/>
            <a:ext cx="403907" cy="4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орм">
            <a:extLst>
              <a:ext uri="{FF2B5EF4-FFF2-40B4-BE49-F238E27FC236}">
                <a16:creationId xmlns:a16="http://schemas.microsoft.com/office/drawing/2014/main" id="{4D0FA670-4A47-497F-8917-C346925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34" y="4280855"/>
            <a:ext cx="329014" cy="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абочие ">
            <a:extLst>
              <a:ext uri="{FF2B5EF4-FFF2-40B4-BE49-F238E27FC236}">
                <a16:creationId xmlns:a16="http://schemas.microsoft.com/office/drawing/2014/main" id="{5D9F7C36-C4AF-4DC5-B0D5-4AFCE57C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18" y="4260363"/>
            <a:ext cx="362473" cy="3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5">
            <a:extLst>
              <a:ext uri="{FF2B5EF4-FFF2-40B4-BE49-F238E27FC236}">
                <a16:creationId xmlns:a16="http://schemas.microsoft.com/office/drawing/2014/main" id="{F68A8D24-A637-4CF8-A9A2-B391B4F2EDDB}"/>
              </a:ext>
            </a:extLst>
          </p:cNvPr>
          <p:cNvSpPr txBox="1"/>
          <p:nvPr/>
        </p:nvSpPr>
        <p:spPr>
          <a:xfrm>
            <a:off x="5264166" y="2428222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Отбор и очистка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A4572413-1944-43BD-ABFC-2CB7FD8526D7}"/>
              </a:ext>
            </a:extLst>
          </p:cNvPr>
          <p:cNvSpPr txBox="1"/>
          <p:nvPr/>
        </p:nvSpPr>
        <p:spPr>
          <a:xfrm>
            <a:off x="8557129" y="2370614"/>
            <a:ext cx="123745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Концентрация и сушка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F978DCEF-9F07-4734-B322-F6A29D0303C2}"/>
              </a:ext>
            </a:extLst>
          </p:cNvPr>
          <p:cNvSpPr txBox="1"/>
          <p:nvPr/>
        </p:nvSpPr>
        <p:spPr>
          <a:xfrm>
            <a:off x="10159209" y="2360473"/>
            <a:ext cx="117867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Измельчение и 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5">
            <a:extLst>
              <a:ext uri="{FF2B5EF4-FFF2-40B4-BE49-F238E27FC236}">
                <a16:creationId xmlns:a16="http://schemas.microsoft.com/office/drawing/2014/main" id="{D148FE93-BE56-4915-A5EC-B3A8F0E32AB3}"/>
              </a:ext>
            </a:extLst>
          </p:cNvPr>
          <p:cNvSpPr txBox="1"/>
          <p:nvPr/>
        </p:nvSpPr>
        <p:spPr>
          <a:xfrm>
            <a:off x="6928070" y="2297144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Очистка, измельчение и разделение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8D7C1E13-0EF9-445E-BA44-4BA0E2691F0A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DE83C955-91AF-498E-AE0D-55391609B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647643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1" name="object 24">
            <a:extLst>
              <a:ext uri="{FF2B5EF4-FFF2-40B4-BE49-F238E27FC236}">
                <a16:creationId xmlns:a16="http://schemas.microsoft.com/office/drawing/2014/main" id="{34AC2D0A-89A7-453B-907F-14A0B1E351FB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17184" y="220218"/>
            <a:ext cx="739310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в </a:t>
            </a:r>
            <a:r>
              <a:rPr lang="ru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 картофельного крахмала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8270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59538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</a:p>
        </p:txBody>
      </p:sp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167780" y="1648916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картофельного крахмала,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sz="800" spc="-2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096528" y="1701485"/>
            <a:ext cx="155219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</a:t>
            </a:r>
            <a:r>
              <a:rPr lang="ru-RU"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яя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lang="ru-RU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638476" y="1631361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е расходы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электричества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637209" y="1730826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картофельного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крахмала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219265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продуктов питания могут получить выгоду от:</a:t>
            </a:r>
            <a:endParaRPr lang="ru-RU" sz="12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Постоянный спрос на крахмал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Стимулы: Свободные экономические зоны предлагают налоговые льготы на землю, корпоративный подоходный налог, воду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399616" y="4361535"/>
            <a:ext cx="4378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данной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20937"/>
              </p:ext>
            </p:extLst>
          </p:nvPr>
        </p:nvGraphicFramePr>
        <p:xfrm>
          <a:off x="7099572" y="3465691"/>
          <a:ext cx="1697295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70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012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Наманганская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7900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2,7 миллиона​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650875" y="2473516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  <a:endCxn id="127" idx="128"/>
          </p:cNvCxnSpPr>
          <p:nvPr/>
        </p:nvCxnSpPr>
        <p:spPr>
          <a:xfrm rot="10800000" flipH="1" flipV="1">
            <a:off x="10650874" y="2611240"/>
            <a:ext cx="205753" cy="745010"/>
          </a:xfrm>
          <a:prstGeom prst="bentConnector5">
            <a:avLst>
              <a:gd name="adj1" fmla="val -111104"/>
              <a:gd name="adj2" fmla="val 52906"/>
              <a:gd name="adj3" fmla="val 10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Таблица 7">
            <a:extLst>
              <a:ext uri="{FF2B5EF4-FFF2-40B4-BE49-F238E27FC236}">
                <a16:creationId xmlns:a16="http://schemas.microsoft.com/office/drawing/2014/main" id="{A2B9A5EC-E231-4D9F-A2AF-B4A863190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20659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Таиланд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b="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Въетнам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4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Нидерландия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Белгия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Дания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Индия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0,6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87" name="object 43">
            <a:extLst>
              <a:ext uri="{FF2B5EF4-FFF2-40B4-BE49-F238E27FC236}">
                <a16:creationId xmlns:a16="http://schemas.microsoft.com/office/drawing/2014/main" id="{8D9C3D1D-246B-4851-A33B-2567A7B1803E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88" name="object 44">
              <a:extLst>
                <a:ext uri="{FF2B5EF4-FFF2-40B4-BE49-F238E27FC236}">
                  <a16:creationId xmlns:a16="http://schemas.microsoft.com/office/drawing/2014/main" id="{5E7A8744-9FB5-4266-A86A-51C2D1E7A59F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89" name="object 45">
              <a:extLst>
                <a:ext uri="{FF2B5EF4-FFF2-40B4-BE49-F238E27FC236}">
                  <a16:creationId xmlns:a16="http://schemas.microsoft.com/office/drawing/2014/main" id="{7124CDC7-08A0-4FF4-8A59-AAA4092FD7A0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0" name="object 46">
              <a:extLst>
                <a:ext uri="{FF2B5EF4-FFF2-40B4-BE49-F238E27FC236}">
                  <a16:creationId xmlns:a16="http://schemas.microsoft.com/office/drawing/2014/main" id="{5ACF1F73-FA7D-4C7B-BBD1-EAEDA148765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1" name="object 47">
              <a:extLst>
                <a:ext uri="{FF2B5EF4-FFF2-40B4-BE49-F238E27FC236}">
                  <a16:creationId xmlns:a16="http://schemas.microsoft.com/office/drawing/2014/main" id="{5190217A-6946-4577-8ACC-4C9982153E3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11" name="object 20">
            <a:extLst>
              <a:ext uri="{FF2B5EF4-FFF2-40B4-BE49-F238E27FC236}">
                <a16:creationId xmlns:a16="http://schemas.microsoft.com/office/drawing/2014/main" id="{1B179A0F-598A-4FB1-B36C-459A7C3A013D}"/>
              </a:ext>
            </a:extLst>
          </p:cNvPr>
          <p:cNvSpPr/>
          <p:nvPr/>
        </p:nvSpPr>
        <p:spPr>
          <a:xfrm>
            <a:off x="1517194" y="2200536"/>
            <a:ext cx="540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428246CC-16EE-4F5D-936F-D6C8EE60811B}"/>
              </a:ext>
            </a:extLst>
          </p:cNvPr>
          <p:cNvSpPr/>
          <p:nvPr/>
        </p:nvSpPr>
        <p:spPr>
          <a:xfrm>
            <a:off x="1517194" y="2489623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23BDCDF1-C022-4CDF-8C6F-FAA0354D5AE8}"/>
              </a:ext>
            </a:extLst>
          </p:cNvPr>
          <p:cNvSpPr/>
          <p:nvPr/>
        </p:nvSpPr>
        <p:spPr>
          <a:xfrm>
            <a:off x="1517194" y="2754981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F77F316A-D3D3-46EF-BF09-CE7AD6E9922C}"/>
              </a:ext>
            </a:extLst>
          </p:cNvPr>
          <p:cNvSpPr/>
          <p:nvPr/>
        </p:nvSpPr>
        <p:spPr>
          <a:xfrm>
            <a:off x="1517194" y="3030208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AA954962-BC2E-478A-82F0-4945E1FFE47E}"/>
              </a:ext>
            </a:extLst>
          </p:cNvPr>
          <p:cNvSpPr/>
          <p:nvPr/>
        </p:nvSpPr>
        <p:spPr>
          <a:xfrm>
            <a:off x="1517194" y="3304493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5C10AE9F-34AD-4C66-BF90-E4EF7EF8C630}"/>
              </a:ext>
            </a:extLst>
          </p:cNvPr>
          <p:cNvSpPr/>
          <p:nvPr/>
        </p:nvSpPr>
        <p:spPr>
          <a:xfrm>
            <a:off x="1512747" y="35802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920569E0-DA39-48A7-B325-D17263709814}"/>
              </a:ext>
            </a:extLst>
          </p:cNvPr>
          <p:cNvSpPr/>
          <p:nvPr/>
        </p:nvSpPr>
        <p:spPr>
          <a:xfrm>
            <a:off x="1520207" y="3846761"/>
            <a:ext cx="93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D6837B8A-0217-465F-9681-E57D9759CDA7}"/>
              </a:ext>
            </a:extLst>
          </p:cNvPr>
          <p:cNvSpPr/>
          <p:nvPr/>
        </p:nvSpPr>
        <p:spPr>
          <a:xfrm>
            <a:off x="2832759" y="384676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AE5D9EF2-DB40-48D9-94F5-30DA819142FE}"/>
              </a:ext>
            </a:extLst>
          </p:cNvPr>
          <p:cNvSpPr/>
          <p:nvPr/>
        </p:nvSpPr>
        <p:spPr>
          <a:xfrm>
            <a:off x="4152626" y="2200535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2EA6DA6F-35BA-4B24-9D29-E20E1CBA44F7}"/>
              </a:ext>
            </a:extLst>
          </p:cNvPr>
          <p:cNvSpPr/>
          <p:nvPr/>
        </p:nvSpPr>
        <p:spPr>
          <a:xfrm>
            <a:off x="4152627" y="274794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CA18FB50-A45A-4530-A649-12B84B71D495}"/>
              </a:ext>
            </a:extLst>
          </p:cNvPr>
          <p:cNvSpPr/>
          <p:nvPr/>
        </p:nvSpPr>
        <p:spPr>
          <a:xfrm>
            <a:off x="4155514" y="248258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85100822-1AB0-47C4-86F6-46ED08FFBDAC}"/>
              </a:ext>
            </a:extLst>
          </p:cNvPr>
          <p:cNvSpPr/>
          <p:nvPr/>
        </p:nvSpPr>
        <p:spPr>
          <a:xfrm>
            <a:off x="4152626" y="303367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D49EF3E2-D4EC-4F73-8037-BABB367BE5C0}"/>
              </a:ext>
            </a:extLst>
          </p:cNvPr>
          <p:cNvSpPr/>
          <p:nvPr/>
        </p:nvSpPr>
        <p:spPr>
          <a:xfrm>
            <a:off x="4153927" y="3307956"/>
            <a:ext cx="63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9E5C3929-1445-42F0-9554-0D95C73D4AA5}"/>
              </a:ext>
            </a:extLst>
          </p:cNvPr>
          <p:cNvSpPr/>
          <p:nvPr/>
        </p:nvSpPr>
        <p:spPr>
          <a:xfrm>
            <a:off x="4155800" y="3583688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54932F58-B3BC-4E9F-A58B-BE98DF05362D}"/>
              </a:ext>
            </a:extLst>
          </p:cNvPr>
          <p:cNvSpPr/>
          <p:nvPr/>
        </p:nvSpPr>
        <p:spPr>
          <a:xfrm>
            <a:off x="4155124" y="3850224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31">
            <a:extLst>
              <a:ext uri="{FF2B5EF4-FFF2-40B4-BE49-F238E27FC236}">
                <a16:creationId xmlns:a16="http://schemas.microsoft.com/office/drawing/2014/main" id="{C1D1B270-88EC-4D44-AFA6-34F9B503C6C5}"/>
              </a:ext>
            </a:extLst>
          </p:cNvPr>
          <p:cNvSpPr txBox="1"/>
          <p:nvPr/>
        </p:nvSpPr>
        <p:spPr>
          <a:xfrm>
            <a:off x="548298" y="4078250"/>
            <a:ext cx="1031506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08872504-74F0-4ACA-B90C-630B42B5DDC3}"/>
              </a:ext>
            </a:extLst>
          </p:cNvPr>
          <p:cNvSpPr/>
          <p:nvPr/>
        </p:nvSpPr>
        <p:spPr>
          <a:xfrm>
            <a:off x="5469822" y="2205929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AC4AA6F4-6439-47A9-A588-356E4E7C23A3}"/>
              </a:ext>
            </a:extLst>
          </p:cNvPr>
          <p:cNvSpPr/>
          <p:nvPr/>
        </p:nvSpPr>
        <p:spPr>
          <a:xfrm>
            <a:off x="5472258" y="2482583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86DC907-6517-488C-B039-3C3F3D2B47E7}"/>
              </a:ext>
            </a:extLst>
          </p:cNvPr>
          <p:cNvSpPr/>
          <p:nvPr/>
        </p:nvSpPr>
        <p:spPr>
          <a:xfrm>
            <a:off x="5471036" y="2747941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361AADBA-33EB-4D27-9CE9-FC83422C638F}"/>
              </a:ext>
            </a:extLst>
          </p:cNvPr>
          <p:cNvSpPr/>
          <p:nvPr/>
        </p:nvSpPr>
        <p:spPr>
          <a:xfrm>
            <a:off x="5469822" y="303367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7DC0B466-DEB9-4799-A812-9E26019381EE}"/>
              </a:ext>
            </a:extLst>
          </p:cNvPr>
          <p:cNvSpPr/>
          <p:nvPr/>
        </p:nvSpPr>
        <p:spPr>
          <a:xfrm>
            <a:off x="5469821" y="3307956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DB9CF819-FA3E-4EE9-8E08-6C0C9D2C5362}"/>
              </a:ext>
            </a:extLst>
          </p:cNvPr>
          <p:cNvSpPr/>
          <p:nvPr/>
        </p:nvSpPr>
        <p:spPr>
          <a:xfrm>
            <a:off x="5469821" y="3583688"/>
            <a:ext cx="63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7A00CC07-7667-4EAF-AB50-85FBAF80CD71}"/>
              </a:ext>
            </a:extLst>
          </p:cNvPr>
          <p:cNvSpPr/>
          <p:nvPr/>
        </p:nvSpPr>
        <p:spPr>
          <a:xfrm>
            <a:off x="5469823" y="3850224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8" name="Picture 14" descr="Узбекистан ">
            <a:extLst>
              <a:ext uri="{FF2B5EF4-FFF2-40B4-BE49-F238E27FC236}">
                <a16:creationId xmlns:a16="http://schemas.microsoft.com/office/drawing/2014/main" id="{2C505B51-B33D-46A3-8EF4-D53ECCCC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411368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object 20">
            <a:extLst>
              <a:ext uri="{FF2B5EF4-FFF2-40B4-BE49-F238E27FC236}">
                <a16:creationId xmlns:a16="http://schemas.microsoft.com/office/drawing/2014/main" id="{03BD2EDE-1327-4147-AC63-D14FC9DAB17D}"/>
              </a:ext>
            </a:extLst>
          </p:cNvPr>
          <p:cNvSpPr/>
          <p:nvPr/>
        </p:nvSpPr>
        <p:spPr>
          <a:xfrm>
            <a:off x="4152338" y="4127545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82B2A950-81E7-471E-8545-011902F323D8}"/>
              </a:ext>
            </a:extLst>
          </p:cNvPr>
          <p:cNvSpPr/>
          <p:nvPr/>
        </p:nvSpPr>
        <p:spPr>
          <a:xfrm>
            <a:off x="5469821" y="4123602"/>
            <a:ext cx="12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1" name="Picture 2" descr="Таиланд ">
            <a:extLst>
              <a:ext uri="{FF2B5EF4-FFF2-40B4-BE49-F238E27FC236}">
                <a16:creationId xmlns:a16="http://schemas.microsoft.com/office/drawing/2014/main" id="{19FA3511-335E-4FE0-86B2-FB607DA6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219912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4" descr="Вьетнам ">
            <a:extLst>
              <a:ext uri="{FF2B5EF4-FFF2-40B4-BE49-F238E27FC236}">
                <a16:creationId xmlns:a16="http://schemas.microsoft.com/office/drawing/2014/main" id="{64AD2930-9461-46D4-BABF-447BCB76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247263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6" descr="Германия ">
            <a:extLst>
              <a:ext uri="{FF2B5EF4-FFF2-40B4-BE49-F238E27FC236}">
                <a16:creationId xmlns:a16="http://schemas.microsoft.com/office/drawing/2014/main" id="{1E50EF50-ACAC-4EB0-AD44-2E45445F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274614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8" descr="Круг ">
            <a:extLst>
              <a:ext uri="{FF2B5EF4-FFF2-40B4-BE49-F238E27FC236}">
                <a16:creationId xmlns:a16="http://schemas.microsoft.com/office/drawing/2014/main" id="{5300317F-7BA9-43B0-AF7C-56D6AA15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301964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0" descr="Бельгия ">
            <a:extLst>
              <a:ext uri="{FF2B5EF4-FFF2-40B4-BE49-F238E27FC236}">
                <a16:creationId xmlns:a16="http://schemas.microsoft.com/office/drawing/2014/main" id="{27BA1326-2A35-4209-8693-34CC9C43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329315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2" descr="Дания ">
            <a:extLst>
              <a:ext uri="{FF2B5EF4-FFF2-40B4-BE49-F238E27FC236}">
                <a16:creationId xmlns:a16="http://schemas.microsoft.com/office/drawing/2014/main" id="{7A7DCA74-B3D7-46BF-B08C-29142930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35666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4" descr="Индия ">
            <a:extLst>
              <a:ext uri="{FF2B5EF4-FFF2-40B4-BE49-F238E27FC236}">
                <a16:creationId xmlns:a16="http://schemas.microsoft.com/office/drawing/2014/main" id="{B575C03E-A21D-47C1-8471-BD24C81A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" y="38401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6FDD9846-A49F-4426-8D54-F149AF6BA2DC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E3C3D603-8E65-4D1E-9E11-4ECEA07776BE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D7850ACB-E756-4BDA-89D5-B11C05F2BBF0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bject 31">
            <a:extLst>
              <a:ext uri="{FF2B5EF4-FFF2-40B4-BE49-F238E27FC236}">
                <a16:creationId xmlns:a16="http://schemas.microsoft.com/office/drawing/2014/main" id="{90CBCA86-B0EA-4F8C-90C1-8B2DF33C4404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720621DE-98D6-45A5-AD7B-4C8A2F2F7CBF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580</Words>
  <Application>Microsoft Office PowerPoint</Application>
  <PresentationFormat>Широкоэкранный</PresentationFormat>
  <Paragraphs>164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ASLIDDIN SAMANDAROV</cp:lastModifiedBy>
  <cp:revision>134</cp:revision>
  <dcterms:created xsi:type="dcterms:W3CDTF">2024-07-25T07:55:13Z</dcterms:created>
  <dcterms:modified xsi:type="dcterms:W3CDTF">2025-04-27T13:14:20Z</dcterms:modified>
</cp:coreProperties>
</file>