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EA7"/>
    <a:srgbClr val="81A7CB"/>
    <a:srgbClr val="F9F9F9"/>
    <a:srgbClr val="8FD7CD"/>
    <a:srgbClr val="7CD1CD"/>
    <a:srgbClr val="5BC4BF"/>
    <a:srgbClr val="CCEBEE"/>
    <a:srgbClr val="B6E2E7"/>
    <a:srgbClr val="72CCC8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4373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3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uz-Cyrl-UZ" sz="1400" dirty="0">
              <a:latin typeface="Montserrat" pitchFamily="2" charset="-52"/>
            </a:rPr>
            <a:t>4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1</a:t>
          </a:r>
          <a:r>
            <a:rPr lang="en-US" sz="1400" dirty="0">
              <a:latin typeface="Montserrat" pitchFamily="2" charset="-52"/>
            </a:rPr>
            <a:t> </a:t>
          </a:r>
          <a:r>
            <a:rPr lang="ru-RU" sz="1400" dirty="0">
              <a:latin typeface="Montserrat" pitchFamily="2" charset="-52"/>
            </a:rPr>
            <a:t>2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3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uz-Cyrl-UZ" sz="1400" kern="1200" dirty="0">
              <a:latin typeface="Montserrat" pitchFamily="2" charset="-52"/>
            </a:rPr>
            <a:t>4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1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ru-RU" sz="1400" kern="1200" dirty="0">
              <a:latin typeface="Montserrat" pitchFamily="2" charset="-52"/>
            </a:rPr>
            <a:t>2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2.xml"/><Relationship Id="rId18" Type="http://schemas.microsoft.com/office/2007/relationships/hdphoto" Target="../media/hdphoto2.wdp"/><Relationship Id="rId26" Type="http://schemas.microsoft.com/office/2007/relationships/hdphoto" Target="../media/hdphoto6.wdp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2.xml"/><Relationship Id="rId24" Type="http://schemas.microsoft.com/office/2007/relationships/hdphoto" Target="../media/hdphoto5.wdp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microsoft.com/office/2007/relationships/hdphoto" Target="../media/hdphoto7.wdp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diagramData" Target="../diagrams/data2.xml"/><Relationship Id="rId14" Type="http://schemas.openxmlformats.org/officeDocument/2006/relationships/image" Target="../media/image11.png"/><Relationship Id="rId22" Type="http://schemas.microsoft.com/office/2007/relationships/hdphoto" Target="../media/hdphoto4.wdp"/><Relationship Id="rId27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5569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812066" y="188542"/>
            <a:ext cx="374346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alkyl benzene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93597" y="1210459"/>
            <a:ext cx="2207260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2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alkyl benzol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56802" y="113486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22756" y="2250063"/>
            <a:ext cx="91233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Feedstock preparation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35609" y="2273223"/>
            <a:ext cx="76505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Alkylation reaction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45651" y="2254731"/>
            <a:ext cx="113143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Separation and purification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143987" y="2172386"/>
            <a:ext cx="1128732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Recycling and byproduct management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2013" y="3163866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5233" y="3721177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5233" y="4281006"/>
            <a:ext cx="208480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grades and compositions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0773" y="4365644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160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0773" y="3539076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16982" y="3528290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0142" y="3528289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16981" y="346006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5350" y="345605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5350" y="416002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ru-RU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lang="en-US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 </a:t>
            </a:r>
            <a:r>
              <a:rPr lang="uz-Cyrl-UZ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</a:t>
            </a:r>
            <a:r>
              <a:rPr lang="en-US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</a:t>
            </a:r>
            <a:r>
              <a:rPr lang="uz-Cyrl-UZ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en-US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tons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alkyl benzene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36404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alkyl benzene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0142" y="423922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16981" y="423922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3727" y="415933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27" y="3622627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525" y="435458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772" y="3542168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44751" y="547645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E9B6BBBA-641E-4319-85E5-CBD3BB9622A5}"/>
              </a:ext>
            </a:extLst>
          </p:cNvPr>
          <p:cNvSpPr txBox="1"/>
          <p:nvPr/>
        </p:nvSpPr>
        <p:spPr>
          <a:xfrm>
            <a:off x="325780" y="2022057"/>
            <a:ext cx="3821534" cy="177824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sz="12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288987"/>
              </p:ext>
            </p:extLst>
          </p:nvPr>
        </p:nvGraphicFramePr>
        <p:xfrm>
          <a:off x="249229" y="3665253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2" name="Picture 2" descr="3,509 Benzene Icon Royalty-Free Images, Stock Photos &amp; Pictures |  Shutterstock">
            <a:extLst>
              <a:ext uri="{FF2B5EF4-FFF2-40B4-BE49-F238E27FC236}">
                <a16:creationId xmlns:a16="http://schemas.microsoft.com/office/drawing/2014/main" id="{22C239F3-B1EF-4EF1-89EC-3C3388C3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333" b="90000" l="10000" r="90000">
                        <a14:foregroundMark x1="54167" y1="29167" x2="54167" y2="29167"/>
                        <a14:foregroundMark x1="52500" y1="11333" x2="52500" y2="11333"/>
                        <a14:foregroundMark x1="32833" y1="38000" x2="32833" y2="38000"/>
                        <a14:foregroundMark x1="17500" y1="29333" x2="17500" y2="29333"/>
                        <a14:foregroundMark x1="29333" y1="49500" x2="29333" y2="49500"/>
                        <a14:foregroundMark x1="32000" y1="49833" x2="32000" y2="49833"/>
                        <a14:foregroundMark x1="22167" y1="33500" x2="22167" y2="33500"/>
                        <a14:foregroundMark x1="22167" y1="66333" x2="22167" y2="66333"/>
                        <a14:foregroundMark x1="16333" y1="68833" x2="16333" y2="68833"/>
                        <a14:foregroundMark x1="40000" y1="66500" x2="40000" y2="66500"/>
                        <a14:foregroundMark x1="48333" y1="70167" x2="48333" y2="70167"/>
                        <a14:foregroundMark x1="51167" y1="87667" x2="51167" y2="87667"/>
                        <a14:foregroundMark x1="50667" y1="82500" x2="50667" y2="82500"/>
                        <a14:foregroundMark x1="62333" y1="67000" x2="62333" y2="67000"/>
                        <a14:foregroundMark x1="60333" y1="65167" x2="60333" y2="65167"/>
                        <a14:foregroundMark x1="70500" y1="62000" x2="70500" y2="62000"/>
                        <a14:foregroundMark x1="83833" y1="68333" x2="83833" y2="68333"/>
                        <a14:foregroundMark x1="78333" y1="65500" x2="78333" y2="65500"/>
                        <a14:foregroundMark x1="70333" y1="50333" x2="70333" y2="50333"/>
                        <a14:foregroundMark x1="72667" y1="38167" x2="72667" y2="38167"/>
                        <a14:foregroundMark x1="86167" y1="30500" x2="86167" y2="30500"/>
                        <a14:foregroundMark x1="78167" y1="34000" x2="78167" y2="34000"/>
                        <a14:foregroundMark x1="61500" y1="31667" x2="61500" y2="31667"/>
                        <a14:foregroundMark x1="61000" y1="34500" x2="61000" y2="34500"/>
                        <a14:foregroundMark x1="50667" y1="17500" x2="50667" y2="17500"/>
                        <a14:foregroundMark x1="42167" y1="32167" x2="42167" y2="32167"/>
                        <a14:foregroundMark x1="49667" y1="7333" x2="49667" y2="7333"/>
                        <a14:foregroundMark x1="31333" y1="60500" x2="31333" y2="6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79" y="423698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bject 29">
            <a:extLst>
              <a:ext uri="{FF2B5EF4-FFF2-40B4-BE49-F238E27FC236}">
                <a16:creationId xmlns:a16="http://schemas.microsoft.com/office/drawing/2014/main" id="{FAC9F1E5-2DD1-4AE5-A959-C791E01D6E5A}"/>
              </a:ext>
            </a:extLst>
          </p:cNvPr>
          <p:cNvSpPr txBox="1"/>
          <p:nvPr/>
        </p:nvSpPr>
        <p:spPr>
          <a:xfrm>
            <a:off x="5064756" y="5087412"/>
            <a:ext cx="660027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volume of alkyl benzene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CA1B13C6-D60E-4102-9AF5-798CFE1B7957}"/>
              </a:ext>
            </a:extLst>
          </p:cNvPr>
          <p:cNvSpPr/>
          <p:nvPr/>
        </p:nvSpPr>
        <p:spPr>
          <a:xfrm>
            <a:off x="7762755" y="5487615"/>
            <a:ext cx="20467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b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</a:br>
            <a:endParaRPr lang="en-US" sz="1050" b="1" i="1" dirty="0">
              <a:solidFill>
                <a:srgbClr val="00425F"/>
              </a:solidFill>
              <a:latin typeface="Montserrat" pitchFamily="2" charset="-52"/>
            </a:endParaRPr>
          </a:p>
          <a:p>
            <a:pPr algn="ctr">
              <a:lnSpc>
                <a:spcPct val="100000"/>
              </a:lnSpc>
            </a:pPr>
            <a:endParaRPr lang="en-US" sz="1050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800" i="1" dirty="0">
              <a:solidFill>
                <a:srgbClr val="00425F"/>
              </a:solidFill>
              <a:latin typeface="Montserrat" pitchFamily="2" charset="-52"/>
            </a:endParaRPr>
          </a:p>
          <a:p>
            <a:pPr algn="ctr">
              <a:lnSpc>
                <a:spcPct val="100000"/>
              </a:lnSpc>
            </a:pPr>
            <a:r>
              <a:rPr lang="en-US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5,7 USD </a:t>
            </a:r>
            <a:r>
              <a:rPr lang="en-US" sz="1050" kern="1200" noProof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endParaRPr lang="en-US" sz="1050" i="1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00383459-70FE-4C24-8C01-E3FA39802DEA}"/>
              </a:ext>
            </a:extLst>
          </p:cNvPr>
          <p:cNvCxnSpPr>
            <a:cxnSpLocks/>
          </p:cNvCxnSpPr>
          <p:nvPr/>
        </p:nvCxnSpPr>
        <p:spPr>
          <a:xfrm flipV="1">
            <a:off x="5051075" y="5395067"/>
            <a:ext cx="6497685" cy="5905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EFF0F2D-F76C-4A2A-B274-FF61A4279F1F}"/>
              </a:ext>
            </a:extLst>
          </p:cNvPr>
          <p:cNvSpPr/>
          <p:nvPr/>
        </p:nvSpPr>
        <p:spPr>
          <a:xfrm>
            <a:off x="9838383" y="5483512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769745C3-1356-4A62-BF50-3534170A4C87}"/>
              </a:ext>
            </a:extLst>
          </p:cNvPr>
          <p:cNvSpPr/>
          <p:nvPr/>
        </p:nvSpPr>
        <p:spPr>
          <a:xfrm>
            <a:off x="10128471" y="6104393"/>
            <a:ext cx="9092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9 USD </a:t>
            </a:r>
            <a:r>
              <a:rPr lang="en-US" sz="1050" kern="1200" noProof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endParaRPr lang="en-US" sz="800" b="0" kern="1200" baseline="300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5176F8F4-277E-4FC6-8CF6-950969108850}"/>
              </a:ext>
            </a:extLst>
          </p:cNvPr>
          <p:cNvCxnSpPr>
            <a:cxnSpLocks/>
          </p:cNvCxnSpPr>
          <p:nvPr/>
        </p:nvCxnSpPr>
        <p:spPr>
          <a:xfrm flipV="1">
            <a:off x="7905734" y="5977054"/>
            <a:ext cx="3624627" cy="473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CAE348C7-87BE-4A8E-BD02-7554538CE4B6}"/>
              </a:ext>
            </a:extLst>
          </p:cNvPr>
          <p:cNvSpPr/>
          <p:nvPr/>
        </p:nvSpPr>
        <p:spPr>
          <a:xfrm>
            <a:off x="5094487" y="5572921"/>
            <a:ext cx="24005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100" b="1" dirty="0">
                <a:solidFill>
                  <a:srgbClr val="00425F"/>
                </a:solidFill>
                <a:latin typeface="Montserrat" pitchFamily="2" charset="-52"/>
              </a:rPr>
              <a:t>The volume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of the alkyl benzene market in Uzbekistan was estimated at 5-6 </a:t>
            </a:r>
            <a:r>
              <a:rPr lang="en-US" sz="110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of US dollars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76690" y="209232"/>
            <a:ext cx="811759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production of alkyl benzene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manufacturing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 of finished goods internationally</a:t>
            </a: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101330"/>
              </p:ext>
            </p:extLst>
          </p:nvPr>
        </p:nvGraphicFramePr>
        <p:xfrm>
          <a:off x="349879" y="2131200"/>
          <a:ext cx="611743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359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529359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529359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529359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India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n   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Netherland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40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Saudi Arabia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2,9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Spain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2,2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55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40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Belgium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4,1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53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sp>
        <p:nvSpPr>
          <p:cNvPr id="61" name="object 44">
            <a:extLst>
              <a:ext uri="{FF2B5EF4-FFF2-40B4-BE49-F238E27FC236}">
                <a16:creationId xmlns:a16="http://schemas.microsoft.com/office/drawing/2014/main" id="{3A78A92C-6F24-4C97-A285-406F780DDB5B}"/>
              </a:ext>
            </a:extLst>
          </p:cNvPr>
          <p:cNvSpPr/>
          <p:nvPr/>
        </p:nvSpPr>
        <p:spPr>
          <a:xfrm>
            <a:off x="2008801" y="2104440"/>
            <a:ext cx="1263015" cy="0"/>
          </a:xfrm>
          <a:custGeom>
            <a:avLst/>
            <a:gdLst/>
            <a:ahLst/>
            <a:cxnLst/>
            <a:rect l="l" t="t" r="r" b="b"/>
            <a:pathLst>
              <a:path w="1263014">
                <a:moveTo>
                  <a:pt x="0" y="0"/>
                </a:moveTo>
                <a:lnTo>
                  <a:pt x="1263015" y="0"/>
                </a:lnTo>
              </a:path>
            </a:pathLst>
          </a:custGeom>
          <a:ln w="8382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62" name="object 45">
            <a:extLst>
              <a:ext uri="{FF2B5EF4-FFF2-40B4-BE49-F238E27FC236}">
                <a16:creationId xmlns:a16="http://schemas.microsoft.com/office/drawing/2014/main" id="{13027BB2-C065-46A8-905A-65CDDEB9A2D8}"/>
              </a:ext>
            </a:extLst>
          </p:cNvPr>
          <p:cNvSpPr/>
          <p:nvPr/>
        </p:nvSpPr>
        <p:spPr>
          <a:xfrm>
            <a:off x="3493178" y="2101846"/>
            <a:ext cx="1390551" cy="78062"/>
          </a:xfrm>
          <a:custGeom>
            <a:avLst/>
            <a:gdLst/>
            <a:ahLst/>
            <a:cxnLst/>
            <a:rect l="l" t="t" r="r" b="b"/>
            <a:pathLst>
              <a:path w="1263014">
                <a:moveTo>
                  <a:pt x="0" y="0"/>
                </a:moveTo>
                <a:lnTo>
                  <a:pt x="1263015" y="0"/>
                </a:lnTo>
              </a:path>
            </a:pathLst>
          </a:custGeom>
          <a:ln w="8382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64" name="object 47">
            <a:extLst>
              <a:ext uri="{FF2B5EF4-FFF2-40B4-BE49-F238E27FC236}">
                <a16:creationId xmlns:a16="http://schemas.microsoft.com/office/drawing/2014/main" id="{5C07E326-53D5-4148-86AE-949643B0F7C9}"/>
              </a:ext>
            </a:extLst>
          </p:cNvPr>
          <p:cNvSpPr/>
          <p:nvPr/>
        </p:nvSpPr>
        <p:spPr>
          <a:xfrm>
            <a:off x="5055241" y="2097386"/>
            <a:ext cx="1264920" cy="0"/>
          </a:xfrm>
          <a:custGeom>
            <a:avLst/>
            <a:gdLst/>
            <a:ahLst/>
            <a:cxnLst/>
            <a:rect l="l" t="t" r="r" b="b"/>
            <a:pathLst>
              <a:path w="1264920">
                <a:moveTo>
                  <a:pt x="0" y="0"/>
                </a:moveTo>
                <a:lnTo>
                  <a:pt x="1264640" y="0"/>
                </a:lnTo>
              </a:path>
            </a:pathLst>
          </a:custGeom>
          <a:ln w="8382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2022139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alkyl benzene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3488139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09205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gas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905248" y="2200536"/>
            <a:ext cx="82423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905248" y="2489623"/>
            <a:ext cx="659452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905248" y="2754981"/>
            <a:ext cx="472164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905248" y="3030208"/>
            <a:ext cx="247972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905248" y="3304493"/>
            <a:ext cx="156532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900801" y="3580225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908261" y="3846761"/>
            <a:ext cx="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0">
            <a:extLst>
              <a:ext uri="{FF2B5EF4-FFF2-40B4-BE49-F238E27FC236}">
                <a16:creationId xmlns:a16="http://schemas.microsoft.com/office/drawing/2014/main" id="{158DA817-4744-4D7C-A3ED-B4D92B6B602D}"/>
              </a:ext>
            </a:extLst>
          </p:cNvPr>
          <p:cNvSpPr/>
          <p:nvPr/>
        </p:nvSpPr>
        <p:spPr>
          <a:xfrm>
            <a:off x="3423094" y="3314996"/>
            <a:ext cx="27102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3438956" y="2200535"/>
            <a:ext cx="908508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3438957" y="2747941"/>
            <a:ext cx="94626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3441844" y="2482583"/>
            <a:ext cx="52398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3438956" y="3033671"/>
            <a:ext cx="74666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3440257" y="3307956"/>
            <a:ext cx="481758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3442131" y="3583688"/>
            <a:ext cx="270333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3441454" y="3850224"/>
            <a:ext cx="519607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713330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4965788" y="2205929"/>
            <a:ext cx="908509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4968224" y="2482583"/>
            <a:ext cx="595351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4967002" y="2747941"/>
            <a:ext cx="844223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4965788" y="3033671"/>
            <a:ext cx="346509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4965788" y="3307956"/>
            <a:ext cx="645411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4965788" y="3583688"/>
            <a:ext cx="126299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4965789" y="3850224"/>
            <a:ext cx="383474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497436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ceramic products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Growing oil &amp; gas sector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4" y="4113411"/>
            <a:ext cx="164252" cy="1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object 20">
            <a:extLst>
              <a:ext uri="{FF2B5EF4-FFF2-40B4-BE49-F238E27FC236}">
                <a16:creationId xmlns:a16="http://schemas.microsoft.com/office/drawing/2014/main" id="{A170B8E1-00C3-4BA3-8DA7-40240D103B20}"/>
              </a:ext>
            </a:extLst>
          </p:cNvPr>
          <p:cNvSpPr/>
          <p:nvPr/>
        </p:nvSpPr>
        <p:spPr>
          <a:xfrm>
            <a:off x="1905248" y="4120140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3438668" y="4127545"/>
            <a:ext cx="270333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4965787" y="4123602"/>
            <a:ext cx="14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40" name="Picture 16" descr="Флаг ">
            <a:extLst>
              <a:ext uri="{FF2B5EF4-FFF2-40B4-BE49-F238E27FC236}">
                <a16:creationId xmlns:a16="http://schemas.microsoft.com/office/drawing/2014/main" id="{F3750379-7030-4CE8-8E12-591C990CB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4" y="301232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Мир ">
            <a:extLst>
              <a:ext uri="{FF2B5EF4-FFF2-40B4-BE49-F238E27FC236}">
                <a16:creationId xmlns:a16="http://schemas.microsoft.com/office/drawing/2014/main" id="{0ED11583-3F19-41AA-9161-DDB1B2271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86" y="301913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14577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805506" y="757589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318064"/>
            <a:ext cx="648000" cy="648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318064"/>
            <a:ext cx="648000" cy="648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206398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196873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315434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887376" y="4261328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oil &amp; gas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94" name="Graphic 4">
            <a:extLst>
              <a:ext uri="{FF2B5EF4-FFF2-40B4-BE49-F238E27FC236}">
                <a16:creationId xmlns:a16="http://schemas.microsoft.com/office/drawing/2014/main" id="{9EA27E2B-41C9-4C70-B7EC-6170E71C09EA}"/>
              </a:ext>
            </a:extLst>
          </p:cNvPr>
          <p:cNvGrpSpPr/>
          <p:nvPr/>
        </p:nvGrpSpPr>
        <p:grpSpPr>
          <a:xfrm>
            <a:off x="8493195" y="2310563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11" name="Freeform: Shape 6">
              <a:extLst>
                <a:ext uri="{FF2B5EF4-FFF2-40B4-BE49-F238E27FC236}">
                  <a16:creationId xmlns:a16="http://schemas.microsoft.com/office/drawing/2014/main" id="{2EDCB533-2FD0-4A6E-801F-1B7C73C5AB46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7">
              <a:extLst>
                <a:ext uri="{FF2B5EF4-FFF2-40B4-BE49-F238E27FC236}">
                  <a16:creationId xmlns:a16="http://schemas.microsoft.com/office/drawing/2014/main" id="{1AE4EE73-B56A-4A30-8F34-120D48D40D0F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3" name="Freeform: Shape 8">
              <a:extLst>
                <a:ext uri="{FF2B5EF4-FFF2-40B4-BE49-F238E27FC236}">
                  <a16:creationId xmlns:a16="http://schemas.microsoft.com/office/drawing/2014/main" id="{857A12C3-6EAB-4E8E-B7C1-BBD12E94BB20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9">
              <a:extLst>
                <a:ext uri="{FF2B5EF4-FFF2-40B4-BE49-F238E27FC236}">
                  <a16:creationId xmlns:a16="http://schemas.microsoft.com/office/drawing/2014/main" id="{7CCD6C0E-4C6C-413A-97A4-09DAE201261E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0">
              <a:extLst>
                <a:ext uri="{FF2B5EF4-FFF2-40B4-BE49-F238E27FC236}">
                  <a16:creationId xmlns:a16="http://schemas.microsoft.com/office/drawing/2014/main" id="{45739049-8DAB-440A-B08A-835039B5679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6" name="Freeform: Shape 11">
              <a:extLst>
                <a:ext uri="{FF2B5EF4-FFF2-40B4-BE49-F238E27FC236}">
                  <a16:creationId xmlns:a16="http://schemas.microsoft.com/office/drawing/2014/main" id="{1A761F91-9A39-4338-84ED-DCBF6DD7D7D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17" name="Freeform: Shape 12">
              <a:extLst>
                <a:ext uri="{FF2B5EF4-FFF2-40B4-BE49-F238E27FC236}">
                  <a16:creationId xmlns:a16="http://schemas.microsoft.com/office/drawing/2014/main" id="{A70ED54F-04CA-4B57-BF7D-93ACB80B757F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13">
              <a:extLst>
                <a:ext uri="{FF2B5EF4-FFF2-40B4-BE49-F238E27FC236}">
                  <a16:creationId xmlns:a16="http://schemas.microsoft.com/office/drawing/2014/main" id="{2F91501A-A28C-4F33-BD4E-6D8E6A060C4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9" name="Freeform: Shape 14">
              <a:extLst>
                <a:ext uri="{FF2B5EF4-FFF2-40B4-BE49-F238E27FC236}">
                  <a16:creationId xmlns:a16="http://schemas.microsoft.com/office/drawing/2014/main" id="{F352ADD1-3CD5-47E3-AE81-DBABC7217A77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0" name="Freeform: Shape 15">
              <a:extLst>
                <a:ext uri="{FF2B5EF4-FFF2-40B4-BE49-F238E27FC236}">
                  <a16:creationId xmlns:a16="http://schemas.microsoft.com/office/drawing/2014/main" id="{5B1950E2-92D7-435C-ABC9-3E2D136C5995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21" name="Freeform: Shape 16">
              <a:extLst>
                <a:ext uri="{FF2B5EF4-FFF2-40B4-BE49-F238E27FC236}">
                  <a16:creationId xmlns:a16="http://schemas.microsoft.com/office/drawing/2014/main" id="{47BFF8DF-738E-4FBA-B911-94510DFBE8C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2" name="Freeform: Shape 17">
              <a:extLst>
                <a:ext uri="{FF2B5EF4-FFF2-40B4-BE49-F238E27FC236}">
                  <a16:creationId xmlns:a16="http://schemas.microsoft.com/office/drawing/2014/main" id="{53E551A9-3F2F-45DA-AEEA-C54735ABC27A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3" name="Freeform: Shape 18">
              <a:extLst>
                <a:ext uri="{FF2B5EF4-FFF2-40B4-BE49-F238E27FC236}">
                  <a16:creationId xmlns:a16="http://schemas.microsoft.com/office/drawing/2014/main" id="{B71B1DE6-2C03-43B5-B394-7A230A0CA2D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24" name="Freeform: Shape 19">
              <a:extLst>
                <a:ext uri="{FF2B5EF4-FFF2-40B4-BE49-F238E27FC236}">
                  <a16:creationId xmlns:a16="http://schemas.microsoft.com/office/drawing/2014/main" id="{DEDBDE04-6CFA-4A9E-AEFF-5C542135336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5" name="Freeform: Shape 20">
              <a:extLst>
                <a:ext uri="{FF2B5EF4-FFF2-40B4-BE49-F238E27FC236}">
                  <a16:creationId xmlns:a16="http://schemas.microsoft.com/office/drawing/2014/main" id="{143B0121-8D61-425A-BC42-70088E538F8B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6" name="Freeform: Shape 21">
              <a:extLst>
                <a:ext uri="{FF2B5EF4-FFF2-40B4-BE49-F238E27FC236}">
                  <a16:creationId xmlns:a16="http://schemas.microsoft.com/office/drawing/2014/main" id="{6380DBD7-09A6-4BFA-A6C8-E0850479FB7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7" name="Freeform: Shape 22">
              <a:extLst>
                <a:ext uri="{FF2B5EF4-FFF2-40B4-BE49-F238E27FC236}">
                  <a16:creationId xmlns:a16="http://schemas.microsoft.com/office/drawing/2014/main" id="{1DF4051C-15A0-460F-8DDB-5D91CB799267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670+ India Flag Circle Stock Photos, Pictures &amp; Royalty-Free Images - iStock">
            <a:extLst>
              <a:ext uri="{FF2B5EF4-FFF2-40B4-BE49-F238E27FC236}">
                <a16:creationId xmlns:a16="http://schemas.microsoft.com/office/drawing/2014/main" id="{06641740-BFCA-4535-BCDF-AC89F1B69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495" b="92899" l="9804" r="89706">
                        <a14:foregroundMark x1="48203" y1="7692" x2="48203" y2="7692"/>
                        <a14:foregroundMark x1="50163" y1="92899" x2="50163" y2="92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5478" r="12370" b="4241"/>
          <a:stretch/>
        </p:blipFill>
        <p:spPr bwMode="auto">
          <a:xfrm>
            <a:off x="367763" y="2166368"/>
            <a:ext cx="215784" cy="21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therlands Flag Circle Stock Illustrations – 1,779 Netherlands Flag Circle  Stock Illustrations, Vectors &amp; Clipart - Dreamstime">
            <a:extLst>
              <a:ext uri="{FF2B5EF4-FFF2-40B4-BE49-F238E27FC236}">
                <a16:creationId xmlns:a16="http://schemas.microsoft.com/office/drawing/2014/main" id="{25B0344D-65AA-43D7-AF58-079B8DAEC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48125" y1="31375" x2="48125" y2="31375"/>
                        <a14:foregroundMark x1="45500" y1="47250" x2="45500" y2="47250"/>
                        <a14:foregroundMark x1="51750" y1="30875" x2="49625" y2="65000"/>
                        <a14:foregroundMark x1="49625" y1="65000" x2="50375" y2="67500"/>
                        <a14:foregroundMark x1="48750" y1="48000" x2="48750" y2="48000"/>
                        <a14:foregroundMark x1="36250" y1="36125" x2="47125" y2="44125"/>
                        <a14:foregroundMark x1="47125" y1="44125" x2="53750" y2="56500"/>
                        <a14:foregroundMark x1="53750" y1="56500" x2="42625" y2="56500"/>
                        <a14:foregroundMark x1="42625" y1="56500" x2="44750" y2="37125"/>
                        <a14:foregroundMark x1="44750" y1="37125" x2="59000" y2="40750"/>
                        <a14:foregroundMark x1="59000" y1="40750" x2="63500" y2="52875"/>
                        <a14:foregroundMark x1="63500" y1="52875" x2="63500" y2="53000"/>
                        <a14:foregroundMark x1="26875" y1="41750" x2="69500" y2="49250"/>
                        <a14:foregroundMark x1="69500" y1="49250" x2="71250" y2="47625"/>
                        <a14:foregroundMark x1="69250" y1="42875" x2="66625" y2="62500"/>
                        <a14:foregroundMark x1="66625" y1="62500" x2="66000" y2="63875"/>
                        <a14:foregroundMark x1="74000" y1="35125" x2="74250" y2="65750"/>
                        <a14:foregroundMark x1="75625" y1="38625" x2="78250" y2="59625"/>
                        <a14:foregroundMark x1="78250" y1="59625" x2="78125" y2="59875"/>
                        <a14:foregroundMark x1="76500" y1="37000" x2="79125" y2="59125"/>
                        <a14:foregroundMark x1="78000" y1="40000" x2="80125" y2="61375"/>
                        <a14:foregroundMark x1="38125" y1="34250" x2="30000" y2="63625"/>
                        <a14:foregroundMark x1="30000" y1="63625" x2="30500" y2="64000"/>
                        <a14:foregroundMark x1="33125" y1="32625" x2="26500" y2="42750"/>
                        <a14:foregroundMark x1="26500" y1="42750" x2="22750" y2="60875"/>
                        <a14:foregroundMark x1="22750" y1="60875" x2="27625" y2="71625"/>
                        <a14:foregroundMark x1="28500" y1="35250" x2="23875" y2="41000"/>
                        <a14:foregroundMark x1="23875" y1="41000" x2="22375" y2="51875"/>
                        <a14:foregroundMark x1="22375" y1="51875" x2="22875" y2="55875"/>
                        <a14:foregroundMark x1="24625" y1="36375" x2="19625" y2="42875"/>
                        <a14:foregroundMark x1="19625" y1="42875" x2="20125" y2="61375"/>
                        <a14:foregroundMark x1="20125" y1="61375" x2="20125" y2="61375"/>
                        <a14:foregroundMark x1="80375" y1="41750" x2="80000" y2="56500"/>
                        <a14:foregroundMark x1="18500" y1="59375" x2="18500" y2="59375"/>
                        <a14:foregroundMark x1="17625" y1="56250" x2="17625" y2="56250"/>
                        <a14:foregroundMark x1="17625" y1="53375" x2="17625" y2="53375"/>
                        <a14:foregroundMark x1="17250" y1="50625" x2="17250" y2="50625"/>
                        <a14:foregroundMark x1="17250" y1="49000" x2="17250" y2="48625"/>
                        <a14:foregroundMark x1="17250" y1="48375" x2="20250" y2="36750"/>
                        <a14:foregroundMark x1="81250" y1="39500" x2="82125" y2="56875"/>
                        <a14:foregroundMark x1="82125" y1="56875" x2="80875" y2="60500"/>
                        <a14:foregroundMark x1="21250" y1="61750" x2="17500" y2="54625"/>
                        <a14:foregroundMark x1="17500" y1="54625" x2="21000" y2="38375"/>
                        <a14:foregroundMark x1="21000" y1="38375" x2="23250" y2="3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47" t="15866" r="16669" b="15867"/>
          <a:stretch/>
        </p:blipFill>
        <p:spPr bwMode="auto">
          <a:xfrm>
            <a:off x="381321" y="2443255"/>
            <a:ext cx="202226" cy="20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Saudi arab, asia, circle, country, flag, nation, national, O shaped Flag  icon, png | PNGWing">
            <a:extLst>
              <a:ext uri="{FF2B5EF4-FFF2-40B4-BE49-F238E27FC236}">
                <a16:creationId xmlns:a16="http://schemas.microsoft.com/office/drawing/2014/main" id="{5AD052BE-BF4C-49CC-904C-CC6A6C090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45978" y1="39565" x2="36304" y2="45870"/>
                        <a14:foregroundMark x1="36304" y1="45870" x2="48804" y2="41848"/>
                        <a14:foregroundMark x1="48804" y1="41848" x2="72174" y2="45652"/>
                        <a14:foregroundMark x1="72174" y1="45652" x2="61630" y2="65000"/>
                        <a14:foregroundMark x1="61630" y1="65000" x2="34565" y2="64565"/>
                        <a14:foregroundMark x1="61957" y1="64130" x2="32609" y2="63478"/>
                        <a14:foregroundMark x1="32609" y1="63478" x2="44239" y2="61848"/>
                        <a14:foregroundMark x1="44239" y1="61848" x2="59022" y2="63478"/>
                        <a14:foregroundMark x1="59022" y1="63478" x2="62174" y2="62935"/>
                        <a14:foregroundMark x1="41087" y1="41630" x2="33152" y2="44130"/>
                        <a14:foregroundMark x1="33152" y1="44130" x2="41196" y2="42174"/>
                        <a14:foregroundMark x1="41196" y1="42174" x2="65000" y2="44239"/>
                        <a14:foregroundMark x1="65000" y1="44239" x2="47283" y2="48696"/>
                        <a14:foregroundMark x1="47283" y1="48696" x2="52391" y2="42935"/>
                        <a14:foregroundMark x1="52391" y1="42935" x2="39674" y2="40000"/>
                        <a14:foregroundMark x1="39674" y1="40000" x2="49348" y2="47065"/>
                        <a14:foregroundMark x1="49348" y1="47065" x2="68261" y2="42935"/>
                        <a14:foregroundMark x1="68261" y1="42935" x2="65435" y2="50543"/>
                        <a14:foregroundMark x1="51848" y1="38261" x2="53913" y2="39130"/>
                        <a14:foregroundMark x1="48478" y1="38261" x2="51739" y2="40761"/>
                        <a14:foregroundMark x1="34674" y1="40109" x2="33261" y2="39457"/>
                        <a14:foregroundMark x1="35109" y1="40109" x2="33478" y2="43696"/>
                        <a14:foregroundMark x1="36304" y1="47174" x2="31087" y2="45652"/>
                        <a14:foregroundMark x1="31304" y1="49022" x2="37500" y2="46630"/>
                        <a14:foregroundMark x1="39239" y1="49783" x2="44348" y2="44783"/>
                        <a14:foregroundMark x1="64022" y1="38913" x2="65543" y2="40978"/>
                        <a14:foregroundMark x1="70435" y1="38587" x2="71848" y2="44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4" y="2710131"/>
            <a:ext cx="261059" cy="26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Badge Japan Flag Stok Vektör Sanatı &amp; Japon Bayrağı'nin Daha Fazla Görseli  - Japon Bayrağı, Çember, Amblem - iStock">
            <a:extLst>
              <a:ext uri="{FF2B5EF4-FFF2-40B4-BE49-F238E27FC236}">
                <a16:creationId xmlns:a16="http://schemas.microsoft.com/office/drawing/2014/main" id="{43855C96-C2BE-4BC2-AD8E-334D0CB42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314" b="91013" l="7353" r="90850">
                        <a14:foregroundMark x1="10458" y1="41993" x2="10131" y2="56699"/>
                        <a14:foregroundMark x1="10131" y1="56699" x2="7516" y2="45425"/>
                        <a14:foregroundMark x1="7516" y1="45425" x2="9641" y2="41993"/>
                        <a14:foregroundMark x1="44771" y1="9314" x2="53922" y2="9641"/>
                        <a14:foregroundMark x1="91013" y1="42484" x2="90850" y2="54739"/>
                        <a14:foregroundMark x1="58170" y1="92484" x2="44608" y2="91013"/>
                        <a14:foregroundMark x1="44608" y1="91013" x2="43791" y2="90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7" y="3267392"/>
            <a:ext cx="209437" cy="2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Flag of Germany, symbol yellow circle font, Germany, flag, logo, west  Germany png | PNGWing">
            <a:extLst>
              <a:ext uri="{FF2B5EF4-FFF2-40B4-BE49-F238E27FC236}">
                <a16:creationId xmlns:a16="http://schemas.microsoft.com/office/drawing/2014/main" id="{C436D66A-63E7-4FED-8C16-1E61D3234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227" b="91406" l="10000" r="90000">
                        <a14:foregroundMark x1="51413" y1="7227" x2="51413" y2="7227"/>
                        <a14:foregroundMark x1="50109" y1="91406" x2="50109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7" t="3635" r="23915" b="3931"/>
          <a:stretch/>
        </p:blipFill>
        <p:spPr bwMode="auto">
          <a:xfrm>
            <a:off x="377467" y="3559188"/>
            <a:ext cx="206080" cy="20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ircular Belgium Flag Icon Transparent PNG">
            <a:extLst>
              <a:ext uri="{FF2B5EF4-FFF2-40B4-BE49-F238E27FC236}">
                <a16:creationId xmlns:a16="http://schemas.microsoft.com/office/drawing/2014/main" id="{5F4BAB0F-1CA0-4199-B60C-7F695B69C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6250" b="91458" l="8542" r="94167">
                        <a14:foregroundMark x1="54167" y1="6458" x2="54167" y2="6458"/>
                        <a14:foregroundMark x1="71042" y1="39375" x2="71042" y2="39375"/>
                        <a14:foregroundMark x1="8958" y1="44167" x2="8958" y2="44167"/>
                        <a14:foregroundMark x1="9375" y1="44792" x2="54583" y2="56042"/>
                        <a14:foregroundMark x1="54583" y1="56042" x2="94167" y2="48958"/>
                        <a14:foregroundMark x1="27292" y1="38333" x2="23125" y2="61458"/>
                        <a14:foregroundMark x1="25208" y1="25833" x2="20208" y2="67292"/>
                        <a14:foregroundMark x1="29792" y1="16667" x2="16458" y2="34792"/>
                        <a14:foregroundMark x1="16458" y1="34792" x2="20625" y2="68333"/>
                        <a14:foregroundMark x1="20625" y1="68333" x2="28750" y2="78958"/>
                        <a14:foregroundMark x1="28750" y1="78958" x2="40417" y2="85000"/>
                        <a14:foregroundMark x1="40417" y1="85000" x2="47708" y2="85000"/>
                        <a14:foregroundMark x1="31875" y1="11667" x2="15833" y2="61250"/>
                        <a14:foregroundMark x1="15833" y1="61250" x2="30833" y2="79167"/>
                        <a14:foregroundMark x1="30833" y1="79167" x2="37292" y2="81667"/>
                        <a14:foregroundMark x1="33958" y1="42292" x2="28542" y2="78125"/>
                        <a14:foregroundMark x1="31458" y1="21667" x2="31667" y2="32917"/>
                        <a14:foregroundMark x1="31667" y1="32917" x2="32708" y2="13542"/>
                        <a14:foregroundMark x1="32708" y1="13542" x2="21250" y2="14792"/>
                        <a14:foregroundMark x1="21250" y1="14792" x2="8333" y2="32708"/>
                        <a14:foregroundMark x1="8333" y1="32708" x2="5000" y2="46250"/>
                        <a14:foregroundMark x1="5000" y1="46250" x2="8542" y2="68125"/>
                        <a14:foregroundMark x1="8542" y1="68125" x2="16042" y2="79792"/>
                        <a14:foregroundMark x1="16042" y1="79792" x2="26458" y2="88958"/>
                        <a14:foregroundMark x1="26458" y1="88958" x2="39792" y2="85417"/>
                        <a14:foregroundMark x1="39792" y1="85417" x2="44792" y2="62083"/>
                        <a14:foregroundMark x1="44792" y1="62083" x2="33125" y2="10625"/>
                        <a14:foregroundMark x1="65000" y1="8958" x2="78125" y2="22708"/>
                        <a14:foregroundMark x1="78125" y1="22708" x2="91458" y2="55000"/>
                        <a14:foregroundMark x1="91458" y1="55000" x2="88333" y2="70833"/>
                        <a14:foregroundMark x1="88333" y1="70833" x2="66875" y2="91458"/>
                        <a14:foregroundMark x1="66875" y1="91458" x2="59375" y2="83542"/>
                        <a14:foregroundMark x1="59375" y1="83542" x2="67500" y2="49167"/>
                        <a14:foregroundMark x1="67500" y1="49167" x2="69583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67" y="3839459"/>
            <a:ext cx="206080" cy="2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21">
            <a:extLst>
              <a:ext uri="{FF2B5EF4-FFF2-40B4-BE49-F238E27FC236}">
                <a16:creationId xmlns:a16="http://schemas.microsoft.com/office/drawing/2014/main" id="{D27B7A8E-8AF0-4C1C-8C1A-FFDE8F229616}"/>
              </a:ext>
            </a:extLst>
          </p:cNvPr>
          <p:cNvSpPr/>
          <p:nvPr/>
        </p:nvSpPr>
        <p:spPr>
          <a:xfrm>
            <a:off x="10267098" y="2376133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noProof="1">
                <a:solidFill>
                  <a:srgbClr val="00425F"/>
                </a:solidFill>
                <a:latin typeface="Montserrat" pitchFamily="2" charset="-52"/>
              </a:rPr>
              <a:t>Kashkadarya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11" name="Connector: Elbow 26">
            <a:extLst>
              <a:ext uri="{FF2B5EF4-FFF2-40B4-BE49-F238E27FC236}">
                <a16:creationId xmlns:a16="http://schemas.microsoft.com/office/drawing/2014/main" id="{D27C6AAA-4EC4-48E6-82D2-695772CE555B}"/>
              </a:ext>
            </a:extLst>
          </p:cNvPr>
          <p:cNvCxnSpPr>
            <a:cxnSpLocks/>
          </p:cNvCxnSpPr>
          <p:nvPr/>
        </p:nvCxnSpPr>
        <p:spPr>
          <a:xfrm rot="5400000">
            <a:off x="9890920" y="2986304"/>
            <a:ext cx="1075950" cy="422202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6" name="Table 24">
            <a:extLst>
              <a:ext uri="{FF2B5EF4-FFF2-40B4-BE49-F238E27FC236}">
                <a16:creationId xmlns:a16="http://schemas.microsoft.com/office/drawing/2014/main" id="{2793303F-29A3-4B2F-B2CB-4DDDB6033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258723"/>
              </p:ext>
            </p:extLst>
          </p:nvPr>
        </p:nvGraphicFramePr>
        <p:xfrm>
          <a:off x="7290174" y="3467614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Kashkadarya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28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570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3,08 </a:t>
                      </a:r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mln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84" name="TextBox 83">
            <a:extLst>
              <a:ext uri="{FF2B5EF4-FFF2-40B4-BE49-F238E27FC236}">
                <a16:creationId xmlns:a16="http://schemas.microsoft.com/office/drawing/2014/main" id="{3C2DF861-FBC5-4C25-B7A1-1B92857EE86B}"/>
              </a:ext>
            </a:extLst>
          </p:cNvPr>
          <p:cNvSpPr txBox="1"/>
          <p:nvPr/>
        </p:nvSpPr>
        <p:spPr>
          <a:xfrm>
            <a:off x="6846450" y="2117320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5" name="object 2">
            <a:extLst>
              <a:ext uri="{FF2B5EF4-FFF2-40B4-BE49-F238E27FC236}">
                <a16:creationId xmlns:a16="http://schemas.microsoft.com/office/drawing/2014/main" id="{AD403E12-1E93-4399-A5FA-115EE159345E}"/>
              </a:ext>
            </a:extLst>
          </p:cNvPr>
          <p:cNvSpPr/>
          <p:nvPr/>
        </p:nvSpPr>
        <p:spPr>
          <a:xfrm>
            <a:off x="7077869" y="4314312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16931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24186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</a:t>
            </a:r>
            <a:r>
              <a:rPr lang="en-US" sz="1050">
                <a:solidFill>
                  <a:srgbClr val="00425F"/>
                </a:solidFill>
                <a:latin typeface="Montserrat" pitchFamily="2" charset="-52"/>
              </a:rPr>
              <a:t>from </a:t>
            </a:r>
            <a:br>
              <a:rPr lang="en-US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841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5413</TotalTime>
  <Words>618</Words>
  <Application>Microsoft Office PowerPoint</Application>
  <PresentationFormat>Широкоэкранный</PresentationFormat>
  <Paragraphs>158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160</cp:revision>
  <dcterms:created xsi:type="dcterms:W3CDTF">2024-07-25T07:55:13Z</dcterms:created>
  <dcterms:modified xsi:type="dcterms:W3CDTF">2025-04-26T12:17:24Z</dcterms:modified>
</cp:coreProperties>
</file>