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2F6EA7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373" autoAdjust="0"/>
  </p:normalViewPr>
  <p:slideViewPr>
    <p:cSldViewPr snapToGrid="0">
      <p:cViewPr varScale="1">
        <p:scale>
          <a:sx n="115" d="100"/>
          <a:sy n="115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3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uz-Cyrl-UZ" sz="1400" dirty="0">
              <a:latin typeface="Montserrat" pitchFamily="2" charset="-52"/>
            </a:rPr>
            <a:t>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2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3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uz-Cyrl-UZ" sz="1400" kern="1200" dirty="0">
              <a:latin typeface="Montserrat" pitchFamily="2" charset="-52"/>
            </a:rPr>
            <a:t>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2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66819" y="208927"/>
            <a:ext cx="469816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</a:t>
            </a:r>
            <a:r>
              <a:rPr lang="en-US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3597" y="1210459"/>
            <a:ext cx="2582607" cy="5473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Polypropylene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56802" y="113486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2756" y="2285745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Preparation of raw materials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18158" y="2221039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Synthesis and concentration of polypropylene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37853" y="2236439"/>
            <a:ext cx="148469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Stabilization, polymerization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isolation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433127" y="2390316"/>
            <a:ext cx="112873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49786"/>
            <a:ext cx="208480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grades and compositions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5870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288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poly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080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080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281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233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759760" y="5420450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325780" y="1909535"/>
            <a:ext cx="3821534" cy="17782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747446"/>
              </p:ext>
            </p:extLst>
          </p:nvPr>
        </p:nvGraphicFramePr>
        <p:xfrm>
          <a:off x="249229" y="354471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" name="Picture 2" descr="3,509 Benzene Icon Royalty-Free Images, Stock Photos &amp; Pictures |  Shutterstock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33" b="90000" l="10000" r="90000">
                        <a14:foregroundMark x1="54167" y1="29167" x2="54167" y2="29167"/>
                        <a14:foregroundMark x1="52500" y1="11333" x2="52500" y2="11333"/>
                        <a14:foregroundMark x1="32833" y1="38000" x2="32833" y2="38000"/>
                        <a14:foregroundMark x1="17500" y1="29333" x2="17500" y2="29333"/>
                        <a14:foregroundMark x1="29333" y1="49500" x2="29333" y2="49500"/>
                        <a14:foregroundMark x1="32000" y1="49833" x2="32000" y2="49833"/>
                        <a14:foregroundMark x1="22167" y1="33500" x2="22167" y2="33500"/>
                        <a14:foregroundMark x1="22167" y1="66333" x2="22167" y2="66333"/>
                        <a14:foregroundMark x1="16333" y1="68833" x2="16333" y2="68833"/>
                        <a14:foregroundMark x1="40000" y1="66500" x2="40000" y2="66500"/>
                        <a14:foregroundMark x1="48333" y1="70167" x2="48333" y2="70167"/>
                        <a14:foregroundMark x1="51167" y1="87667" x2="51167" y2="87667"/>
                        <a14:foregroundMark x1="50667" y1="82500" x2="50667" y2="82500"/>
                        <a14:foregroundMark x1="62333" y1="67000" x2="62333" y2="67000"/>
                        <a14:foregroundMark x1="60333" y1="65167" x2="60333" y2="65167"/>
                        <a14:foregroundMark x1="70500" y1="62000" x2="70500" y2="62000"/>
                        <a14:foregroundMark x1="83833" y1="68333" x2="83833" y2="68333"/>
                        <a14:foregroundMark x1="78333" y1="65500" x2="78333" y2="65500"/>
                        <a14:foregroundMark x1="70333" y1="50333" x2="70333" y2="50333"/>
                        <a14:foregroundMark x1="72667" y1="38167" x2="72667" y2="38167"/>
                        <a14:foregroundMark x1="86167" y1="30500" x2="86167" y2="30500"/>
                        <a14:foregroundMark x1="78167" y1="34000" x2="78167" y2="34000"/>
                        <a14:foregroundMark x1="61500" y1="31667" x2="61500" y2="31667"/>
                        <a14:foregroundMark x1="61000" y1="34500" x2="61000" y2="34500"/>
                        <a14:foregroundMark x1="50667" y1="17500" x2="50667" y2="17500"/>
                        <a14:foregroundMark x1="42167" y1="32167" x2="42167" y2="32167"/>
                        <a14:foregroundMark x1="49667" y1="7333" x2="49667" y2="7333"/>
                        <a14:foregroundMark x1="31333" y1="60500" x2="31333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9" y="420576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9">
            <a:extLst>
              <a:ext uri="{FF2B5EF4-FFF2-40B4-BE49-F238E27FC236}">
                <a16:creationId xmlns:a16="http://schemas.microsoft.com/office/drawing/2014/main" id="{FAC9F1E5-2DD1-4AE5-A959-C791E01D6E5A}"/>
              </a:ext>
            </a:extLst>
          </p:cNvPr>
          <p:cNvSpPr txBox="1"/>
          <p:nvPr/>
        </p:nvSpPr>
        <p:spPr>
          <a:xfrm>
            <a:off x="5064756" y="5087412"/>
            <a:ext cx="660027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volume of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polypropylene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0383459-70FE-4C24-8C01-E3FA39802DEA}"/>
              </a:ext>
            </a:extLst>
          </p:cNvPr>
          <p:cNvCxnSpPr>
            <a:cxnSpLocks/>
          </p:cNvCxnSpPr>
          <p:nvPr/>
        </p:nvCxnSpPr>
        <p:spPr>
          <a:xfrm flipV="1">
            <a:off x="5051075" y="5390840"/>
            <a:ext cx="4021527" cy="10133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EFF0F2D-F76C-4A2A-B274-FF61A4279F1F}"/>
              </a:ext>
            </a:extLst>
          </p:cNvPr>
          <p:cNvSpPr/>
          <p:nvPr/>
        </p:nvSpPr>
        <p:spPr>
          <a:xfrm>
            <a:off x="10224302" y="5526188"/>
            <a:ext cx="15257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Demand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CIS countries 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69745C3-1356-4A62-BF50-3534170A4C87}"/>
              </a:ext>
            </a:extLst>
          </p:cNvPr>
          <p:cNvSpPr/>
          <p:nvPr/>
        </p:nvSpPr>
        <p:spPr>
          <a:xfrm>
            <a:off x="10396206" y="6135201"/>
            <a:ext cx="12025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200 </a:t>
            </a:r>
            <a:r>
              <a:rPr lang="en-US" sz="1050" b="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tonns</a:t>
            </a:r>
            <a:endParaRPr lang="en-US" sz="800" b="0" kern="1200" baseline="300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176F8F4-277E-4FC6-8CF6-950969108850}"/>
              </a:ext>
            </a:extLst>
          </p:cNvPr>
          <p:cNvCxnSpPr>
            <a:cxnSpLocks/>
          </p:cNvCxnSpPr>
          <p:nvPr/>
        </p:nvCxnSpPr>
        <p:spPr>
          <a:xfrm flipV="1">
            <a:off x="7905734" y="5921392"/>
            <a:ext cx="3624627" cy="473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AE348C7-87BE-4A8E-BD02-7554538CE4B6}"/>
              </a:ext>
            </a:extLst>
          </p:cNvPr>
          <p:cNvSpPr/>
          <p:nvPr/>
        </p:nvSpPr>
        <p:spPr>
          <a:xfrm>
            <a:off x="5094487" y="5572921"/>
            <a:ext cx="2400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00425F"/>
                </a:solidFill>
                <a:latin typeface="Montserrat" pitchFamily="2" charset="-52"/>
              </a:rPr>
              <a:t>The volume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of the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market in Uzbekistan was estimated at 5-6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of US dollars</a:t>
            </a:r>
          </a:p>
        </p:txBody>
      </p:sp>
      <p:pic>
        <p:nvPicPr>
          <p:cNvPr id="47" name="Picture 2" descr="Fire ">
            <a:extLst>
              <a:ext uri="{FF2B5EF4-FFF2-40B4-BE49-F238E27FC236}">
                <a16:creationId xmlns:a16="http://schemas.microsoft.com/office/drawing/2014/main" id="{00EEE565-896B-435B-B25B-B7B4000D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71545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50AB296-4A8B-4C1C-8648-097A8FFF323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002803"/>
            <a:ext cx="252000" cy="252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A242D5E-B494-4B32-B53D-7198C950EFA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298900"/>
            <a:ext cx="252000" cy="25200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CBCD340-77FC-49C6-9D07-C503A2776E5E}"/>
              </a:ext>
            </a:extLst>
          </p:cNvPr>
          <p:cNvSpPr/>
          <p:nvPr/>
        </p:nvSpPr>
        <p:spPr>
          <a:xfrm>
            <a:off x="8502560" y="5526188"/>
            <a:ext cx="1389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Import (UZB)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114 </a:t>
            </a:r>
            <a:r>
              <a:rPr lang="en-US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tonns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8249" y="228193"/>
            <a:ext cx="944438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</a:t>
            </a:r>
            <a:r>
              <a:rPr lang="en-US" sz="1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</a:t>
            </a:r>
            <a:r>
              <a:rPr lang="en-US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131837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01135" y="1402358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manufacturing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48549"/>
              </p:ext>
            </p:extLst>
          </p:nvPr>
        </p:nvGraphicFramePr>
        <p:xfrm>
          <a:off x="610985" y="2466455"/>
          <a:ext cx="6203511" cy="91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78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550878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2003649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098106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88074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~ 69 </a:t>
                      </a:r>
                      <a:r>
                        <a:rPr lang="en-US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thsd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134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38,5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~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32 </a:t>
                      </a:r>
                      <a:r>
                        <a:rPr lang="en-US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thsd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134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~ 22 </a:t>
                      </a:r>
                      <a:r>
                        <a:rPr lang="en-US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thsd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</a:tbl>
          </a:graphicData>
        </a:graphic>
      </p:graphicFrame>
      <p:sp>
        <p:nvSpPr>
          <p:cNvPr id="61" name="object 44">
            <a:extLst>
              <a:ext uri="{FF2B5EF4-FFF2-40B4-BE49-F238E27FC236}">
                <a16:creationId xmlns:a16="http://schemas.microsoft.com/office/drawing/2014/main" id="{3A78A92C-6F24-4C97-A285-406F780DDB5B}"/>
              </a:ext>
            </a:extLst>
          </p:cNvPr>
          <p:cNvSpPr/>
          <p:nvPr/>
        </p:nvSpPr>
        <p:spPr>
          <a:xfrm>
            <a:off x="2355981" y="2462903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2" name="object 45">
            <a:extLst>
              <a:ext uri="{FF2B5EF4-FFF2-40B4-BE49-F238E27FC236}">
                <a16:creationId xmlns:a16="http://schemas.microsoft.com/office/drawing/2014/main" id="{13027BB2-C065-46A8-905A-65CDDEB9A2D8}"/>
              </a:ext>
            </a:extLst>
          </p:cNvPr>
          <p:cNvSpPr/>
          <p:nvPr/>
        </p:nvSpPr>
        <p:spPr>
          <a:xfrm>
            <a:off x="3840358" y="2460309"/>
            <a:ext cx="1390551" cy="78062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2297174" y="2160135"/>
            <a:ext cx="14534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3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</a:t>
            </a:r>
            <a:r>
              <a:rPr lang="en-US" sz="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propylene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835319" y="2156700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2198397" y="2577361"/>
            <a:ext cx="1117283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2198398" y="2895540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2198397" y="3160898"/>
            <a:ext cx="6594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750586" y="2565879"/>
            <a:ext cx="1056028" cy="19136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752889" y="3149702"/>
            <a:ext cx="6594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755776" y="2884344"/>
            <a:ext cx="841336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483140"/>
            <a:ext cx="6684466" cy="218258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polyoxymethylene (POM)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oil &amp; gas 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3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4577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05506" y="75758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18064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18064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06398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96873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31543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87376" y="426132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oil &amp; gas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493195" y="2310563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3855C96-C2BE-4BC2-AD8E-334D0CB423BF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16" y="32095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21">
            <a:extLst>
              <a:ext uri="{FF2B5EF4-FFF2-40B4-BE49-F238E27FC236}">
                <a16:creationId xmlns:a16="http://schemas.microsoft.com/office/drawing/2014/main" id="{D27B7A8E-8AF0-4C1C-8C1A-FFDE8F229616}"/>
              </a:ext>
            </a:extLst>
          </p:cNvPr>
          <p:cNvSpPr/>
          <p:nvPr/>
        </p:nvSpPr>
        <p:spPr>
          <a:xfrm>
            <a:off x="10267098" y="2376289"/>
            <a:ext cx="839162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1" name="Connector: Elbow 26">
            <a:extLst>
              <a:ext uri="{FF2B5EF4-FFF2-40B4-BE49-F238E27FC236}">
                <a16:creationId xmlns:a16="http://schemas.microsoft.com/office/drawing/2014/main" id="{D27C6AAA-4EC4-48E6-82D2-695772CE55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28529" y="2525762"/>
            <a:ext cx="421903" cy="49846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24">
            <a:extLst>
              <a:ext uri="{FF2B5EF4-FFF2-40B4-BE49-F238E27FC236}">
                <a16:creationId xmlns:a16="http://schemas.microsoft.com/office/drawing/2014/main" id="{2793303F-29A3-4B2F-B2CB-4DDDB6033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98428"/>
              </p:ext>
            </p:extLst>
          </p:nvPr>
        </p:nvGraphicFramePr>
        <p:xfrm>
          <a:off x="7082133" y="3446080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111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846450" y="211732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7077869" y="431431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1A64C4-5D09-45BD-95B6-C19C775DAE63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16" y="2623040"/>
            <a:ext cx="180000" cy="180000"/>
          </a:xfrm>
          <a:prstGeom prst="rect">
            <a:avLst/>
          </a:prstGeom>
        </p:spPr>
      </p:pic>
      <p:pic>
        <p:nvPicPr>
          <p:cNvPr id="86" name="Picture 6_0" descr="Китай ">
            <a:extLst>
              <a:ext uri="{FF2B5EF4-FFF2-40B4-BE49-F238E27FC236}">
                <a16:creationId xmlns:a16="http://schemas.microsoft.com/office/drawing/2014/main" id="{A8FB4217-9E75-4269-BFE2-0A07C63A7EAD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673416" y="2932187"/>
            <a:ext cx="179640" cy="17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572</Words>
  <Application>Microsoft Office PowerPoint</Application>
  <PresentationFormat>Широкоэкранный</PresentationFormat>
  <Paragraphs>134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182</cp:revision>
  <dcterms:created xsi:type="dcterms:W3CDTF">2024-07-25T07:55:13Z</dcterms:created>
  <dcterms:modified xsi:type="dcterms:W3CDTF">2025-04-26T11:44:19Z</dcterms:modified>
</cp:coreProperties>
</file>