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8FD7CD"/>
    <a:srgbClr val="5BC4BF"/>
    <a:srgbClr val="FFFFFF"/>
    <a:srgbClr val="5E90A1"/>
    <a:srgbClr val="81A7CB"/>
    <a:srgbClr val="F9F9F9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28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36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28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36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31438" y="202537"/>
            <a:ext cx="726047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лакокрасочной продукции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99404"/>
            <a:ext cx="2323206" cy="60394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R="5080">
              <a:lnSpc>
                <a:spcPct val="113599"/>
              </a:lnSpc>
              <a:tabLst>
                <a:tab pos="241313" algn="l"/>
              </a:tabLst>
            </a:pPr>
            <a:r>
              <a:rPr lang="uz-Cyrl-UZ"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</a:t>
            </a:r>
            <a:r>
              <a:rPr sz="12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роизводство</a:t>
            </a: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лакокрасочной продукции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32729"/>
            <a:ext cx="1532936" cy="80791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36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68601" y="2174552"/>
            <a:ext cx="146214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Формулировка :</a:t>
            </a:r>
          </a:p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</a:rPr>
              <a:t>Ингредиенты</a:t>
            </a:r>
          </a:p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</a:rPr>
              <a:t>Смешивание</a:t>
            </a:r>
            <a:endParaRPr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98227" y="2174552"/>
            <a:ext cx="109410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Растворение, смешивание и фильтрация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43776" y="2259191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Тестирование приложений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9808" y="2343829"/>
            <a:ext cx="80417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556145"/>
            <a:ext cx="163409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производственные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075334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красок на водной, масляной и специальной основе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00612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374044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рынок, существующие 5 </a:t>
            </a:r>
            <a:r>
              <a:rPr lang="ru" sz="1100">
                <a:solidFill>
                  <a:srgbClr val="00425F"/>
                </a:solidFill>
                <a:latin typeface="Montserrat" pitchFamily="2" charset="-52"/>
              </a:rPr>
              <a:t>соседних рынков,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Россия, Европа, рынки Ближнего Востока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6325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6325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0167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лакокрасочной продукции мощностью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​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45</a:t>
            </a:r>
            <a:r>
              <a:rPr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тыс . тонн </a:t>
            </a:r>
            <a: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</a:t>
            </a:r>
            <a:r>
              <a:rPr sz="14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32292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красок и лака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</a:t>
            </a:r>
            <a:r>
              <a:rPr lang="ru" sz="1100" spc="-10">
                <a:solidFill>
                  <a:srgbClr val="00425F"/>
                </a:solidFill>
                <a:latin typeface="Montserrat" pitchFamily="2" charset="-52"/>
              </a:rPr>
              <a:t>торговля Республики </a:t>
            </a: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29774"/>
            <a:ext cx="684793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лакокрасками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3565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5854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5139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374767" y="5928266"/>
            <a:ext cx="984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91 тыс. 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680739" y="5876392"/>
            <a:ext cx="93305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3 тыс. тонн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ru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(2,2 млн долл)</a:t>
            </a:r>
            <a:endParaRPr lang="uz-Cyrl-UZ" sz="105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12514" y="5881615"/>
            <a:ext cx="1068787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29 тыс. тонн</a:t>
            </a:r>
          </a:p>
          <a:p>
            <a:pPr algn="ctr"/>
            <a:r>
              <a:rPr lang="ru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(85 млн долл)</a:t>
            </a:r>
            <a:endParaRPr lang="uz-Cyrl-UZ" sz="80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07166" y="5923600"/>
            <a:ext cx="10294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117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820893" y="545139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8012521" y="545139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51397"/>
            <a:ext cx="12786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7039" y="586059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4891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0657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51397"/>
            <a:ext cx="16338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 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494674" y="5923600"/>
            <a:ext cx="11079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280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" name="Picture 2" descr="Ведро краски ">
            <a:extLst>
              <a:ext uri="{FF2B5EF4-FFF2-40B4-BE49-F238E27FC236}">
                <a16:creationId xmlns:a16="http://schemas.microsoft.com/office/drawing/2014/main" id="{C562E34F-BE41-47DF-ACDC-7155F68A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06" y="4150221"/>
            <a:ext cx="393114" cy="3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Ведро краски ">
            <a:extLst>
              <a:ext uri="{FF2B5EF4-FFF2-40B4-BE49-F238E27FC236}">
                <a16:creationId xmlns:a16="http://schemas.microsoft.com/office/drawing/2014/main" id="{F13D809D-0155-4905-8145-66BA7443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1" y="5914223"/>
            <a:ext cx="285262" cy="2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Ведро краски ">
            <a:extLst>
              <a:ext uri="{FF2B5EF4-FFF2-40B4-BE49-F238E27FC236}">
                <a16:creationId xmlns:a16="http://schemas.microsoft.com/office/drawing/2014/main" id="{03E2DCB2-A1BF-47F9-A83E-416F37A5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98" y="3388844"/>
            <a:ext cx="475503" cy="4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4">
            <a:extLst>
              <a:ext uri="{FF2B5EF4-FFF2-40B4-BE49-F238E27FC236}">
                <a16:creationId xmlns:a16="http://schemas.microsoft.com/office/drawing/2014/main" id="{0374697C-F282-45E9-9DB6-63C57A393FBF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57" name="Схема 56">
            <a:extLst>
              <a:ext uri="{FF2B5EF4-FFF2-40B4-BE49-F238E27FC236}">
                <a16:creationId xmlns:a16="http://schemas.microsoft.com/office/drawing/2014/main" id="{912DF447-576A-4BAA-9FEF-0D8EEE6ED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218510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8" name="object 24">
            <a:extLst>
              <a:ext uri="{FF2B5EF4-FFF2-40B4-BE49-F238E27FC236}">
                <a16:creationId xmlns:a16="http://schemas.microsoft.com/office/drawing/2014/main" id="{00D5EF4E-03DA-49FF-ADE0-4A072B61D56C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3BE31BA9-042B-435E-A978-91E54DB283D5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50412" y="20039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лакокрасочном </a:t>
            </a:r>
            <a:r>
              <a:rPr lang="ru" b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80175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78589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31483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3 934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3 , 1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2 915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1 856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1 623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Нидерланды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1 469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Бельгия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1 368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897,5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2 , 2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2 , 2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56115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красок 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55544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536190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цен</a:t>
            </a:r>
            <a:r>
              <a:rPr lang="uz-Cyrl-UZ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кВтч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092" y="155497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Краска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 Узбекистан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720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64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4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6" y="2748923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57264"/>
            <a:ext cx="64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68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6026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1" y="2205929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5953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2" y="3307956"/>
            <a:ext cx="64541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81286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Местный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</a:t>
            </a:r>
            <a:r>
              <a:rPr sz="1400" b="1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роизводители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лакокрасочной продукции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сектор жилищного строительства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4" y="38572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2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517194" y="4120140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79699" y="22722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26689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26689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795091" y="1058715"/>
            <a:ext cx="1632276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+ 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222719" y="1120988"/>
            <a:ext cx="1833682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87569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46450" y="4186484"/>
            <a:ext cx="4898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сфере строительных материалов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94" name="Graphic 4">
            <a:extLst>
              <a:ext uri="{FF2B5EF4-FFF2-40B4-BE49-F238E27FC236}">
                <a16:creationId xmlns:a16="http://schemas.microsoft.com/office/drawing/2014/main" id="{9EA27E2B-41C9-4C70-B7EC-6170E71C09E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11" name="Freeform: Shape 6">
              <a:extLst>
                <a:ext uri="{FF2B5EF4-FFF2-40B4-BE49-F238E27FC236}">
                  <a16:creationId xmlns:a16="http://schemas.microsoft.com/office/drawing/2014/main" id="{2EDCB533-2FD0-4A6E-801F-1B7C73C5AB46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7">
              <a:extLst>
                <a:ext uri="{FF2B5EF4-FFF2-40B4-BE49-F238E27FC236}">
                  <a16:creationId xmlns:a16="http://schemas.microsoft.com/office/drawing/2014/main" id="{1AE4EE73-B56A-4A30-8F34-120D48D40D0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3" name="Freeform: Shape 8">
              <a:extLst>
                <a:ext uri="{FF2B5EF4-FFF2-40B4-BE49-F238E27FC236}">
                  <a16:creationId xmlns:a16="http://schemas.microsoft.com/office/drawing/2014/main" id="{857A12C3-6EAB-4E8E-B7C1-BBD12E94BB2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9">
              <a:extLst>
                <a:ext uri="{FF2B5EF4-FFF2-40B4-BE49-F238E27FC236}">
                  <a16:creationId xmlns:a16="http://schemas.microsoft.com/office/drawing/2014/main" id="{7CCD6C0E-4C6C-413A-97A4-09DAE201261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0">
              <a:extLst>
                <a:ext uri="{FF2B5EF4-FFF2-40B4-BE49-F238E27FC236}">
                  <a16:creationId xmlns:a16="http://schemas.microsoft.com/office/drawing/2014/main" id="{45739049-8DAB-440A-B08A-835039B5679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6" name="Freeform: Shape 11">
              <a:extLst>
                <a:ext uri="{FF2B5EF4-FFF2-40B4-BE49-F238E27FC236}">
                  <a16:creationId xmlns:a16="http://schemas.microsoft.com/office/drawing/2014/main" id="{1A761F91-9A39-4338-84ED-DCBF6DD7D7D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7" name="Freeform: Shape 12">
              <a:extLst>
                <a:ext uri="{FF2B5EF4-FFF2-40B4-BE49-F238E27FC236}">
                  <a16:creationId xmlns:a16="http://schemas.microsoft.com/office/drawing/2014/main" id="{A70ED54F-04CA-4B57-BF7D-93ACB80B757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13">
              <a:extLst>
                <a:ext uri="{FF2B5EF4-FFF2-40B4-BE49-F238E27FC236}">
                  <a16:creationId xmlns:a16="http://schemas.microsoft.com/office/drawing/2014/main" id="{2F91501A-A28C-4F33-BD4E-6D8E6A060C4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9" name="Freeform: Shape 14">
              <a:extLst>
                <a:ext uri="{FF2B5EF4-FFF2-40B4-BE49-F238E27FC236}">
                  <a16:creationId xmlns:a16="http://schemas.microsoft.com/office/drawing/2014/main" id="{F352ADD1-3CD5-47E3-AE81-DBABC7217A77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0" name="Freeform: Shape 15">
              <a:extLst>
                <a:ext uri="{FF2B5EF4-FFF2-40B4-BE49-F238E27FC236}">
                  <a16:creationId xmlns:a16="http://schemas.microsoft.com/office/drawing/2014/main" id="{5B1950E2-92D7-435C-ABC9-3E2D136C599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1" name="Freeform: Shape 16">
              <a:extLst>
                <a:ext uri="{FF2B5EF4-FFF2-40B4-BE49-F238E27FC236}">
                  <a16:creationId xmlns:a16="http://schemas.microsoft.com/office/drawing/2014/main" id="{47BFF8DF-738E-4FBA-B911-94510DFBE8C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53E551A9-3F2F-45DA-AEEA-C54735ABC27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3" name="Freeform: Shape 18">
              <a:extLst>
                <a:ext uri="{FF2B5EF4-FFF2-40B4-BE49-F238E27FC236}">
                  <a16:creationId xmlns:a16="http://schemas.microsoft.com/office/drawing/2014/main" id="{B71B1DE6-2C03-43B5-B394-7A230A0CA2D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4" name="Freeform: Shape 19">
              <a:extLst>
                <a:ext uri="{FF2B5EF4-FFF2-40B4-BE49-F238E27FC236}">
                  <a16:creationId xmlns:a16="http://schemas.microsoft.com/office/drawing/2014/main" id="{DEDBDE04-6CFA-4A9E-AEFF-5C542135336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5" name="Freeform: Shape 20">
              <a:extLst>
                <a:ext uri="{FF2B5EF4-FFF2-40B4-BE49-F238E27FC236}">
                  <a16:creationId xmlns:a16="http://schemas.microsoft.com/office/drawing/2014/main" id="{143B0121-8D61-425A-BC42-70088E538F8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6" name="Freeform: Shape 21">
              <a:extLst>
                <a:ext uri="{FF2B5EF4-FFF2-40B4-BE49-F238E27FC236}">
                  <a16:creationId xmlns:a16="http://schemas.microsoft.com/office/drawing/2014/main" id="{6380DBD7-09A6-4BFA-A6C8-E0850479FB7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7" name="Freeform: Shape 22">
              <a:extLst>
                <a:ext uri="{FF2B5EF4-FFF2-40B4-BE49-F238E27FC236}">
                  <a16:creationId xmlns:a16="http://schemas.microsoft.com/office/drawing/2014/main" id="{1DF4051C-15A0-460F-8DDB-5D91CB79926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0" name="Table 24">
            <a:extLst>
              <a:ext uri="{FF2B5EF4-FFF2-40B4-BE49-F238E27FC236}">
                <a16:creationId xmlns:a16="http://schemas.microsoft.com/office/drawing/2014/main" id="{DC76BC1D-BC4E-45F1-90F8-F68EB6979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09256"/>
              </p:ext>
            </p:extLst>
          </p:nvPr>
        </p:nvGraphicFramePr>
        <p:xfrm>
          <a:off x="7099573" y="3465691"/>
          <a:ext cx="1542111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228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788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15 250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1" name="Rectangle 21">
            <a:extLst>
              <a:ext uri="{FF2B5EF4-FFF2-40B4-BE49-F238E27FC236}">
                <a16:creationId xmlns:a16="http://schemas.microsoft.com/office/drawing/2014/main" id="{DDE37CF7-E69D-494C-AE26-4281B3BEFAE4}"/>
              </a:ext>
            </a:extLst>
          </p:cNvPr>
          <p:cNvSpPr/>
          <p:nvPr/>
        </p:nvSpPr>
        <p:spPr>
          <a:xfrm>
            <a:off x="10286034" y="250191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</a:p>
        </p:txBody>
      </p:sp>
      <p:cxnSp>
        <p:nvCxnSpPr>
          <p:cNvPr id="132" name="Connector: Elbow 26">
            <a:extLst>
              <a:ext uri="{FF2B5EF4-FFF2-40B4-BE49-F238E27FC236}">
                <a16:creationId xmlns:a16="http://schemas.microsoft.com/office/drawing/2014/main" id="{54C0CF19-D3E4-46F1-9C4D-3F666BB5799C}"/>
              </a:ext>
            </a:extLst>
          </p:cNvPr>
          <p:cNvCxnSpPr>
            <a:cxnSpLocks/>
          </p:cNvCxnSpPr>
          <p:nvPr/>
        </p:nvCxnSpPr>
        <p:spPr>
          <a:xfrm rot="5400000">
            <a:off x="10419387" y="2954653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bject 2">
            <a:extLst>
              <a:ext uri="{FF2B5EF4-FFF2-40B4-BE49-F238E27FC236}">
                <a16:creationId xmlns:a16="http://schemas.microsoft.com/office/drawing/2014/main" id="{DAE82112-7A03-4814-9D17-0F0FA15F1A2F}"/>
              </a:ext>
            </a:extLst>
          </p:cNvPr>
          <p:cNvSpPr/>
          <p:nvPr/>
        </p:nvSpPr>
        <p:spPr>
          <a:xfrm>
            <a:off x="7079699" y="4243583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0" name="Picture 2" descr="Германия ">
            <a:extLst>
              <a:ext uri="{FF2B5EF4-FFF2-40B4-BE49-F238E27FC236}">
                <a16:creationId xmlns:a16="http://schemas.microsoft.com/office/drawing/2014/main" id="{5D506B87-7CFE-48EB-990D-3D79C167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" y="22023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единенные Штаты ">
            <a:extLst>
              <a:ext uri="{FF2B5EF4-FFF2-40B4-BE49-F238E27FC236}">
                <a16:creationId xmlns:a16="http://schemas.microsoft.com/office/drawing/2014/main" id="{173849CF-E8DB-47E2-9FEC-E8AD6F78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" y="248093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лаг Японии ">
            <a:extLst>
              <a:ext uri="{FF2B5EF4-FFF2-40B4-BE49-F238E27FC236}">
                <a16:creationId xmlns:a16="http://schemas.microsoft.com/office/drawing/2014/main" id="{3D92920F-3901-447B-A242-1A0F5B4DC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" y="303178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идерланды ">
            <a:extLst>
              <a:ext uri="{FF2B5EF4-FFF2-40B4-BE49-F238E27FC236}">
                <a16:creationId xmlns:a16="http://schemas.microsoft.com/office/drawing/2014/main" id="{B5F24AE2-DD12-473C-9C20-455B9C87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4" y="33032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Италия ">
            <a:extLst>
              <a:ext uri="{FF2B5EF4-FFF2-40B4-BE49-F238E27FC236}">
                <a16:creationId xmlns:a16="http://schemas.microsoft.com/office/drawing/2014/main" id="{804B6E85-0C3E-4118-8A23-DF4A59EB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" y="2775819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Бельгия ">
            <a:extLst>
              <a:ext uri="{FF2B5EF4-FFF2-40B4-BE49-F238E27FC236}">
                <a16:creationId xmlns:a16="http://schemas.microsoft.com/office/drawing/2014/main" id="{B44E53DE-F84F-4223-8F02-D34C1125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4" y="358841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609</Words>
  <Application>Microsoft Office PowerPoint</Application>
  <PresentationFormat>Широкоэкранный</PresentationFormat>
  <Paragraphs>167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128</cp:revision>
  <dcterms:created xsi:type="dcterms:W3CDTF">2024-07-25T07:55:13Z</dcterms:created>
  <dcterms:modified xsi:type="dcterms:W3CDTF">2025-04-27T13:46:20Z</dcterms:modified>
</cp:coreProperties>
</file>