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5BC4BF"/>
    <a:srgbClr val="00425F"/>
    <a:srgbClr val="598497"/>
    <a:srgbClr val="3C6E85"/>
    <a:srgbClr val="2C637B"/>
    <a:srgbClr val="CCEBEE"/>
    <a:srgbClr val="8FD7CD"/>
    <a:srgbClr val="779FC4"/>
    <a:srgbClr val="31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diagramData" Target="../diagrams/data1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2.png"/><Relationship Id="rId7" Type="http://schemas.microsoft.com/office/2007/relationships/hdphoto" Target="../media/hdphoto6.wdp"/><Relationship Id="rId12" Type="http://schemas.openxmlformats.org/officeDocument/2006/relationships/diagramData" Target="../diagrams/data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3">
            <a:extLst>
              <a:ext uri="{FF2B5EF4-FFF2-40B4-BE49-F238E27FC236}">
                <a16:creationId xmlns:a16="http://schemas.microsoft.com/office/drawing/2014/main" id="{5702D36D-1840-44A3-B890-4425C4648FAC}"/>
              </a:ext>
            </a:extLst>
          </p:cNvPr>
          <p:cNvSpPr/>
          <p:nvPr/>
        </p:nvSpPr>
        <p:spPr>
          <a:xfrm>
            <a:off x="4452786" y="927021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lvl="0"/>
            <a:endParaRPr lang="ru-RU" dirty="0"/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F7A3060A-A476-43F7-918C-61FC8568755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05DA0671-97A2-47AF-8C93-18F7791670EE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51DD678-1FDE-415A-A99F-CDFB1F389C2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514474" y="198418"/>
            <a:ext cx="769656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прядильных машин и запасных частей к ним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601982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 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прядильных машин и запасных частей к ним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3150326" y="1224805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uz-Cyrl-UZ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  <a:cs typeface="Arial MT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556355" y="1021259"/>
            <a:ext cx="736805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производственное предприятие с производственной мощностью 1 000 единиц ткацких станков в год.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547965" y="1606433"/>
            <a:ext cx="530517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процесс для ткацких станков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3533F48-1BB6-4DA4-9486-08F70F940046}"/>
              </a:ext>
            </a:extLst>
          </p:cNvPr>
          <p:cNvGrpSpPr/>
          <p:nvPr/>
        </p:nvGrpSpPr>
        <p:grpSpPr>
          <a:xfrm>
            <a:off x="4864251" y="5198649"/>
            <a:ext cx="7117457" cy="1253350"/>
            <a:chOff x="4837325" y="5228280"/>
            <a:chExt cx="7117457" cy="1253350"/>
          </a:xfrm>
        </p:grpSpPr>
        <p:sp>
          <p:nvSpPr>
            <p:cNvPr id="91" name="object 29">
              <a:extLst>
                <a:ext uri="{FF2B5EF4-FFF2-40B4-BE49-F238E27FC236}">
                  <a16:creationId xmlns:a16="http://schemas.microsoft.com/office/drawing/2014/main" id="{AB86DC1C-171B-4244-88B7-BEB28DB2FD6C}"/>
                </a:ext>
              </a:extLst>
            </p:cNvPr>
            <p:cNvSpPr txBox="1"/>
            <p:nvPr/>
          </p:nvSpPr>
          <p:spPr>
            <a:xfrm>
              <a:off x="5085018" y="5228280"/>
              <a:ext cx="6869764" cy="228267"/>
            </a:xfrm>
            <a:prstGeom prst="rect">
              <a:avLst/>
            </a:prstGeom>
          </p:spPr>
          <p:txBody>
            <a:bodyPr vert="horz" wrap="square" lIns="0" tIns="12699" rIns="0" bIns="0" rtlCol="0">
              <a:spAutoFit/>
            </a:bodyPr>
            <a:lstStyle/>
            <a:p>
              <a:pPr marL="12701">
                <a:spcBef>
                  <a:spcPts val="100"/>
                </a:spcBef>
              </a:pPr>
              <a:r>
                <a:rPr lang="ru-RU" sz="1400" b="1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Объем производства и торговли прядильными машинами (2024 г.)</a:t>
              </a:r>
              <a:endParaRPr lang="en-US" sz="1200" b="1" dirty="0">
                <a:latin typeface="Montserrat" pitchFamily="2" charset="-52"/>
                <a:cs typeface="Arial MT"/>
              </a:endParaRPr>
            </a:p>
          </p:txBody>
        </p: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B47461AB-A01D-4CF2-ACE5-FBE980B2B657}"/>
                </a:ext>
              </a:extLst>
            </p:cNvPr>
            <p:cNvCxnSpPr>
              <a:cxnSpLocks/>
            </p:cNvCxnSpPr>
            <p:nvPr/>
          </p:nvCxnSpPr>
          <p:spPr>
            <a:xfrm>
              <a:off x="5401473" y="6008208"/>
              <a:ext cx="5004000" cy="0"/>
            </a:xfrm>
            <a:prstGeom prst="line">
              <a:avLst/>
            </a:prstGeom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93740B3-FA08-41BC-B07A-A46995DA532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998" y="6451620"/>
              <a:ext cx="5004000" cy="0"/>
            </a:xfrm>
            <a:prstGeom prst="line">
              <a:avLst/>
            </a:prstGeom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3AB44AD9-BAEB-47DF-A31D-2349CC07AAA3}"/>
                </a:ext>
              </a:extLst>
            </p:cNvPr>
            <p:cNvSpPr/>
            <p:nvPr/>
          </p:nvSpPr>
          <p:spPr>
            <a:xfrm>
              <a:off x="5401413" y="6089215"/>
              <a:ext cx="100219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4 650 </a:t>
              </a:r>
              <a:r>
                <a:rPr lang="ru-RU" sz="1050" dirty="0" err="1">
                  <a:solidFill>
                    <a:srgbClr val="00425F"/>
                  </a:solidFill>
                  <a:latin typeface="Montserrat" pitchFamily="2" charset="-52"/>
                </a:rPr>
                <a:t>шт</a:t>
              </a:r>
              <a:b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en-US" sz="900" i="1" dirty="0">
                  <a:solidFill>
                    <a:srgbClr val="00425F"/>
                  </a:solidFill>
                  <a:latin typeface="Montserrat" pitchFamily="2" charset="-52"/>
                </a:rPr>
                <a:t>(271 </a:t>
              </a:r>
              <a:r>
                <a:rPr lang="ru-RU" sz="900" spc="-2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млн </a:t>
              </a:r>
              <a:r>
                <a:rPr lang="ru-RU" sz="900" spc="-25" dirty="0" err="1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долл</a:t>
              </a:r>
              <a:r>
                <a:rPr lang="ru-RU" sz="900" spc="-2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)</a:t>
              </a:r>
              <a:endParaRPr lang="uz-Cyrl-UZ" sz="9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DD7A7EAE-0771-4477-8AA2-89874CB4D751}"/>
                </a:ext>
              </a:extLst>
            </p:cNvPr>
            <p:cNvSpPr/>
            <p:nvPr/>
          </p:nvSpPr>
          <p:spPr>
            <a:xfrm>
              <a:off x="7023853" y="6089215"/>
              <a:ext cx="1011815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4 650 </a:t>
              </a:r>
              <a:r>
                <a:rPr lang="ru-RU" sz="1050" dirty="0" err="1">
                  <a:solidFill>
                    <a:srgbClr val="00425F"/>
                  </a:solidFill>
                  <a:latin typeface="Montserrat" pitchFamily="2" charset="-52"/>
                </a:rPr>
                <a:t>шт</a:t>
              </a:r>
              <a:br>
                <a:rPr lang="en-US" sz="1200" dirty="0">
                  <a:solidFill>
                    <a:srgbClr val="00425F"/>
                  </a:solidFill>
                  <a:latin typeface="Montserrat" pitchFamily="2" charset="-52"/>
                </a:rPr>
              </a:br>
              <a:r>
                <a:rPr lang="en-US" sz="900" i="1" dirty="0">
                  <a:solidFill>
                    <a:srgbClr val="00425F"/>
                  </a:solidFill>
                  <a:latin typeface="Montserrat" pitchFamily="2" charset="-52"/>
                </a:rPr>
                <a:t>(271 </a:t>
              </a:r>
              <a:r>
                <a:rPr lang="ru-RU" sz="900" spc="-2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млн </a:t>
              </a:r>
              <a:r>
                <a:rPr lang="ru-RU" sz="900" spc="-25" dirty="0" err="1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долл</a:t>
              </a:r>
              <a:r>
                <a:rPr lang="en-US" sz="900" i="1" dirty="0">
                  <a:solidFill>
                    <a:srgbClr val="00425F"/>
                  </a:solidFill>
                  <a:latin typeface="Montserrat" pitchFamily="2" charset="-52"/>
                </a:rPr>
                <a:t>)</a:t>
              </a:r>
              <a:endParaRPr lang="uz-Cyrl-UZ" sz="9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456AC6CE-EF14-4BE2-9CF7-F17721A78C02}"/>
                </a:ext>
              </a:extLst>
            </p:cNvPr>
            <p:cNvSpPr/>
            <p:nvPr/>
          </p:nvSpPr>
          <p:spPr>
            <a:xfrm>
              <a:off x="5536486" y="5663908"/>
              <a:ext cx="75052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ru-RU" sz="1050" b="1" dirty="0">
                  <a:solidFill>
                    <a:srgbClr val="00425F"/>
                  </a:solidFill>
                  <a:latin typeface="Montserrat" pitchFamily="2" charset="-52"/>
                </a:rPr>
                <a:t>Импорт</a:t>
              </a:r>
              <a:endPara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1BDCBD5D-ECA9-4C6A-A38C-A5EB178AE59B}"/>
                </a:ext>
              </a:extLst>
            </p:cNvPr>
            <p:cNvSpPr/>
            <p:nvPr/>
          </p:nvSpPr>
          <p:spPr>
            <a:xfrm>
              <a:off x="6944017" y="5663908"/>
              <a:ext cx="114486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ru-RU" sz="1050" b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Спрос</a:t>
              </a:r>
              <a:endPara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2065910-EF5E-4214-8A0E-F54B1BC952E2}"/>
                </a:ext>
              </a:extLst>
            </p:cNvPr>
            <p:cNvSpPr/>
            <p:nvPr/>
          </p:nvSpPr>
          <p:spPr>
            <a:xfrm>
              <a:off x="4837325" y="6028261"/>
              <a:ext cx="396000" cy="39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7" name="Прямая соединительная линия 156">
              <a:extLst>
                <a:ext uri="{FF2B5EF4-FFF2-40B4-BE49-F238E27FC236}">
                  <a16:creationId xmlns:a16="http://schemas.microsoft.com/office/drawing/2014/main" id="{4EAD265B-9F84-4117-9717-24AC80183FBD}"/>
                </a:ext>
              </a:extLst>
            </p:cNvPr>
            <p:cNvCxnSpPr>
              <a:cxnSpLocks/>
            </p:cNvCxnSpPr>
            <p:nvPr/>
          </p:nvCxnSpPr>
          <p:spPr>
            <a:xfrm>
              <a:off x="5085019" y="5505083"/>
              <a:ext cx="5292000" cy="0"/>
            </a:xfrm>
            <a:prstGeom prst="line">
              <a:avLst/>
            </a:prstGeom>
            <a:ln>
              <a:solidFill>
                <a:srgbClr val="004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84F826F6-4DED-4B75-B2CC-650EA7DEE96C}"/>
                </a:ext>
              </a:extLst>
            </p:cNvPr>
            <p:cNvSpPr/>
            <p:nvPr/>
          </p:nvSpPr>
          <p:spPr>
            <a:xfrm>
              <a:off x="8750470" y="5598011"/>
              <a:ext cx="14894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050" b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Спрос (государства ЦА)</a:t>
              </a:r>
              <a:endPara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29486A8-7917-4AA4-92A5-164C17EB0263}"/>
                </a:ext>
              </a:extLst>
            </p:cNvPr>
            <p:cNvSpPr/>
            <p:nvPr/>
          </p:nvSpPr>
          <p:spPr>
            <a:xfrm>
              <a:off x="8966820" y="6069125"/>
              <a:ext cx="1056701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425F"/>
                  </a:solidFill>
                  <a:latin typeface="Montserrat" pitchFamily="2" charset="-52"/>
                </a:rPr>
                <a:t>7 300 </a:t>
              </a:r>
              <a:r>
                <a:rPr lang="ru-RU" sz="1050" dirty="0" err="1">
                  <a:solidFill>
                    <a:srgbClr val="00425F"/>
                  </a:solidFill>
                  <a:latin typeface="Montserrat" pitchFamily="2" charset="-52"/>
                </a:rPr>
                <a:t>шт</a:t>
              </a:r>
              <a:endParaRPr lang="en-US" sz="1050" dirty="0">
                <a:solidFill>
                  <a:srgbClr val="00425F"/>
                </a:solidFill>
                <a:latin typeface="Montserrat" pitchFamily="2" charset="-52"/>
              </a:endParaRPr>
            </a:p>
            <a:p>
              <a:pPr algn="ctr"/>
              <a:r>
                <a:rPr lang="en-US" sz="900" b="0" i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(424 </a:t>
              </a:r>
              <a:r>
                <a:rPr lang="ru-RU" sz="900" spc="-25" dirty="0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млн </a:t>
              </a:r>
              <a:r>
                <a:rPr lang="ru-RU" sz="900" spc="-25" dirty="0" err="1">
                  <a:solidFill>
                    <a:srgbClr val="00425F"/>
                  </a:solidFill>
                  <a:latin typeface="Montserrat" pitchFamily="2" charset="-52"/>
                  <a:cs typeface="Arial MT"/>
                </a:rPr>
                <a:t>долл</a:t>
              </a:r>
              <a:r>
                <a:rPr lang="en-US" sz="900" b="0" i="1" kern="1200" dirty="0">
                  <a:solidFill>
                    <a:srgbClr val="00425F"/>
                  </a:solidFill>
                  <a:latin typeface="Montserrat" pitchFamily="2" charset="-52"/>
                  <a:ea typeface="+mn-ea"/>
                  <a:cs typeface="+mn-cs"/>
                </a:rPr>
                <a:t>)</a:t>
              </a:r>
              <a:endParaRPr lang="uz-Cyrl-UZ" sz="900" b="0" i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F6B7C10-B3F4-4325-8986-4D11B950F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958" y="6086540"/>
              <a:ext cx="278553" cy="27855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FA8118-9746-47B2-AA36-D6F727232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90918" l="5469" r="93359">
                        <a14:foregroundMark x1="7324" y1="49414" x2="6250" y2="59668"/>
                        <a14:foregroundMark x1="6738" y1="26270" x2="5469" y2="37598"/>
                        <a14:foregroundMark x1="5469" y1="37598" x2="11133" y2="42676"/>
                        <a14:foregroundMark x1="36230" y1="7813" x2="41309" y2="12988"/>
                        <a14:foregroundMark x1="45605" y1="10254" x2="48242" y2="8691"/>
                        <a14:foregroundMark x1="49805" y1="9863" x2="50879" y2="8594"/>
                        <a14:foregroundMark x1="62988" y1="6934" x2="57129" y2="12988"/>
                        <a14:foregroundMark x1="87012" y1="8691" x2="87305" y2="14551"/>
                        <a14:foregroundMark x1="88086" y1="32324" x2="92773" y2="41211"/>
                        <a14:foregroundMark x1="92773" y1="41211" x2="91797" y2="49219"/>
                        <a14:foregroundMark x1="91602" y1="34277" x2="92480" y2="37793"/>
                        <a14:foregroundMark x1="88770" y1="33301" x2="90820" y2="36426"/>
                        <a14:foregroundMark x1="89648" y1="33105" x2="90918" y2="34082"/>
                        <a14:foregroundMark x1="62891" y1="5469" x2="56641" y2="12012"/>
                        <a14:foregroundMark x1="56641" y1="12012" x2="56641" y2="12402"/>
                        <a14:foregroundMark x1="61035" y1="6445" x2="55560" y2="11125"/>
                        <a14:foregroundMark x1="61816" y1="89063" x2="68555" y2="88672"/>
                        <a14:foregroundMark x1="89355" y1="70215" x2="93457" y2="67188"/>
                        <a14:foregroundMark x1="44629" y1="89746" x2="48535" y2="90918"/>
                        <a14:foregroundMark x1="25781" y1="85742" x2="28613" y2="85840"/>
                        <a14:foregroundMark x1="78125" y1="33594" x2="87012" y2="30859"/>
                        <a14:foregroundMark x1="78223" y1="33594" x2="79980" y2="32617"/>
                        <a14:foregroundMark x1="83496" y1="32324" x2="79980" y2="32129"/>
                        <a14:foregroundMark x1="15723" y1="59375" x2="14746" y2="61426"/>
                        <a14:foregroundMark x1="5762" y1="28320" x2="5566" y2="32324"/>
                        <a14:backgroundMark x1="16602" y1="50293" x2="16797" y2="52930"/>
                        <a14:backgroundMark x1="54883" y1="10547" x2="48828" y2="15820"/>
                        <a14:backgroundMark x1="52832" y1="64844" x2="47656" y2="67578"/>
                        <a14:backgroundMark x1="54004" y1="73730" x2="59277" y2="76270"/>
                        <a14:backgroundMark x1="41602" y1="69922" x2="35156" y2="74023"/>
                        <a14:backgroundMark x1="32617" y1="71289" x2="33203" y2="73633"/>
                        <a14:backgroundMark x1="84375" y1="20215" x2="84082" y2="21484"/>
                        <a14:backgroundMark x1="81738" y1="28809" x2="80469" y2="30859"/>
                        <a14:backgroundMark x1="72363" y1="39551" x2="72363" y2="39551"/>
                        <a14:backgroundMark x1="72363" y1="39551" x2="72363" y2="39551"/>
                        <a14:backgroundMark x1="72363" y1="39551" x2="72363" y2="39551"/>
                        <a14:backgroundMark x1="72363" y1="39551" x2="72363" y2="39551"/>
                        <a14:backgroundMark x1="72363" y1="39551" x2="72363" y2="39551"/>
                        <a14:backgroundMark x1="72363" y1="39551" x2="72363" y2="39551"/>
                        <a14:backgroundMark x1="71582" y1="49023" x2="71777" y2="49707"/>
                        <a14:backgroundMark x1="72461" y1="37891" x2="72363" y2="39648"/>
                        <a14:backgroundMark x1="71777" y1="38770" x2="72070" y2="41309"/>
                        <a14:backgroundMark x1="82227" y1="30371" x2="83398" y2="30371"/>
                        <a14:backgroundMark x1="84668" y1="31152" x2="84668" y2="31152"/>
                        <a14:backgroundMark x1="84668" y1="31152" x2="84668" y2="3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87" y="3460354"/>
            <a:ext cx="1620000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F97AAD-F1BD-49EB-8C4A-8B52B83FD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1" b="89844" l="1465" r="97266">
                        <a14:foregroundMark x1="26660" y1="38379" x2="53320" y2="17383"/>
                        <a14:foregroundMark x1="67969" y1="5566" x2="54785" y2="18164"/>
                        <a14:foregroundMark x1="74219" y1="3711" x2="70703" y2="6836"/>
                        <a14:foregroundMark x1="83008" y1="2051" x2="84863" y2="7422"/>
                        <a14:foregroundMark x1="65332" y1="4492" x2="62598" y2="4980"/>
                        <a14:foregroundMark x1="87402" y1="2930" x2="85938" y2="5957"/>
                        <a14:foregroundMark x1="86328" y1="19238" x2="95898" y2="9277"/>
                        <a14:foregroundMark x1="91699" y1="34277" x2="92188" y2="34863"/>
                        <a14:foregroundMark x1="96875" y1="39063" x2="93164" y2="41504"/>
                        <a14:foregroundMark x1="95703" y1="38379" x2="97266" y2="40137"/>
                        <a14:foregroundMark x1="91699" y1="49609" x2="94238" y2="58008"/>
                        <a14:foregroundMark x1="81836" y1="57813" x2="83301" y2="68750"/>
                        <a14:foregroundMark x1="70020" y1="68359" x2="72266" y2="76270"/>
                        <a14:foregroundMark x1="58105" y1="68164" x2="64453" y2="61621"/>
                        <a14:foregroundMark x1="64648" y1="61914" x2="79688" y2="50781"/>
                        <a14:foregroundMark x1="57227" y1="65430" x2="61621" y2="69238"/>
                        <a14:foregroundMark x1="61523" y1="68359" x2="56152" y2="67871"/>
                        <a14:foregroundMark x1="46387" y1="71875" x2="45996" y2="74219"/>
                        <a14:foregroundMark x1="45117" y1="73242" x2="53613" y2="76270"/>
                        <a14:foregroundMark x1="53613" y1="76270" x2="54395" y2="75293"/>
                        <a14:foregroundMark x1="53711" y1="71973" x2="46582" y2="70508"/>
                        <a14:foregroundMark x1="46582" y1="70508" x2="44727" y2="73438"/>
                        <a14:foregroundMark x1="35938" y1="34668" x2="32422" y2="40234"/>
                        <a14:foregroundMark x1="25000" y1="31445" x2="30176" y2="29004"/>
                        <a14:foregroundMark x1="5664" y1="46094" x2="9473" y2="52539"/>
                        <a14:foregroundMark x1="9473" y1="52539" x2="12207" y2="45117"/>
                        <a14:foregroundMark x1="3906" y1="47461" x2="9570" y2="53809"/>
                        <a14:foregroundMark x1="9570" y1="53809" x2="12109" y2="45996"/>
                        <a14:foregroundMark x1="12109" y1="45996" x2="4883" y2="46777"/>
                        <a14:foregroundMark x1="4883" y1="46777" x2="4199" y2="50977"/>
                        <a14:foregroundMark x1="6738" y1="44336" x2="14453" y2="44043"/>
                        <a14:foregroundMark x1="14453" y1="44043" x2="16016" y2="51172"/>
                        <a14:foregroundMark x1="16016" y1="51172" x2="11426" y2="54688"/>
                        <a14:foregroundMark x1="1465" y1="53418" x2="2930" y2="54297"/>
                        <a14:foregroundMark x1="15625" y1="46484" x2="16113" y2="51953"/>
                        <a14:foregroundMark x1="4492" y1="61914" x2="11035" y2="64160"/>
                        <a14:foregroundMark x1="11035" y1="64160" x2="4199" y2="61816"/>
                        <a14:foregroundMark x1="4199" y1="61816" x2="3516" y2="62012"/>
                        <a14:foregroundMark x1="2148" y1="63867" x2="8398" y2="68457"/>
                        <a14:foregroundMark x1="8398" y1="68457" x2="11035" y2="62695"/>
                        <a14:foregroundMark x1="2344" y1="63379" x2="8984" y2="61328"/>
                        <a14:foregroundMark x1="8984" y1="61328" x2="10352" y2="62402"/>
                        <a14:foregroundMark x1="2539" y1="62402" x2="8594" y2="60938"/>
                        <a14:foregroundMark x1="47363" y1="70898" x2="53027" y2="71777"/>
                        <a14:foregroundMark x1="41895" y1="84766" x2="59180" y2="79297"/>
                        <a14:foregroundMark x1="59180" y1="79297" x2="59180" y2="79297"/>
                        <a14:foregroundMark x1="19141" y1="16113" x2="22461" y2="24609"/>
                        <a14:foregroundMark x1="22461" y1="24609" x2="26953" y2="17578"/>
                        <a14:foregroundMark x1="26953" y1="17578" x2="23047" y2="15918"/>
                        <a14:foregroundMark x1="29590" y1="11035" x2="37305" y2="9375"/>
                        <a14:foregroundMark x1="37305" y1="9375" x2="33398" y2="15820"/>
                        <a14:foregroundMark x1="33398" y1="15820" x2="33203" y2="16602"/>
                        <a14:foregroundMark x1="40137" y1="10742" x2="38379" y2="16699"/>
                        <a14:foregroundMark x1="6738" y1="24805" x2="8301" y2="32129"/>
                        <a14:foregroundMark x1="8301" y1="32129" x2="11523" y2="24902"/>
                        <a14:foregroundMark x1="11523" y1="24902" x2="6641" y2="23926"/>
                        <a14:foregroundMark x1="14746" y1="24902" x2="15527" y2="32813"/>
                        <a14:foregroundMark x1="15527" y1="32813" x2="15137" y2="33301"/>
                        <a14:foregroundMark x1="12109" y1="22070" x2="16602" y2="28516"/>
                        <a14:foregroundMark x1="16602" y1="28516" x2="17285" y2="30957"/>
                        <a14:foregroundMark x1="37695" y1="7324" x2="39453" y2="8789"/>
                        <a14:foregroundMark x1="3516" y1="25684" x2="4688" y2="32813"/>
                        <a14:foregroundMark x1="4688" y1="32813" x2="9668" y2="36230"/>
                        <a14:foregroundMark x1="2441" y1="26563" x2="5078" y2="33887"/>
                        <a14:foregroundMark x1="2734" y1="28223" x2="4785" y2="33984"/>
                        <a14:foregroundMark x1="18066" y1="16309" x2="19434" y2="24219"/>
                        <a14:foregroundMark x1="9375" y1="21289" x2="13574" y2="23535"/>
                        <a14:foregroundMark x1="27637" y1="43652" x2="23145" y2="41406"/>
                        <a14:foregroundMark x1="53809" y1="22266" x2="62012" y2="15332"/>
                        <a14:foregroundMark x1="72070" y1="11035" x2="69434" y2="15527"/>
                        <a14:foregroundMark x1="33984" y1="68555" x2="35449" y2="77246"/>
                        <a14:foregroundMark x1="35449" y1="77246" x2="27637" y2="74414"/>
                        <a14:foregroundMark x1="27637" y1="74414" x2="27344" y2="74121"/>
                        <a14:foregroundMark x1="36230" y1="75195" x2="37012" y2="76953"/>
                        <a14:foregroundMark x1="25684" y1="75488" x2="18652" y2="70996"/>
                        <a14:foregroundMark x1="18652" y1="70996" x2="18555" y2="70898"/>
                        <a14:foregroundMark x1="20020" y1="72266" x2="23242" y2="74023"/>
                        <a14:foregroundMark x1="17090" y1="58301" x2="16016" y2="66504"/>
                        <a14:foregroundMark x1="16016" y1="66504" x2="16211" y2="66895"/>
                        <a14:foregroundMark x1="23145" y1="54102" x2="19922" y2="57324"/>
                        <a14:foregroundMark x1="21191" y1="54297" x2="20703" y2="57715"/>
                        <a14:foregroundMark x1="31641" y1="48633" x2="29297" y2="53516"/>
                        <a14:foregroundMark x1="17773" y1="58301" x2="15527" y2="65625"/>
                        <a14:foregroundMark x1="15527" y1="65625" x2="15527" y2="6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56" y="3467472"/>
            <a:ext cx="1620000" cy="1620000"/>
          </a:xfrm>
          <a:prstGeom prst="rect">
            <a:avLst/>
          </a:prstGeom>
        </p:spPr>
      </p:pic>
      <p:sp>
        <p:nvSpPr>
          <p:cNvPr id="36" name="Выноска: двойная изогнутая линия 35">
            <a:extLst>
              <a:ext uri="{FF2B5EF4-FFF2-40B4-BE49-F238E27FC236}">
                <a16:creationId xmlns:a16="http://schemas.microsoft.com/office/drawing/2014/main" id="{06A93DE5-0ADB-47E4-89F9-0F254EBA45B6}"/>
              </a:ext>
            </a:extLst>
          </p:cNvPr>
          <p:cNvSpPr/>
          <p:nvPr/>
        </p:nvSpPr>
        <p:spPr>
          <a:xfrm>
            <a:off x="4887315" y="2320299"/>
            <a:ext cx="1584000" cy="785981"/>
          </a:xfrm>
          <a:prstGeom prst="borderCallout3">
            <a:avLst>
              <a:gd name="adj1" fmla="val -10741"/>
              <a:gd name="adj2" fmla="val -1100"/>
              <a:gd name="adj3" fmla="val 18750"/>
              <a:gd name="adj4" fmla="val -16667"/>
              <a:gd name="adj5" fmla="val 100000"/>
              <a:gd name="adj6" fmla="val -16667"/>
              <a:gd name="adj7" fmla="val 119769"/>
              <a:gd name="adj8" fmla="val 55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Цилиндры, ролики, барабаны и их запасные части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Выноска: двойная изогнутая линия 36">
            <a:extLst>
              <a:ext uri="{FF2B5EF4-FFF2-40B4-BE49-F238E27FC236}">
                <a16:creationId xmlns:a16="http://schemas.microsoft.com/office/drawing/2014/main" id="{8E319BA5-040B-4F18-84B7-52ACD3B9B089}"/>
              </a:ext>
            </a:extLst>
          </p:cNvPr>
          <p:cNvSpPr/>
          <p:nvPr/>
        </p:nvSpPr>
        <p:spPr>
          <a:xfrm flipH="1">
            <a:off x="9992715" y="2320299"/>
            <a:ext cx="1584000" cy="785981"/>
          </a:xfrm>
          <a:prstGeom prst="borderCallout3">
            <a:avLst>
              <a:gd name="adj1" fmla="val -10741"/>
              <a:gd name="adj2" fmla="val -1100"/>
              <a:gd name="adj3" fmla="val 18750"/>
              <a:gd name="adj4" fmla="val -16667"/>
              <a:gd name="adj5" fmla="val 100000"/>
              <a:gd name="adj6" fmla="val -16667"/>
              <a:gd name="adj7" fmla="val 119769"/>
              <a:gd name="adj8" fmla="val 55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srgbClr val="00425F"/>
                </a:solidFill>
                <a:latin typeface="Montserrat" pitchFamily="2" charset="-52"/>
              </a:rPr>
              <a:t>Полный цикл производства</a:t>
            </a:r>
            <a:endParaRPr lang="ru-RU" sz="13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682836-E97B-496F-9153-988F1235A1F2}"/>
              </a:ext>
            </a:extLst>
          </p:cNvPr>
          <p:cNvSpPr/>
          <p:nvPr/>
        </p:nvSpPr>
        <p:spPr>
          <a:xfrm>
            <a:off x="6589115" y="2320299"/>
            <a:ext cx="1584000" cy="78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60C588-684A-42D6-B55A-6E685E3F6F35}"/>
              </a:ext>
            </a:extLst>
          </p:cNvPr>
          <p:cNvSpPr/>
          <p:nvPr/>
        </p:nvSpPr>
        <p:spPr>
          <a:xfrm>
            <a:off x="8290915" y="2320299"/>
            <a:ext cx="1584000" cy="78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68EFE-3F22-45F6-BEBE-FB14EC180BD6}"/>
              </a:ext>
            </a:extLst>
          </p:cNvPr>
          <p:cNvSpPr txBox="1"/>
          <p:nvPr/>
        </p:nvSpPr>
        <p:spPr>
          <a:xfrm>
            <a:off x="6456097" y="2360801"/>
            <a:ext cx="185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Валы трансмиссии, корпуса подшипников, шарниры</a:t>
            </a:r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33DC8-A605-4F8E-8B10-01B25A0FD4FA}"/>
              </a:ext>
            </a:extLst>
          </p:cNvPr>
          <p:cNvSpPr txBox="1"/>
          <p:nvPr/>
        </p:nvSpPr>
        <p:spPr>
          <a:xfrm>
            <a:off x="8173115" y="2254963"/>
            <a:ext cx="17652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Электроприводы или двигатели и шариковые или роликовые подшипники</a:t>
            </a:r>
            <a:endParaRPr lang="ru-RU" sz="11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260315-A93D-462B-93D1-328ECF707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3" b="94434" l="3125" r="97559">
                        <a14:foregroundMark x1="7715" y1="48828" x2="24512" y2="38086"/>
                        <a14:foregroundMark x1="24512" y1="38086" x2="46680" y2="11816"/>
                        <a14:foregroundMark x1="51172" y1="7813" x2="84473" y2="30859"/>
                        <a14:foregroundMark x1="84473" y1="30859" x2="93164" y2="40820"/>
                        <a14:foregroundMark x1="93164" y1="40820" x2="93652" y2="43457"/>
                        <a14:foregroundMark x1="93652" y1="44824" x2="92773" y2="52246"/>
                        <a14:foregroundMark x1="92773" y1="52246" x2="97168" y2="58398"/>
                        <a14:foregroundMark x1="97168" y1="58398" x2="53711" y2="87109"/>
                        <a14:foregroundMark x1="53711" y1="87109" x2="37500" y2="81641"/>
                        <a14:foregroundMark x1="37500" y1="81641" x2="5371" y2="56641"/>
                        <a14:foregroundMark x1="5371" y1="56641" x2="4058" y2="52872"/>
                        <a14:foregroundMark x1="31250" y1="30078" x2="31445" y2="63574"/>
                        <a14:foregroundMark x1="31445" y1="63574" x2="71777" y2="79492"/>
                        <a14:foregroundMark x1="71777" y1="79492" x2="72363" y2="48047"/>
                        <a14:foregroundMark x1="72363" y1="48047" x2="42969" y2="27148"/>
                        <a14:foregroundMark x1="42969" y1="27148" x2="30371" y2="30371"/>
                        <a14:foregroundMark x1="34375" y1="65820" x2="41211" y2="74219"/>
                        <a14:foregroundMark x1="41211" y1="74219" x2="59863" y2="78125"/>
                        <a14:foregroundMark x1="59863" y1="78125" x2="51660" y2="66504"/>
                        <a14:foregroundMark x1="51660" y1="66504" x2="41602" y2="67676"/>
                        <a14:foregroundMark x1="78613" y1="22070" x2="82715" y2="28516"/>
                        <a14:foregroundMark x1="95704" y1="39310" x2="95931" y2="36598"/>
                        <a14:foregroundMark x1="94922" y1="48633" x2="95579" y2="40794"/>
                        <a14:foregroundMark x1="96191" y1="33496" x2="94902" y2="29721"/>
                        <a14:foregroundMark x1="83105" y1="14063" x2="90332" y2="14063"/>
                        <a14:foregroundMark x1="90332" y1="14063" x2="93164" y2="16797"/>
                        <a14:foregroundMark x1="88672" y1="13184" x2="80859" y2="14941"/>
                        <a14:foregroundMark x1="80859" y1="14941" x2="80859" y2="15039"/>
                        <a14:foregroundMark x1="6055" y1="20313" x2="11523" y2="25684"/>
                        <a14:foregroundMark x1="11523" y1="25684" x2="13965" y2="18457"/>
                        <a14:foregroundMark x1="13965" y1="18457" x2="6445" y2="22949"/>
                        <a14:foregroundMark x1="6445" y1="22949" x2="8105" y2="25586"/>
                        <a14:foregroundMark x1="6836" y1="20313" x2="14160" y2="17676"/>
                        <a14:foregroundMark x1="14685" y1="18237" x2="18457" y2="22266"/>
                        <a14:foregroundMark x1="12109" y1="67676" x2="21875" y2="75977"/>
                        <a14:foregroundMark x1="39029" y1="87035" x2="27344" y2="78906"/>
                        <a14:foregroundMark x1="45840" y1="91773" x2="43298" y2="90004"/>
                        <a14:foregroundMark x1="49805" y1="94531" x2="46318" y2="92105"/>
                        <a14:foregroundMark x1="27344" y1="78906" x2="26172" y2="78418"/>
                        <a14:foregroundMark x1="51660" y1="94336" x2="58496" y2="87305"/>
                        <a14:foregroundMark x1="58496" y1="87305" x2="97128" y2="62097"/>
                        <a14:foregroundMark x1="64453" y1="5566" x2="56641" y2="586"/>
                        <a14:foregroundMark x1="56641" y1="586" x2="50000" y2="3223"/>
                        <a14:foregroundMark x1="50000" y1="3223" x2="48047" y2="6641"/>
                        <a14:foregroundMark x1="70898" y1="6152" x2="73633" y2="7227"/>
                        <a14:foregroundMark x1="29004" y1="8594" x2="29590" y2="15625"/>
                        <a14:foregroundMark x1="29590" y1="15625" x2="31836" y2="8594"/>
                        <a14:foregroundMark x1="31836" y1="8594" x2="23145" y2="10938"/>
                        <a14:foregroundMark x1="21777" y1="10254" x2="28711" y2="6348"/>
                        <a14:foregroundMark x1="28711" y1="6348" x2="32227" y2="7129"/>
                        <a14:foregroundMark x1="25488" y1="7129" x2="22754" y2="10254"/>
                        <a14:foregroundMark x1="3711" y1="54297" x2="5762" y2="62109"/>
                        <a14:foregroundMark x1="5762" y1="62109" x2="7324" y2="63281"/>
                        <a14:backgroundMark x1="20215" y1="11328" x2="15234" y2="17188"/>
                        <a14:backgroundMark x1="15234" y1="17188" x2="13672" y2="16699"/>
                        <a14:backgroundMark x1="1367" y1="30273" x2="1465" y2="52246"/>
                        <a14:backgroundMark x1="1270" y1="62012" x2="1367" y2="65918"/>
                        <a14:backgroundMark x1="3613" y1="50488" x2="488" y2="55371"/>
                        <a14:backgroundMark x1="98828" y1="24805" x2="96094" y2="30273"/>
                        <a14:backgroundMark x1="97461" y1="31738" x2="97656" y2="38965"/>
                        <a14:backgroundMark x1="97656" y1="38965" x2="97656" y2="38965"/>
                        <a14:backgroundMark x1="98047" y1="39355" x2="96094" y2="41211"/>
                        <a14:backgroundMark x1="99219" y1="42480" x2="98633" y2="49609"/>
                        <a14:backgroundMark x1="98633" y1="49609" x2="98633" y2="49609"/>
                        <a14:backgroundMark x1="97266" y1="48828" x2="94727" y2="52539"/>
                        <a14:backgroundMark x1="98926" y1="58105" x2="98633" y2="66699"/>
                        <a14:backgroundMark x1="98633" y1="66699" x2="95605" y2="68945"/>
                        <a14:backgroundMark x1="58594" y1="91699" x2="88867" y2="70996"/>
                        <a14:backgroundMark x1="88867" y1="70996" x2="88965" y2="70996"/>
                        <a14:backgroundMark x1="37988" y1="87988" x2="44727" y2="93164"/>
                        <a14:backgroundMark x1="44727" y1="93164" x2="45313" y2="93359"/>
                        <a14:backgroundMark x1="30762" y1="82227" x2="29492" y2="84766"/>
                        <a14:backgroundMark x1="14355" y1="70996" x2="11719" y2="77637"/>
                        <a14:backgroundMark x1="18066" y1="73438" x2="20410" y2="76660"/>
                        <a14:backgroundMark x1="47949" y1="4492" x2="50293" y2="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55" y="3415388"/>
            <a:ext cx="1620000" cy="16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DE0D6A-68E9-4A97-A296-26778821F4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48" b="91016" l="5957" r="94336">
                        <a14:foregroundMark x1="61816" y1="10449" x2="68457" y2="6934"/>
                        <a14:foregroundMark x1="68457" y1="6934" x2="65527" y2="14453"/>
                        <a14:foregroundMark x1="65527" y1="14453" x2="64844" y2="14648"/>
                        <a14:foregroundMark x1="48633" y1="11523" x2="56445" y2="10547"/>
                        <a14:foregroundMark x1="56445" y1="10547" x2="57227" y2="11328"/>
                        <a14:foregroundMark x1="53906" y1="9180" x2="47656" y2="9863"/>
                        <a14:foregroundMark x1="45020" y1="10547" x2="39258" y2="10254"/>
                        <a14:foregroundMark x1="40039" y1="6738" x2="47363" y2="10352"/>
                        <a14:foregroundMark x1="50586" y1="6348" x2="50684" y2="10547"/>
                        <a14:foregroundMark x1="75977" y1="18066" x2="82910" y2="16602"/>
                        <a14:foregroundMark x1="82910" y1="16602" x2="80664" y2="22559"/>
                        <a14:foregroundMark x1="87575" y1="28164" x2="90430" y2="28809"/>
                        <a14:foregroundMark x1="81348" y1="26758" x2="84063" y2="27371"/>
                        <a14:foregroundMark x1="90430" y1="28809" x2="94336" y2="37012"/>
                        <a14:foregroundMark x1="94336" y1="37012" x2="85352" y2="34668"/>
                        <a14:foregroundMark x1="85352" y1="34668" x2="84668" y2="30664"/>
                        <a14:foregroundMark x1="80469" y1="53320" x2="88281" y2="50977"/>
                        <a14:foregroundMark x1="88281" y1="50977" x2="82129" y2="58301"/>
                        <a14:foregroundMark x1="82129" y1="58301" x2="82129" y2="58594"/>
                        <a14:foregroundMark x1="88477" y1="49902" x2="87695" y2="46289"/>
                        <a14:foregroundMark x1="90625" y1="47070" x2="90820" y2="51758"/>
                        <a14:foregroundMark x1="38184" y1="87012" x2="44629" y2="91406"/>
                        <a14:foregroundMark x1="44629" y1="91406" x2="54883" y2="92285"/>
                        <a14:foregroundMark x1="54883" y1="92285" x2="62402" y2="91113"/>
                        <a14:foregroundMark x1="62402" y1="91113" x2="70996" y2="82129"/>
                        <a14:foregroundMark x1="71777" y1="82813" x2="92578" y2="67969"/>
                        <a14:foregroundMark x1="8997" y1="51197" x2="6250" y2="52930"/>
                        <a14:foregroundMark x1="12598" y1="48926" x2="10954" y2="49963"/>
                        <a14:foregroundMark x1="6250" y1="52930" x2="5957" y2="70898"/>
                        <a14:foregroundMark x1="5957" y1="70898" x2="28027" y2="80762"/>
                        <a14:foregroundMark x1="11914" y1="17188" x2="11328" y2="30566"/>
                        <a14:foregroundMark x1="24121" y1="13574" x2="23145" y2="26758"/>
                        <a14:foregroundMark x1="13477" y1="49316" x2="18359" y2="51758"/>
                        <a14:foregroundMark x1="8887" y1="50977" x2="10547" y2="50195"/>
                        <a14:backgroundMark x1="80469" y1="31250" x2="85645" y2="39648"/>
                        <a14:backgroundMark x1="85156" y1="28027" x2="85645" y2="27637"/>
                        <a14:backgroundMark x1="85352" y1="25098" x2="86035" y2="29004"/>
                        <a14:backgroundMark x1="11523" y1="50684" x2="8789" y2="5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31" y="3383488"/>
            <a:ext cx="1620000" cy="1620000"/>
          </a:xfrm>
          <a:prstGeom prst="rect">
            <a:avLst/>
          </a:prstGeom>
        </p:spPr>
      </p:pic>
      <p:sp>
        <p:nvSpPr>
          <p:cNvPr id="49" name="object 57">
            <a:extLst>
              <a:ext uri="{FF2B5EF4-FFF2-40B4-BE49-F238E27FC236}">
                <a16:creationId xmlns:a16="http://schemas.microsoft.com/office/drawing/2014/main" id="{991C39A7-AD82-4A94-8FAC-EE4DE7639103}"/>
              </a:ext>
            </a:extLst>
          </p:cNvPr>
          <p:cNvSpPr txBox="1"/>
          <p:nvPr/>
        </p:nvSpPr>
        <p:spPr>
          <a:xfrm>
            <a:off x="7030072" y="2053699"/>
            <a:ext cx="70208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2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 этап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50" name="object 57">
            <a:extLst>
              <a:ext uri="{FF2B5EF4-FFF2-40B4-BE49-F238E27FC236}">
                <a16:creationId xmlns:a16="http://schemas.microsoft.com/office/drawing/2014/main" id="{EEA67AC5-2DF7-4D23-9D7F-EDC172E750F8}"/>
              </a:ext>
            </a:extLst>
          </p:cNvPr>
          <p:cNvSpPr txBox="1"/>
          <p:nvPr/>
        </p:nvSpPr>
        <p:spPr>
          <a:xfrm>
            <a:off x="8731872" y="2043929"/>
            <a:ext cx="70208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2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 этап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51" name="object 57">
            <a:extLst>
              <a:ext uri="{FF2B5EF4-FFF2-40B4-BE49-F238E27FC236}">
                <a16:creationId xmlns:a16="http://schemas.microsoft.com/office/drawing/2014/main" id="{3DC66F84-AC03-41E2-9E7D-98CC2D5C27B4}"/>
              </a:ext>
            </a:extLst>
          </p:cNvPr>
          <p:cNvSpPr txBox="1"/>
          <p:nvPr/>
        </p:nvSpPr>
        <p:spPr>
          <a:xfrm>
            <a:off x="9988293" y="2041179"/>
            <a:ext cx="158842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2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Финальная стадия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A7A9097F-F448-4883-80C3-75AEB15D74CD}"/>
              </a:ext>
            </a:extLst>
          </p:cNvPr>
          <p:cNvSpPr txBox="1"/>
          <p:nvPr/>
        </p:nvSpPr>
        <p:spPr>
          <a:xfrm>
            <a:off x="711643" y="5577314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F296D111-0676-4D34-8107-348206B84BA3}"/>
              </a:ext>
            </a:extLst>
          </p:cNvPr>
          <p:cNvSpPr txBox="1"/>
          <p:nvPr/>
        </p:nvSpPr>
        <p:spPr>
          <a:xfrm>
            <a:off x="277662" y="2071399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id="{6943F594-E817-4D5C-80D6-2C11D6EEC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62743"/>
              </p:ext>
            </p:extLst>
          </p:nvPr>
        </p:nvGraphicFramePr>
        <p:xfrm>
          <a:off x="210292" y="3757823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6" name="Picture 2" descr="Fire ">
            <a:extLst>
              <a:ext uri="{FF2B5EF4-FFF2-40B4-BE49-F238E27FC236}">
                <a16:creationId xmlns:a16="http://schemas.microsoft.com/office/drawing/2014/main" id="{8F4F1182-8360-4CD7-965A-8147CA91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" y="5872323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AE4D642-5B1B-4130-80A7-8925F477F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40" y="6159667"/>
            <a:ext cx="252000" cy="25200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D1ADF89-6917-4BD1-B979-CD47BFD6376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091" y="6455764"/>
            <a:ext cx="252000" cy="252000"/>
          </a:xfrm>
          <a:prstGeom prst="rect">
            <a:avLst/>
          </a:prstGeom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97983DD8-A39E-4E77-8E57-7843FEE2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66">
            <a:extLst>
              <a:ext uri="{FF2B5EF4-FFF2-40B4-BE49-F238E27FC236}">
                <a16:creationId xmlns:a16="http://schemas.microsoft.com/office/drawing/2014/main" id="{94E39947-986B-4B78-AAA7-F959F0A4EDB1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4" name="object 57">
            <a:extLst>
              <a:ext uri="{FF2B5EF4-FFF2-40B4-BE49-F238E27FC236}">
                <a16:creationId xmlns:a16="http://schemas.microsoft.com/office/drawing/2014/main" id="{64F2F6BD-40D0-4973-B08E-6EC2854CD52C}"/>
              </a:ext>
            </a:extLst>
          </p:cNvPr>
          <p:cNvSpPr txBox="1"/>
          <p:nvPr/>
        </p:nvSpPr>
        <p:spPr>
          <a:xfrm>
            <a:off x="5368700" y="2053699"/>
            <a:ext cx="70208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2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 этап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61524" y="209840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текстильное производство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84742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9529499" y="225202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Республика Каракалпакстан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3" name="Rectangle 21">
            <a:extLst>
              <a:ext uri="{FF2B5EF4-FFF2-40B4-BE49-F238E27FC236}">
                <a16:creationId xmlns:a16="http://schemas.microsoft.com/office/drawing/2014/main" id="{E4B58D62-D1BF-489B-942F-4F566A4A0F10}"/>
              </a:ext>
            </a:extLst>
          </p:cNvPr>
          <p:cNvSpPr/>
          <p:nvPr/>
        </p:nvSpPr>
        <p:spPr>
          <a:xfrm>
            <a:off x="10743125" y="3736948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Ферганская область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47" name="Connector: Elbow 26">
            <a:extLst>
              <a:ext uri="{FF2B5EF4-FFF2-40B4-BE49-F238E27FC236}">
                <a16:creationId xmlns:a16="http://schemas.microsoft.com/office/drawing/2014/main" id="{C96CBE41-2472-4373-B584-884E8970B219}"/>
              </a:ext>
            </a:extLst>
          </p:cNvPr>
          <p:cNvCxnSpPr>
            <a:cxnSpLocks/>
            <a:stCxn id="123" idx="0"/>
            <a:endCxn id="134" idx="140"/>
          </p:cNvCxnSpPr>
          <p:nvPr/>
        </p:nvCxnSpPr>
        <p:spPr>
          <a:xfrm rot="16200000" flipV="1">
            <a:off x="10986041" y="3416257"/>
            <a:ext cx="289861" cy="35152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object 10">
            <a:extLst>
              <a:ext uri="{FF2B5EF4-FFF2-40B4-BE49-F238E27FC236}">
                <a16:creationId xmlns:a16="http://schemas.microsoft.com/office/drawing/2014/main" id="{87EACEFD-1736-4B2D-8F78-7990B8A6CC2E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8" name="object 10">
            <a:extLst>
              <a:ext uri="{FF2B5EF4-FFF2-40B4-BE49-F238E27FC236}">
                <a16:creationId xmlns:a16="http://schemas.microsoft.com/office/drawing/2014/main" id="{A33CC761-6071-48C5-A54E-BD5E89686801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49" name="object 2">
            <a:extLst>
              <a:ext uri="{FF2B5EF4-FFF2-40B4-BE49-F238E27FC236}">
                <a16:creationId xmlns:a16="http://schemas.microsoft.com/office/drawing/2014/main" id="{42114C51-864C-46F8-A13A-25B5292098EF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1" name="object 3">
            <a:extLst>
              <a:ext uri="{FF2B5EF4-FFF2-40B4-BE49-F238E27FC236}">
                <a16:creationId xmlns:a16="http://schemas.microsoft.com/office/drawing/2014/main" id="{C4ED5997-4FE6-4943-A6D1-30A6AB0FDA3B}"/>
              </a:ext>
            </a:extLst>
          </p:cNvPr>
          <p:cNvSpPr txBox="1"/>
          <p:nvPr/>
        </p:nvSpPr>
        <p:spPr>
          <a:xfrm>
            <a:off x="181752" y="900175"/>
            <a:ext cx="64795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на международном уровне структуру эксплуатационных расходов на производство синтетического штапельного волокна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52" name="Таблица 7">
            <a:extLst>
              <a:ext uri="{FF2B5EF4-FFF2-40B4-BE49-F238E27FC236}">
                <a16:creationId xmlns:a16="http://schemas.microsoft.com/office/drawing/2014/main" id="{7A02A965-9EF1-4F9B-801B-5EC4EB2CA594}"/>
              </a:ext>
            </a:extLst>
          </p:cNvPr>
          <p:cNvGraphicFramePr>
            <a:graphicFrameLocks noGrp="1"/>
          </p:cNvGraphicFramePr>
          <p:nvPr/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51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18011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Южная </a:t>
                      </a:r>
                      <a:r>
                        <a:rPr lang="ru-RU" sz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корея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spc="-10" dirty="0" err="1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Таивань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Индонезия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53" name="object 43">
            <a:extLst>
              <a:ext uri="{FF2B5EF4-FFF2-40B4-BE49-F238E27FC236}">
                <a16:creationId xmlns:a16="http://schemas.microsoft.com/office/drawing/2014/main" id="{6AE84353-30C8-4132-AEBB-9306FDD8D41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57" name="object 44">
              <a:extLst>
                <a:ext uri="{FF2B5EF4-FFF2-40B4-BE49-F238E27FC236}">
                  <a16:creationId xmlns:a16="http://schemas.microsoft.com/office/drawing/2014/main" id="{066731AC-3905-4DC6-A3E1-3394B3F1E7F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8" name="object 45">
              <a:extLst>
                <a:ext uri="{FF2B5EF4-FFF2-40B4-BE49-F238E27FC236}">
                  <a16:creationId xmlns:a16="http://schemas.microsoft.com/office/drawing/2014/main" id="{64B0D250-A174-4B2A-8A6B-71631B6EC857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9" name="object 46">
              <a:extLst>
                <a:ext uri="{FF2B5EF4-FFF2-40B4-BE49-F238E27FC236}">
                  <a16:creationId xmlns:a16="http://schemas.microsoft.com/office/drawing/2014/main" id="{7858A1E6-EA49-4116-92C3-6EDA466FD630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60" name="object 47">
              <a:extLst>
                <a:ext uri="{FF2B5EF4-FFF2-40B4-BE49-F238E27FC236}">
                  <a16:creationId xmlns:a16="http://schemas.microsoft.com/office/drawing/2014/main" id="{D97AAC74-5FB8-4798-96FE-117915FE6EF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61" name="object 48">
            <a:extLst>
              <a:ext uri="{FF2B5EF4-FFF2-40B4-BE49-F238E27FC236}">
                <a16:creationId xmlns:a16="http://schemas.microsoft.com/office/drawing/2014/main" id="{169EFBE5-9411-4650-89F6-04A0BC7D18AE}"/>
              </a:ext>
            </a:extLst>
          </p:cNvPr>
          <p:cNvSpPr txBox="1"/>
          <p:nvPr/>
        </p:nvSpPr>
        <p:spPr>
          <a:xfrm>
            <a:off x="1469777" y="165648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синтетических волокон, млрд долл. США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2" name="object 49">
            <a:extLst>
              <a:ext uri="{FF2B5EF4-FFF2-40B4-BE49-F238E27FC236}">
                <a16:creationId xmlns:a16="http://schemas.microsoft.com/office/drawing/2014/main" id="{202D6E0C-C112-48D9-B837-832C211876E2}"/>
              </a:ext>
            </a:extLst>
          </p:cNvPr>
          <p:cNvSpPr txBox="1"/>
          <p:nvPr/>
        </p:nvSpPr>
        <p:spPr>
          <a:xfrm>
            <a:off x="4240203" y="1659931"/>
            <a:ext cx="1140306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3" name="object 50">
            <a:extLst>
              <a:ext uri="{FF2B5EF4-FFF2-40B4-BE49-F238E27FC236}">
                <a16:creationId xmlns:a16="http://schemas.microsoft.com/office/drawing/2014/main" id="{FA33CF00-07B3-41CE-A84C-4E74271EBACE}"/>
              </a:ext>
            </a:extLst>
          </p:cNvPr>
          <p:cNvSpPr txBox="1"/>
          <p:nvPr/>
        </p:nvSpPr>
        <p:spPr>
          <a:xfrm>
            <a:off x="5499534" y="1619304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электроэнергии, центов США за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кВт·ч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64" name="object 49">
            <a:extLst>
              <a:ext uri="{FF2B5EF4-FFF2-40B4-BE49-F238E27FC236}">
                <a16:creationId xmlns:a16="http://schemas.microsoft.com/office/drawing/2014/main" id="{16E562B9-7266-457B-9BF6-FC1421BDB643}"/>
              </a:ext>
            </a:extLst>
          </p:cNvPr>
          <p:cNvSpPr txBox="1"/>
          <p:nvPr/>
        </p:nvSpPr>
        <p:spPr>
          <a:xfrm>
            <a:off x="2802718" y="1645306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синтетических волокон в Узбекистан,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CFBC3596-D347-40F7-928E-061FA70805D9}"/>
              </a:ext>
            </a:extLst>
          </p:cNvPr>
          <p:cNvSpPr/>
          <p:nvPr/>
        </p:nvSpPr>
        <p:spPr>
          <a:xfrm>
            <a:off x="1661778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09BB398-0EE8-4240-B3A3-BD8B22ABE06C}"/>
              </a:ext>
            </a:extLst>
          </p:cNvPr>
          <p:cNvSpPr/>
          <p:nvPr/>
        </p:nvSpPr>
        <p:spPr>
          <a:xfrm>
            <a:off x="1661778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B072072A-BC05-4113-8E6E-C3F441BD38ED}"/>
              </a:ext>
            </a:extLst>
          </p:cNvPr>
          <p:cNvSpPr/>
          <p:nvPr/>
        </p:nvSpPr>
        <p:spPr>
          <a:xfrm>
            <a:off x="1661777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75156FA4-ACBF-4F2F-A970-2B4F5B82E433}"/>
              </a:ext>
            </a:extLst>
          </p:cNvPr>
          <p:cNvSpPr/>
          <p:nvPr/>
        </p:nvSpPr>
        <p:spPr>
          <a:xfrm>
            <a:off x="1661778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65AABCBF-3332-4515-B6FA-FD855503651C}"/>
              </a:ext>
            </a:extLst>
          </p:cNvPr>
          <p:cNvSpPr/>
          <p:nvPr/>
        </p:nvSpPr>
        <p:spPr>
          <a:xfrm>
            <a:off x="1661778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1AE1ADF-96A9-4572-9632-3ADA03B9546E}"/>
              </a:ext>
            </a:extLst>
          </p:cNvPr>
          <p:cNvSpPr/>
          <p:nvPr/>
        </p:nvSpPr>
        <p:spPr>
          <a:xfrm>
            <a:off x="1657331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D5CEB70-B37E-40AC-8502-15FF18F1BF44}"/>
              </a:ext>
            </a:extLst>
          </p:cNvPr>
          <p:cNvSpPr/>
          <p:nvPr/>
        </p:nvSpPr>
        <p:spPr>
          <a:xfrm>
            <a:off x="1664791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755C7B6-B8D6-408C-9048-E72358207D1A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C6CB545B-9E96-4552-8047-E99B236927B8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959DADF3-FEFE-4873-A5FA-C889ACA8DB36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2531BCE6-C141-4BEE-AC5D-404038472BFA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EEF1C4C8-D1FF-4E75-A5DB-497D39151C76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F76C5C52-AC60-4D62-927D-D40EE22B927C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5B395D8A-5A86-4F7F-BB3B-A9E564FDF44B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BCCB72AA-7A81-4077-9A44-74EE9D6B5AD9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E5C2B3D3-B556-47E1-AE15-5FF8F75C81D8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31">
            <a:extLst>
              <a:ext uri="{FF2B5EF4-FFF2-40B4-BE49-F238E27FC236}">
                <a16:creationId xmlns:a16="http://schemas.microsoft.com/office/drawing/2014/main" id="{A54171FB-56EC-4E76-B6A0-AA56791286E8}"/>
              </a:ext>
            </a:extLst>
          </p:cNvPr>
          <p:cNvSpPr txBox="1"/>
          <p:nvPr/>
        </p:nvSpPr>
        <p:spPr>
          <a:xfrm>
            <a:off x="580048" y="4078250"/>
            <a:ext cx="1031718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82" name="object 20">
            <a:extLst>
              <a:ext uri="{FF2B5EF4-FFF2-40B4-BE49-F238E27FC236}">
                <a16:creationId xmlns:a16="http://schemas.microsoft.com/office/drawing/2014/main" id="{5E2652EE-290B-45C2-A448-F42BD6D7D032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object 20">
            <a:extLst>
              <a:ext uri="{FF2B5EF4-FFF2-40B4-BE49-F238E27FC236}">
                <a16:creationId xmlns:a16="http://schemas.microsoft.com/office/drawing/2014/main" id="{7B531ED5-9522-48E8-892C-17EA5FD43E80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4" name="object 20">
            <a:extLst>
              <a:ext uri="{FF2B5EF4-FFF2-40B4-BE49-F238E27FC236}">
                <a16:creationId xmlns:a16="http://schemas.microsoft.com/office/drawing/2014/main" id="{2AAA4714-EA2A-4190-86F4-DDC472E9620A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2D568ABD-D5A0-4AE4-A04C-8760D17AEEC8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9BD1B716-9A94-45AC-90CE-16CE473182A2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8D495B9F-EE40-46A7-9294-F6370E83D8EA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8" name="object 20">
            <a:extLst>
              <a:ext uri="{FF2B5EF4-FFF2-40B4-BE49-F238E27FC236}">
                <a16:creationId xmlns:a16="http://schemas.microsoft.com/office/drawing/2014/main" id="{338CAAD3-95E2-4CB4-B59A-E14852E89E16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9" name="Picture 2" descr="Китай ">
            <a:extLst>
              <a:ext uri="{FF2B5EF4-FFF2-40B4-BE49-F238E27FC236}">
                <a16:creationId xmlns:a16="http://schemas.microsoft.com/office/drawing/2014/main" id="{D1F3D920-D245-4012-9885-EBA386E3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4" descr="Узбекистан ">
            <a:extLst>
              <a:ext uri="{FF2B5EF4-FFF2-40B4-BE49-F238E27FC236}">
                <a16:creationId xmlns:a16="http://schemas.microsoft.com/office/drawing/2014/main" id="{A471D5F8-C086-47AF-970C-39FAFCBE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object 20">
            <a:extLst>
              <a:ext uri="{FF2B5EF4-FFF2-40B4-BE49-F238E27FC236}">
                <a16:creationId xmlns:a16="http://schemas.microsoft.com/office/drawing/2014/main" id="{71D8BAE7-A802-4D91-AA79-CC057B659720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2" name="object 20">
            <a:extLst>
              <a:ext uri="{FF2B5EF4-FFF2-40B4-BE49-F238E27FC236}">
                <a16:creationId xmlns:a16="http://schemas.microsoft.com/office/drawing/2014/main" id="{570417E7-982D-4A6F-92C6-9E416D62E592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Picture 12">
            <a:extLst>
              <a:ext uri="{FF2B5EF4-FFF2-40B4-BE49-F238E27FC236}">
                <a16:creationId xmlns:a16="http://schemas.microsoft.com/office/drawing/2014/main" id="{AE52527E-DB59-4CFF-BBEC-D3377B9A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Round icon. Illustration of flag of Germany">
            <a:extLst>
              <a:ext uri="{FF2B5EF4-FFF2-40B4-BE49-F238E27FC236}">
                <a16:creationId xmlns:a16="http://schemas.microsoft.com/office/drawing/2014/main" id="{1F562128-9E41-4819-9B8F-F3D21933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4">
            <a:extLst>
              <a:ext uri="{FF2B5EF4-FFF2-40B4-BE49-F238E27FC236}">
                <a16:creationId xmlns:a16="http://schemas.microsoft.com/office/drawing/2014/main" id="{622E7637-F627-47CA-9459-C2593339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object 20">
            <a:extLst>
              <a:ext uri="{FF2B5EF4-FFF2-40B4-BE49-F238E27FC236}">
                <a16:creationId xmlns:a16="http://schemas.microsoft.com/office/drawing/2014/main" id="{550F542F-FFFB-4FD1-8B57-B53B751554FF}"/>
              </a:ext>
            </a:extLst>
          </p:cNvPr>
          <p:cNvSpPr/>
          <p:nvPr/>
        </p:nvSpPr>
        <p:spPr>
          <a:xfrm>
            <a:off x="1664791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C8BAAE1F-EFF5-4F80-AB8B-76BA966D3487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8" name="Picture 2">
            <a:extLst>
              <a:ext uri="{FF2B5EF4-FFF2-40B4-BE49-F238E27FC236}">
                <a16:creationId xmlns:a16="http://schemas.microsoft.com/office/drawing/2014/main" id="{AC1CFE08-8614-43F8-8886-C7E4E5EA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4">
            <a:extLst>
              <a:ext uri="{FF2B5EF4-FFF2-40B4-BE49-F238E27FC236}">
                <a16:creationId xmlns:a16="http://schemas.microsoft.com/office/drawing/2014/main" id="{169825A6-F1F9-422F-8556-BE5B888D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8">
            <a:extLst>
              <a:ext uri="{FF2B5EF4-FFF2-40B4-BE49-F238E27FC236}">
                <a16:creationId xmlns:a16="http://schemas.microsoft.com/office/drawing/2014/main" id="{DACF6F40-171D-4A4F-BBD8-E1052C8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object 20">
            <a:extLst>
              <a:ext uri="{FF2B5EF4-FFF2-40B4-BE49-F238E27FC236}">
                <a16:creationId xmlns:a16="http://schemas.microsoft.com/office/drawing/2014/main" id="{B249973C-3C83-4436-A6F4-467FAC9D98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13">
            <a:extLst>
              <a:ext uri="{FF2B5EF4-FFF2-40B4-BE49-F238E27FC236}">
                <a16:creationId xmlns:a16="http://schemas.microsoft.com/office/drawing/2014/main" id="{B836B6EF-AEDB-4890-A753-37DF8D8AD75E}"/>
              </a:ext>
            </a:extLst>
          </p:cNvPr>
          <p:cNvSpPr txBox="1"/>
          <p:nvPr/>
        </p:nvSpPr>
        <p:spPr>
          <a:xfrm>
            <a:off x="202910" y="4690693"/>
            <a:ext cx="6650634" cy="201548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buChar char="•"/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текстильной продукции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Стабильной экономической и политической ситуации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Доступности квалифицированной и неквалифицированной рабочей силы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Развития существующей инфраструктуры и распределительных сетей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государства*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203" name="Схема 202">
            <a:extLst>
              <a:ext uri="{FF2B5EF4-FFF2-40B4-BE49-F238E27FC236}">
                <a16:creationId xmlns:a16="http://schemas.microsoft.com/office/drawing/2014/main" id="{4237270A-4425-467B-9884-4878A7CDD625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4" name="TextBox 203">
            <a:extLst>
              <a:ext uri="{FF2B5EF4-FFF2-40B4-BE49-F238E27FC236}">
                <a16:creationId xmlns:a16="http://schemas.microsoft.com/office/drawing/2014/main" id="{07422CB7-EF24-46A6-BE7F-0350C9D7B4FA}"/>
              </a:ext>
            </a:extLst>
          </p:cNvPr>
          <p:cNvSpPr txBox="1"/>
          <p:nvPr/>
        </p:nvSpPr>
        <p:spPr>
          <a:xfrm>
            <a:off x="6679274" y="4150355"/>
            <a:ext cx="5512726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3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текстильной промышленности</a:t>
            </a:r>
            <a:endParaRPr lang="en-US" sz="13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3B9802CD-6785-4A0A-8FAC-E074979CC3B8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2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FF7FABDB-9B52-4AA7-9DC2-62076A4C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 descr="Рабочие ">
            <a:extLst>
              <a:ext uri="{FF2B5EF4-FFF2-40B4-BE49-F238E27FC236}">
                <a16:creationId xmlns:a16="http://schemas.microsoft.com/office/drawing/2014/main" id="{C9408A9B-584C-4678-93E7-8C3DFAA6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object 2">
            <a:extLst>
              <a:ext uri="{FF2B5EF4-FFF2-40B4-BE49-F238E27FC236}">
                <a16:creationId xmlns:a16="http://schemas.microsoft.com/office/drawing/2014/main" id="{7FEE1D46-F5AF-4795-B730-8E835FE195B1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DE1ADB9-FF68-466A-B503-BD991AC09A5E}"/>
              </a:ext>
            </a:extLst>
          </p:cNvPr>
          <p:cNvSpPr txBox="1"/>
          <p:nvPr/>
        </p:nvSpPr>
        <p:spPr>
          <a:xfrm>
            <a:off x="6576917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9C4DB55-3020-46AC-B7C3-701F2F147851}"/>
              </a:ext>
            </a:extLst>
          </p:cNvPr>
          <p:cNvSpPr/>
          <p:nvPr/>
        </p:nvSpPr>
        <p:spPr>
          <a:xfrm>
            <a:off x="9484781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B42203A8-6342-4BC6-A562-AFB60AF80598}"/>
              </a:ext>
            </a:extLst>
          </p:cNvPr>
          <p:cNvSpPr/>
          <p:nvPr/>
        </p:nvSpPr>
        <p:spPr>
          <a:xfrm>
            <a:off x="6780316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401329B-E6C3-4468-886E-A8F76E87055E}"/>
              </a:ext>
            </a:extLst>
          </p:cNvPr>
          <p:cNvSpPr txBox="1"/>
          <p:nvPr/>
        </p:nvSpPr>
        <p:spPr>
          <a:xfrm>
            <a:off x="7489042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F0DE5415-C67D-4D4F-9410-8DDCAF37DDAB}"/>
              </a:ext>
            </a:extLst>
          </p:cNvPr>
          <p:cNvSpPr txBox="1"/>
          <p:nvPr/>
        </p:nvSpPr>
        <p:spPr>
          <a:xfrm>
            <a:off x="10185313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39D8AD4-B4C2-49FA-A28B-FF6791BA078E}"/>
              </a:ext>
            </a:extLst>
          </p:cNvPr>
          <p:cNvSpPr txBox="1"/>
          <p:nvPr/>
        </p:nvSpPr>
        <p:spPr>
          <a:xfrm>
            <a:off x="6576917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16" name="Picture 6">
            <a:extLst>
              <a:ext uri="{FF2B5EF4-FFF2-40B4-BE49-F238E27FC236}">
                <a16:creationId xmlns:a16="http://schemas.microsoft.com/office/drawing/2014/main" id="{1BC24140-90FC-4413-B17B-C4945296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44" y="79138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TextBox 66">
            <a:extLst>
              <a:ext uri="{FF2B5EF4-FFF2-40B4-BE49-F238E27FC236}">
                <a16:creationId xmlns:a16="http://schemas.microsoft.com/office/drawing/2014/main" id="{75D3FA25-AE5C-4E13-986D-C8A79483B9B5}"/>
              </a:ext>
            </a:extLst>
          </p:cNvPr>
          <p:cNvSpPr txBox="1"/>
          <p:nvPr/>
        </p:nvSpPr>
        <p:spPr>
          <a:xfrm>
            <a:off x="9853139" y="36545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218" name="Connector: Elbow 26">
            <a:extLst>
              <a:ext uri="{FF2B5EF4-FFF2-40B4-BE49-F238E27FC236}">
                <a16:creationId xmlns:a16="http://schemas.microsoft.com/office/drawing/2014/main" id="{4E41408F-8D59-4785-9FF4-B6F993B1569D}"/>
              </a:ext>
            </a:extLst>
          </p:cNvPr>
          <p:cNvCxnSpPr>
            <a:cxnSpLocks/>
            <a:stCxn id="144" idx="1"/>
          </p:cNvCxnSpPr>
          <p:nvPr/>
        </p:nvCxnSpPr>
        <p:spPr>
          <a:xfrm rot="10800000" flipV="1">
            <a:off x="8498793" y="2389748"/>
            <a:ext cx="1030707" cy="32582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619</Words>
  <Application>Microsoft Office PowerPoint</Application>
  <PresentationFormat>Широкоэкранный</PresentationFormat>
  <Paragraphs>155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216</cp:revision>
  <dcterms:created xsi:type="dcterms:W3CDTF">2024-07-25T07:55:13Z</dcterms:created>
  <dcterms:modified xsi:type="dcterms:W3CDTF">2025-04-27T12:13:52Z</dcterms:modified>
</cp:coreProperties>
</file>