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6A6A6"/>
    <a:srgbClr val="CCEBEE"/>
    <a:srgbClr val="2C637B"/>
    <a:srgbClr val="598497"/>
    <a:srgbClr val="84A4B2"/>
    <a:srgbClr val="00425F"/>
    <a:srgbClr val="8FD7CD"/>
    <a:srgbClr val="3C6E85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3" autoAdjust="0"/>
    <p:restoredTop sz="96265" autoAdjust="0"/>
  </p:normalViewPr>
  <p:slideViewPr>
    <p:cSldViewPr snapToGrid="0">
      <p:cViewPr varScale="1">
        <p:scale>
          <a:sx n="122" d="100"/>
          <a:sy n="122" d="100"/>
        </p:scale>
        <p:origin x="45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dirty="0">
            <a:solidFill>
              <a:schemeClr val="bg1"/>
            </a:solidFill>
            <a:latin typeface="Montserrat" pitchFamily="2" charset="-52"/>
          </a:endParaRP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92247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52036" y="-552036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kern="1200" dirty="0">
            <a:latin typeface="Montserrat" pitchFamily="2" charset="-52"/>
          </a:endParaRPr>
        </a:p>
      </dsp:txBody>
      <dsp:txXfrm rot="5400000">
        <a:off x="-1" y="1"/>
        <a:ext cx="2007974" cy="677926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>
        <a:off x="2007974" y="0"/>
        <a:ext cx="2007974" cy="677926"/>
      </dsp:txXfrm>
    </dsp:sp>
    <dsp:sp modelId="{43449363-4EDA-467E-B961-270B2D8631D9}">
      <dsp:nvSpPr>
        <dsp:cNvPr id="0" name=""/>
        <dsp:cNvSpPr/>
      </dsp:nvSpPr>
      <dsp:spPr>
        <a:xfrm rot="10800000">
          <a:off x="0" y="903901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10800000">
        <a:off x="0" y="1129876"/>
        <a:ext cx="2007974" cy="677926"/>
      </dsp:txXfrm>
    </dsp:sp>
    <dsp:sp modelId="{A0A23C6F-A844-46E1-88BE-F3410554CBA0}">
      <dsp:nvSpPr>
        <dsp:cNvPr id="0" name=""/>
        <dsp:cNvSpPr/>
      </dsp:nvSpPr>
      <dsp:spPr>
        <a:xfrm rot="5400000">
          <a:off x="2560010" y="351865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-5400000">
        <a:off x="2007973" y="1129876"/>
        <a:ext cx="2007974" cy="677926"/>
      </dsp:txXfrm>
    </dsp:sp>
    <dsp:sp modelId="{A10CFAA8-7A06-484B-A328-27E6FE273152}">
      <dsp:nvSpPr>
        <dsp:cNvPr id="0" name=""/>
        <dsp:cNvSpPr/>
      </dsp:nvSpPr>
      <dsp:spPr>
        <a:xfrm>
          <a:off x="1269989" y="695445"/>
          <a:ext cx="1475969" cy="416911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kern="1200" dirty="0">
            <a:solidFill>
              <a:schemeClr val="bg1"/>
            </a:solidFill>
            <a:latin typeface="Montserrat" pitchFamily="2" charset="-52"/>
          </a:endParaRPr>
        </a:p>
      </dsp:txBody>
      <dsp:txXfrm>
        <a:off x="1290341" y="715797"/>
        <a:ext cx="1435265" cy="376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8.png"/><Relationship Id="rId1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21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2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diagramData" Target="../diagrams/data2.xml"/><Relationship Id="rId10" Type="http://schemas.openxmlformats.org/officeDocument/2006/relationships/image" Target="../media/image15.png"/><Relationship Id="rId19" Type="http://schemas.microsoft.com/office/2007/relationships/diagramDrawing" Target="../diagrams/drawing2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object 2">
            <a:extLst>
              <a:ext uri="{FF2B5EF4-FFF2-40B4-BE49-F238E27FC236}">
                <a16:creationId xmlns:a16="http://schemas.microsoft.com/office/drawing/2014/main" id="{6005E512-A9F4-4115-836E-E9485BC95FF9}"/>
              </a:ext>
            </a:extLst>
          </p:cNvPr>
          <p:cNvGrpSpPr/>
          <p:nvPr/>
        </p:nvGrpSpPr>
        <p:grpSpPr>
          <a:xfrm>
            <a:off x="4533263" y="878252"/>
            <a:ext cx="7611111" cy="5703523"/>
            <a:chOff x="0" y="3962400"/>
            <a:chExt cx="7560309" cy="5181600"/>
          </a:xfrm>
        </p:grpSpPr>
        <p:sp>
          <p:nvSpPr>
            <p:cNvPr id="65" name="object 3">
              <a:extLst>
                <a:ext uri="{FF2B5EF4-FFF2-40B4-BE49-F238E27FC236}">
                  <a16:creationId xmlns:a16="http://schemas.microsoft.com/office/drawing/2014/main" id="{D64F43A3-A2A1-4CE7-90F6-023989FAB10D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67" name="object 4">
              <a:extLst>
                <a:ext uri="{FF2B5EF4-FFF2-40B4-BE49-F238E27FC236}">
                  <a16:creationId xmlns:a16="http://schemas.microsoft.com/office/drawing/2014/main" id="{814F4E57-5533-4B30-81C7-BF38DC003DBB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57" name="object 5">
            <a:extLst>
              <a:ext uri="{FF2B5EF4-FFF2-40B4-BE49-F238E27FC236}">
                <a16:creationId xmlns:a16="http://schemas.microsoft.com/office/drawing/2014/main" id="{25BA3721-640C-43B0-A729-BA335CA98EA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5CFDCDFD-298B-40D2-A7AF-A94939D2C45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687B5D8A-8A03-4197-B9E7-A79105225D5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360555" y="211117"/>
            <a:ext cx="675312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кожаной обуви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74111"/>
            <a:ext cx="2207260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 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кожаной обуви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600" b="1" spc="-10" dirty="0">
                <a:solidFill>
                  <a:schemeClr val="bg1"/>
                </a:solidFill>
                <a:latin typeface="Montserrat" pitchFamily="2" charset="-52"/>
                <a:cs typeface="Arial MT"/>
              </a:rPr>
              <a:t>Обзор проекта</a:t>
            </a:r>
            <a:endParaRPr lang="ru-RU"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21441" y="2015656"/>
            <a:ext cx="1736242" cy="87203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Закупка</a:t>
            </a:r>
          </a:p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материалов (высококачественная кожа и другие материалы)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88287" y="2104609"/>
            <a:ext cx="1398630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Подготовка кожи, дизайн и изготовление выкройки</a:t>
            </a:r>
            <a:endParaRPr lang="en-US" sz="1100" dirty="0">
              <a:solidFill>
                <a:srgbClr val="FFFFF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18265" y="2260066"/>
            <a:ext cx="134932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Раскрой, пошив и сборка обуви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152500" y="2285840"/>
            <a:ext cx="14527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Контроль качества и упаковка</a:t>
            </a:r>
            <a:endParaRPr lang="en-US" sz="1100" spc="-10" dirty="0">
              <a:solidFill>
                <a:srgbClr val="FFFFF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lang="ru-RU"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40534" y="3453597"/>
            <a:ext cx="182792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производственные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35949" y="4115974"/>
            <a:ext cx="2137714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различных типов, размеров и конструкций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346599" y="4265873"/>
            <a:ext cx="134302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317537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317537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29503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Бизнес-модель: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производственное предприятие мощностью 1 млн пар кожаной обуви в год.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490176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кожаной обуви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07418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07418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4903539"/>
            <a:ext cx="5979454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кожаной обувью (2024 г.)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126879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EB610303-4D9E-490A-A41E-FA03C9C38FB1}"/>
              </a:ext>
            </a:extLst>
          </p:cNvPr>
          <p:cNvSpPr/>
          <p:nvPr/>
        </p:nvSpPr>
        <p:spPr>
          <a:xfrm>
            <a:off x="5375363" y="5730568"/>
            <a:ext cx="10470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3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06 </a:t>
            </a:r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 пар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D9E7FF9F-48D6-4BC4-ADD4-04D8FB90CD15}"/>
              </a:ext>
            </a:extLst>
          </p:cNvPr>
          <p:cNvSpPr/>
          <p:nvPr/>
        </p:nvSpPr>
        <p:spPr>
          <a:xfrm>
            <a:off x="6696121" y="5730568"/>
            <a:ext cx="1188421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25 </a:t>
            </a:r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 пар</a:t>
            </a:r>
          </a:p>
          <a:p>
            <a:pPr algn="ctr"/>
            <a:r>
              <a:rPr lang="en-US" sz="800" i="1" dirty="0">
                <a:solidFill>
                  <a:srgbClr val="00425F"/>
                </a:solidFill>
                <a:latin typeface="Montserrat" pitchFamily="2" charset="-52"/>
              </a:rPr>
              <a:t>(32 </a:t>
            </a:r>
            <a:r>
              <a:rPr lang="ru-RU" sz="8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8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r>
              <a:rPr lang="en-US" sz="800" i="1" dirty="0">
                <a:solidFill>
                  <a:srgbClr val="00425F"/>
                </a:solidFill>
                <a:latin typeface="Montserrat" pitchFamily="2" charset="-52"/>
              </a:rPr>
              <a:t>)</a:t>
            </a:r>
            <a:endParaRPr lang="uz-Cyrl-UZ" sz="1050" b="0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7884543" y="5730568"/>
            <a:ext cx="1047896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6 </a:t>
            </a:r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 пар</a:t>
            </a:r>
          </a:p>
          <a:p>
            <a:pPr algn="ctr"/>
            <a:r>
              <a:rPr lang="en-US" sz="800" i="1" dirty="0">
                <a:solidFill>
                  <a:srgbClr val="00425F"/>
                </a:solidFill>
                <a:latin typeface="Montserrat" pitchFamily="2" charset="-52"/>
              </a:rPr>
              <a:t>(26 </a:t>
            </a:r>
            <a:r>
              <a:rPr lang="ru-RU" sz="8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8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r>
              <a:rPr lang="en-US" sz="800" i="1" dirty="0">
                <a:solidFill>
                  <a:srgbClr val="00425F"/>
                </a:solidFill>
                <a:latin typeface="Montserrat" pitchFamily="2" charset="-52"/>
              </a:rPr>
              <a:t>)</a:t>
            </a:r>
            <a:endParaRPr lang="uz-Cyrl-UZ" sz="1050" i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9111269" y="5730568"/>
            <a:ext cx="10422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287 </a:t>
            </a:r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 пар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28779" y="5703520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204795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52" y="339999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10495215" y="5730568"/>
            <a:ext cx="10422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543 </a:t>
            </a:r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 пар</a:t>
            </a:r>
            <a:endParaRPr lang="uz-Cyrl-UZ"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123B60-8CAB-45A1-8551-4CF93641DBD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09" y="4218505"/>
            <a:ext cx="375213" cy="3752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FF1930-523B-4407-94CF-B76121E13CB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79" y="3436729"/>
            <a:ext cx="425470" cy="4254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2FB9CAD-094C-4A50-8DAF-FA03727B4CF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06" y="5762657"/>
            <a:ext cx="256075" cy="256075"/>
          </a:xfrm>
          <a:prstGeom prst="rect">
            <a:avLst/>
          </a:prstGeom>
        </p:spPr>
      </p:pic>
      <p:sp>
        <p:nvSpPr>
          <p:cNvPr id="58" name="object 35">
            <a:extLst>
              <a:ext uri="{FF2B5EF4-FFF2-40B4-BE49-F238E27FC236}">
                <a16:creationId xmlns:a16="http://schemas.microsoft.com/office/drawing/2014/main" id="{849AC304-2B25-4836-BA2F-9F975F23E2E3}"/>
              </a:ext>
            </a:extLst>
          </p:cNvPr>
          <p:cNvSpPr txBox="1"/>
          <p:nvPr/>
        </p:nvSpPr>
        <p:spPr>
          <a:xfrm>
            <a:off x="9276962" y="3381408"/>
            <a:ext cx="2663052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pic>
        <p:nvPicPr>
          <p:cNvPr id="61" name="Picture 6">
            <a:extLst>
              <a:ext uri="{FF2B5EF4-FFF2-40B4-BE49-F238E27FC236}">
                <a16:creationId xmlns:a16="http://schemas.microsoft.com/office/drawing/2014/main" id="{84865444-D434-434B-A672-944ECF8C2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44" y="79138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6">
            <a:extLst>
              <a:ext uri="{FF2B5EF4-FFF2-40B4-BE49-F238E27FC236}">
                <a16:creationId xmlns:a16="http://schemas.microsoft.com/office/drawing/2014/main" id="{75AC9884-F308-4177-81BB-040D2CD7DC07}"/>
              </a:ext>
            </a:extLst>
          </p:cNvPr>
          <p:cNvSpPr txBox="1"/>
          <p:nvPr/>
        </p:nvSpPr>
        <p:spPr>
          <a:xfrm>
            <a:off x="9853139" y="36545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71" name="object 24">
            <a:extLst>
              <a:ext uri="{FF2B5EF4-FFF2-40B4-BE49-F238E27FC236}">
                <a16:creationId xmlns:a16="http://schemas.microsoft.com/office/drawing/2014/main" id="{75C34A85-73AF-4DDB-B98D-B8908C665303}"/>
              </a:ext>
            </a:extLst>
          </p:cNvPr>
          <p:cNvSpPr txBox="1"/>
          <p:nvPr/>
        </p:nvSpPr>
        <p:spPr>
          <a:xfrm>
            <a:off x="711643" y="5577314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7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КВч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72" name="object 24">
            <a:extLst>
              <a:ext uri="{FF2B5EF4-FFF2-40B4-BE49-F238E27FC236}">
                <a16:creationId xmlns:a16="http://schemas.microsoft.com/office/drawing/2014/main" id="{9BD855C9-6470-445C-828E-CD57CF76CE4A}"/>
              </a:ext>
            </a:extLst>
          </p:cNvPr>
          <p:cNvSpPr txBox="1"/>
          <p:nvPr/>
        </p:nvSpPr>
        <p:spPr>
          <a:xfrm>
            <a:off x="277662" y="2071399"/>
            <a:ext cx="4113900" cy="168642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Инфраструктуры за счет государства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*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если стоимость проекта превышает более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15 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-RU" sz="1100" i="1" spc="-25" dirty="0" err="1">
                <a:solidFill>
                  <a:srgbClr val="00425F"/>
                </a:solidFill>
                <a:latin typeface="Montserrat" pitchFamily="2" charset="-52"/>
              </a:rPr>
              <a:t>долл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По всей республике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27 СЭЗ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предлагают налоговые льготы на землю, имущество, воду и налог на прибыль предприятий.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(НДС - применяется для инвестиций свыше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 млн долларов США)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73" name="Схема 72">
            <a:extLst>
              <a:ext uri="{FF2B5EF4-FFF2-40B4-BE49-F238E27FC236}">
                <a16:creationId xmlns:a16="http://schemas.microsoft.com/office/drawing/2014/main" id="{0FA065D3-48CB-4227-BE0E-0D09747EC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134356"/>
              </p:ext>
            </p:extLst>
          </p:nvPr>
        </p:nvGraphicFramePr>
        <p:xfrm>
          <a:off x="210292" y="3757823"/>
          <a:ext cx="4015948" cy="18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4" name="Picture 2" descr="Fire ">
            <a:extLst>
              <a:ext uri="{FF2B5EF4-FFF2-40B4-BE49-F238E27FC236}">
                <a16:creationId xmlns:a16="http://schemas.microsoft.com/office/drawing/2014/main" id="{C0E6FE66-BBF6-4419-8A6C-0D3C6B303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0" y="5872323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B4DC8EA0-597F-4995-A52E-DDA679F229E9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840" y="6159667"/>
            <a:ext cx="252000" cy="252000"/>
          </a:xfrm>
          <a:prstGeom prst="rect">
            <a:avLst/>
          </a:prstGeom>
          <a:noFill/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1E692F4-60A7-4624-A685-EFE12B16AF1B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091" y="6455764"/>
            <a:ext cx="252000" cy="252000"/>
          </a:xfrm>
          <a:prstGeom prst="rect">
            <a:avLst/>
          </a:prstGeom>
        </p:spPr>
      </p:pic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B04EB33B-8C19-4F9E-BFDE-FD7528AE5542}"/>
              </a:ext>
            </a:extLst>
          </p:cNvPr>
          <p:cNvCxnSpPr>
            <a:cxnSpLocks/>
          </p:cNvCxnSpPr>
          <p:nvPr/>
        </p:nvCxnSpPr>
        <p:spPr>
          <a:xfrm>
            <a:off x="5392927" y="5671745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B10C2E45-31D3-4356-A26F-6F8172255DFE}"/>
              </a:ext>
            </a:extLst>
          </p:cNvPr>
          <p:cNvSpPr/>
          <p:nvPr/>
        </p:nvSpPr>
        <p:spPr>
          <a:xfrm>
            <a:off x="5411427" y="5327445"/>
            <a:ext cx="12362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52F55EF3-9271-41A8-AB6A-7373D07373EA}"/>
              </a:ext>
            </a:extLst>
          </p:cNvPr>
          <p:cNvSpPr/>
          <p:nvPr/>
        </p:nvSpPr>
        <p:spPr>
          <a:xfrm>
            <a:off x="6769812" y="5327445"/>
            <a:ext cx="7938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C1EFAFCD-3A13-46A3-B401-8D7E760E3EED}"/>
              </a:ext>
            </a:extLst>
          </p:cNvPr>
          <p:cNvSpPr/>
          <p:nvPr/>
        </p:nvSpPr>
        <p:spPr>
          <a:xfrm>
            <a:off x="7999192" y="5327445"/>
            <a:ext cx="750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7FE0135B-41B2-436F-A1A8-2D865316B19C}"/>
              </a:ext>
            </a:extLst>
          </p:cNvPr>
          <p:cNvSpPr/>
          <p:nvPr/>
        </p:nvSpPr>
        <p:spPr>
          <a:xfrm>
            <a:off x="9011921" y="5327445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4BF0F4C8-B9B3-448C-812C-1B107F28F851}"/>
              </a:ext>
            </a:extLst>
          </p:cNvPr>
          <p:cNvCxnSpPr>
            <a:cxnSpLocks/>
          </p:cNvCxnSpPr>
          <p:nvPr/>
        </p:nvCxnSpPr>
        <p:spPr>
          <a:xfrm>
            <a:off x="5076473" y="5305391"/>
            <a:ext cx="6662235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19092570-4802-4AD3-A6A0-635859E6F706}"/>
              </a:ext>
            </a:extLst>
          </p:cNvPr>
          <p:cNvSpPr/>
          <p:nvPr/>
        </p:nvSpPr>
        <p:spPr>
          <a:xfrm>
            <a:off x="10271651" y="5269460"/>
            <a:ext cx="1489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 (государства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bject 7">
            <a:extLst>
              <a:ext uri="{FF2B5EF4-FFF2-40B4-BE49-F238E27FC236}">
                <a16:creationId xmlns:a16="http://schemas.microsoft.com/office/drawing/2014/main" id="{A6328C3F-D482-4F09-BFAB-DD99DB34F301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465765" y="218306"/>
            <a:ext cx="865971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текстильное производство в Узбекистан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grpSp>
        <p:nvGrpSpPr>
          <p:cNvPr id="156" name="Graphic 4">
            <a:extLst>
              <a:ext uri="{FF2B5EF4-FFF2-40B4-BE49-F238E27FC236}">
                <a16:creationId xmlns:a16="http://schemas.microsoft.com/office/drawing/2014/main" id="{00F419F1-AC6B-44F6-B032-7D0D84DAFAA8}"/>
              </a:ext>
            </a:extLst>
          </p:cNvPr>
          <p:cNvGrpSpPr/>
          <p:nvPr/>
        </p:nvGrpSpPr>
        <p:grpSpPr>
          <a:xfrm>
            <a:off x="8109891" y="2236265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57" name="Freeform: Shape 6">
              <a:extLst>
                <a:ext uri="{FF2B5EF4-FFF2-40B4-BE49-F238E27FC236}">
                  <a16:creationId xmlns:a16="http://schemas.microsoft.com/office/drawing/2014/main" id="{AF2D7295-44AF-4F1A-9217-D8C9027A53E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8" name="Freeform: Shape 7">
              <a:extLst>
                <a:ext uri="{FF2B5EF4-FFF2-40B4-BE49-F238E27FC236}">
                  <a16:creationId xmlns:a16="http://schemas.microsoft.com/office/drawing/2014/main" id="{584287CD-5DC3-4AB3-B992-5F111F8750A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9" name="Freeform: Shape 8">
              <a:extLst>
                <a:ext uri="{FF2B5EF4-FFF2-40B4-BE49-F238E27FC236}">
                  <a16:creationId xmlns:a16="http://schemas.microsoft.com/office/drawing/2014/main" id="{3C27E531-3D18-4F4A-86C8-4BF540B4F58D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0" name="Freeform: Shape 9">
              <a:extLst>
                <a:ext uri="{FF2B5EF4-FFF2-40B4-BE49-F238E27FC236}">
                  <a16:creationId xmlns:a16="http://schemas.microsoft.com/office/drawing/2014/main" id="{ED92D470-BA6C-4F43-9A8B-A0F68347A1C7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1" name="Freeform: Shape 10">
              <a:extLst>
                <a:ext uri="{FF2B5EF4-FFF2-40B4-BE49-F238E27FC236}">
                  <a16:creationId xmlns:a16="http://schemas.microsoft.com/office/drawing/2014/main" id="{E9C30816-7AEB-478B-A9B4-8B8431F2CD5B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2" name="Freeform: Shape 11">
              <a:extLst>
                <a:ext uri="{FF2B5EF4-FFF2-40B4-BE49-F238E27FC236}">
                  <a16:creationId xmlns:a16="http://schemas.microsoft.com/office/drawing/2014/main" id="{328C2873-50ED-4061-800A-55371293CA09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3" name="Freeform: Shape 12">
              <a:extLst>
                <a:ext uri="{FF2B5EF4-FFF2-40B4-BE49-F238E27FC236}">
                  <a16:creationId xmlns:a16="http://schemas.microsoft.com/office/drawing/2014/main" id="{AB342999-9962-4C08-9609-DDB98C74C8B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4" name="Freeform: Shape 13">
              <a:extLst>
                <a:ext uri="{FF2B5EF4-FFF2-40B4-BE49-F238E27FC236}">
                  <a16:creationId xmlns:a16="http://schemas.microsoft.com/office/drawing/2014/main" id="{4EE93157-B6F4-44C0-ACA3-F992FE7BC60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5" name="Freeform: Shape 14">
              <a:extLst>
                <a:ext uri="{FF2B5EF4-FFF2-40B4-BE49-F238E27FC236}">
                  <a16:creationId xmlns:a16="http://schemas.microsoft.com/office/drawing/2014/main" id="{426233DF-2F07-4FF5-9E6E-CA189FB17872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6" name="Freeform: Shape 15">
              <a:extLst>
                <a:ext uri="{FF2B5EF4-FFF2-40B4-BE49-F238E27FC236}">
                  <a16:creationId xmlns:a16="http://schemas.microsoft.com/office/drawing/2014/main" id="{8A56FC90-2EA0-46E5-9E9A-67F08225523A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7" name="Freeform: Shape 16">
              <a:extLst>
                <a:ext uri="{FF2B5EF4-FFF2-40B4-BE49-F238E27FC236}">
                  <a16:creationId xmlns:a16="http://schemas.microsoft.com/office/drawing/2014/main" id="{C40B2DCA-56A9-4AD3-8A9B-F537670A3EC8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8" name="Freeform: Shape 17">
              <a:extLst>
                <a:ext uri="{FF2B5EF4-FFF2-40B4-BE49-F238E27FC236}">
                  <a16:creationId xmlns:a16="http://schemas.microsoft.com/office/drawing/2014/main" id="{FC63A496-4623-499C-9AAC-ABC9CB38AE62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9" name="Freeform: Shape 18">
              <a:extLst>
                <a:ext uri="{FF2B5EF4-FFF2-40B4-BE49-F238E27FC236}">
                  <a16:creationId xmlns:a16="http://schemas.microsoft.com/office/drawing/2014/main" id="{6C098051-5E21-4335-8FE6-679EF97693E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0" name="Freeform: Shape 19">
              <a:extLst>
                <a:ext uri="{FF2B5EF4-FFF2-40B4-BE49-F238E27FC236}">
                  <a16:creationId xmlns:a16="http://schemas.microsoft.com/office/drawing/2014/main" id="{A79D4707-5F24-4CE1-A416-36417B551F9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1" name="Freeform: Shape 20">
              <a:extLst>
                <a:ext uri="{FF2B5EF4-FFF2-40B4-BE49-F238E27FC236}">
                  <a16:creationId xmlns:a16="http://schemas.microsoft.com/office/drawing/2014/main" id="{D0B629CA-DECD-428B-9899-BB9A617476A0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2" name="Freeform: Shape 21">
              <a:extLst>
                <a:ext uri="{FF2B5EF4-FFF2-40B4-BE49-F238E27FC236}">
                  <a16:creationId xmlns:a16="http://schemas.microsoft.com/office/drawing/2014/main" id="{D1B72D23-E69F-4C62-B12E-52FE7882F404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3" name="Freeform: Shape 22">
              <a:extLst>
                <a:ext uri="{FF2B5EF4-FFF2-40B4-BE49-F238E27FC236}">
                  <a16:creationId xmlns:a16="http://schemas.microsoft.com/office/drawing/2014/main" id="{736DC20F-288A-4D84-AC57-2C4826EC1617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74" name="Table 24">
            <a:extLst>
              <a:ext uri="{FF2B5EF4-FFF2-40B4-BE49-F238E27FC236}">
                <a16:creationId xmlns:a16="http://schemas.microsoft.com/office/drawing/2014/main" id="{18292627-B3D5-41D2-873B-904DBC9EFFC9}"/>
              </a:ext>
            </a:extLst>
          </p:cNvPr>
          <p:cNvGraphicFramePr>
            <a:graphicFrameLocks noGrp="1"/>
          </p:cNvGraphicFramePr>
          <p:nvPr/>
        </p:nvGraphicFramePr>
        <p:xfrm>
          <a:off x="7116825" y="3315436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Андижанская область</a:t>
                      </a:r>
                      <a:endParaRPr lang="en-GB" sz="800" dirty="0">
                        <a:solidFill>
                          <a:srgbClr val="00425F"/>
                        </a:solidFill>
                        <a:latin typeface="Montserrat" pitchFamily="2" charset="-52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4 200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2,9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75" name="Rectangle 21">
            <a:extLst>
              <a:ext uri="{FF2B5EF4-FFF2-40B4-BE49-F238E27FC236}">
                <a16:creationId xmlns:a16="http://schemas.microsoft.com/office/drawing/2014/main" id="{D1E076FE-2AA1-4060-91F3-EECA04C3D020}"/>
              </a:ext>
            </a:extLst>
          </p:cNvPr>
          <p:cNvSpPr/>
          <p:nvPr/>
        </p:nvSpPr>
        <p:spPr>
          <a:xfrm>
            <a:off x="10303286" y="2364541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00425F"/>
                </a:solidFill>
                <a:latin typeface="Montserrat" pitchFamily="2" charset="-52"/>
              </a:rPr>
              <a:t>Андижанская область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176" name="Connector: Elbow 26">
            <a:extLst>
              <a:ext uri="{FF2B5EF4-FFF2-40B4-BE49-F238E27FC236}">
                <a16:creationId xmlns:a16="http://schemas.microsoft.com/office/drawing/2014/main" id="{8A514CDB-F310-4131-9DE5-3D7434B497EB}"/>
              </a:ext>
            </a:extLst>
          </p:cNvPr>
          <p:cNvCxnSpPr>
            <a:cxnSpLocks/>
            <a:stCxn id="175" idx="2"/>
          </p:cNvCxnSpPr>
          <p:nvPr/>
        </p:nvCxnSpPr>
        <p:spPr>
          <a:xfrm rot="16200000" flipH="1">
            <a:off x="10649863" y="2857019"/>
            <a:ext cx="658222" cy="224162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Picture 6">
            <a:extLst>
              <a:ext uri="{FF2B5EF4-FFF2-40B4-BE49-F238E27FC236}">
                <a16:creationId xmlns:a16="http://schemas.microsoft.com/office/drawing/2014/main" id="{02E199FD-B85E-4C72-B151-266185F75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44" y="79138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66">
            <a:extLst>
              <a:ext uri="{FF2B5EF4-FFF2-40B4-BE49-F238E27FC236}">
                <a16:creationId xmlns:a16="http://schemas.microsoft.com/office/drawing/2014/main" id="{B11ADA1E-6C2D-4F76-8BF5-1689DD441E8C}"/>
              </a:ext>
            </a:extLst>
          </p:cNvPr>
          <p:cNvSpPr txBox="1"/>
          <p:nvPr/>
        </p:nvSpPr>
        <p:spPr>
          <a:xfrm>
            <a:off x="9853139" y="36545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1BE9193B-FD6B-4128-A400-67D399DEF668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87" name="object 2">
            <a:extLst>
              <a:ext uri="{FF2B5EF4-FFF2-40B4-BE49-F238E27FC236}">
                <a16:creationId xmlns:a16="http://schemas.microsoft.com/office/drawing/2014/main" id="{4B7BECF0-AA8F-46C0-931D-8751B2024D26}"/>
              </a:ext>
            </a:extLst>
          </p:cNvPr>
          <p:cNvSpPr/>
          <p:nvPr/>
        </p:nvSpPr>
        <p:spPr>
          <a:xfrm>
            <a:off x="212435" y="158396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8" name="object 3">
            <a:extLst>
              <a:ext uri="{FF2B5EF4-FFF2-40B4-BE49-F238E27FC236}">
                <a16:creationId xmlns:a16="http://schemas.microsoft.com/office/drawing/2014/main" id="{D62BD695-8905-448A-B374-4D542150ABBC}"/>
              </a:ext>
            </a:extLst>
          </p:cNvPr>
          <p:cNvSpPr txBox="1"/>
          <p:nvPr/>
        </p:nvSpPr>
        <p:spPr>
          <a:xfrm>
            <a:off x="181752" y="900175"/>
            <a:ext cx="647953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Конкуренция: Узбекистан предлагает высококонкурентную на международном уровне структуру эксплуатационных расходов на производство синтетического штапельного волокна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89" name="Таблица 7">
            <a:extLst>
              <a:ext uri="{FF2B5EF4-FFF2-40B4-BE49-F238E27FC236}">
                <a16:creationId xmlns:a16="http://schemas.microsoft.com/office/drawing/2014/main" id="{7B6D23CC-4D71-4017-B586-9A79DC332D8B}"/>
              </a:ext>
            </a:extLst>
          </p:cNvPr>
          <p:cNvGraphicFramePr>
            <a:graphicFrameLocks noGrp="1"/>
          </p:cNvGraphicFramePr>
          <p:nvPr/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451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180117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40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Южная </a:t>
                      </a:r>
                      <a:r>
                        <a:rPr lang="ru-RU" sz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корея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0,6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kern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Таивань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28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Индонезия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90" name="object 43">
            <a:extLst>
              <a:ext uri="{FF2B5EF4-FFF2-40B4-BE49-F238E27FC236}">
                <a16:creationId xmlns:a16="http://schemas.microsoft.com/office/drawing/2014/main" id="{45627816-E6C0-4925-BB9F-2ACED24C9514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91" name="object 44">
              <a:extLst>
                <a:ext uri="{FF2B5EF4-FFF2-40B4-BE49-F238E27FC236}">
                  <a16:creationId xmlns:a16="http://schemas.microsoft.com/office/drawing/2014/main" id="{E9E15AA8-153C-4DC6-91E1-C0C18A2FEFA6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01" name="object 45">
              <a:extLst>
                <a:ext uri="{FF2B5EF4-FFF2-40B4-BE49-F238E27FC236}">
                  <a16:creationId xmlns:a16="http://schemas.microsoft.com/office/drawing/2014/main" id="{C408FD25-2D7E-47DA-AE20-BECC13FC8149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5" name="object 46">
              <a:extLst>
                <a:ext uri="{FF2B5EF4-FFF2-40B4-BE49-F238E27FC236}">
                  <a16:creationId xmlns:a16="http://schemas.microsoft.com/office/drawing/2014/main" id="{B56D4CF1-9DB1-4CCB-B63B-16C8A041EF32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6" name="object 47">
              <a:extLst>
                <a:ext uri="{FF2B5EF4-FFF2-40B4-BE49-F238E27FC236}">
                  <a16:creationId xmlns:a16="http://schemas.microsoft.com/office/drawing/2014/main" id="{618937E9-5EB7-42F7-88D1-ADBCD67AA6BC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17" name="object 48">
            <a:extLst>
              <a:ext uri="{FF2B5EF4-FFF2-40B4-BE49-F238E27FC236}">
                <a16:creationId xmlns:a16="http://schemas.microsoft.com/office/drawing/2014/main" id="{8AB89FED-F0CF-48DE-A905-7A17C23623A1}"/>
              </a:ext>
            </a:extLst>
          </p:cNvPr>
          <p:cNvSpPr txBox="1"/>
          <p:nvPr/>
        </p:nvSpPr>
        <p:spPr>
          <a:xfrm>
            <a:off x="1469777" y="1656481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экспортеров синтетических волокон, млрд долл. США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18" name="object 49">
            <a:extLst>
              <a:ext uri="{FF2B5EF4-FFF2-40B4-BE49-F238E27FC236}">
                <a16:creationId xmlns:a16="http://schemas.microsoft.com/office/drawing/2014/main" id="{63A43AA9-86C5-4E39-A47E-AFDD9799CA38}"/>
              </a:ext>
            </a:extLst>
          </p:cNvPr>
          <p:cNvSpPr txBox="1"/>
          <p:nvPr/>
        </p:nvSpPr>
        <p:spPr>
          <a:xfrm>
            <a:off x="4240203" y="1659931"/>
            <a:ext cx="1140306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заработная плата, 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19" name="object 50">
            <a:extLst>
              <a:ext uri="{FF2B5EF4-FFF2-40B4-BE49-F238E27FC236}">
                <a16:creationId xmlns:a16="http://schemas.microsoft.com/office/drawing/2014/main" id="{84878526-4973-4FF1-ABBE-8F19DAC524C4}"/>
              </a:ext>
            </a:extLst>
          </p:cNvPr>
          <p:cNvSpPr txBox="1"/>
          <p:nvPr/>
        </p:nvSpPr>
        <p:spPr>
          <a:xfrm>
            <a:off x="5499534" y="1619304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электроэнергии, центов США за </a:t>
            </a:r>
            <a:r>
              <a:rPr lang="ru-RU" sz="800" spc="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кВт·ч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0" name="object 49">
            <a:extLst>
              <a:ext uri="{FF2B5EF4-FFF2-40B4-BE49-F238E27FC236}">
                <a16:creationId xmlns:a16="http://schemas.microsoft.com/office/drawing/2014/main" id="{B0491316-C22E-470C-8969-CC4AA7AA71F4}"/>
              </a:ext>
            </a:extLst>
          </p:cNvPr>
          <p:cNvSpPr txBox="1"/>
          <p:nvPr/>
        </p:nvSpPr>
        <p:spPr>
          <a:xfrm>
            <a:off x="2802718" y="1645306"/>
            <a:ext cx="1428115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синтетических волокон в Узбекистан, </a:t>
            </a:r>
          </a:p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21" name="object 20">
            <a:extLst>
              <a:ext uri="{FF2B5EF4-FFF2-40B4-BE49-F238E27FC236}">
                <a16:creationId xmlns:a16="http://schemas.microsoft.com/office/drawing/2014/main" id="{0DE3047E-38DD-4518-B5EB-BA4F3F24B2AA}"/>
              </a:ext>
            </a:extLst>
          </p:cNvPr>
          <p:cNvSpPr/>
          <p:nvPr/>
        </p:nvSpPr>
        <p:spPr>
          <a:xfrm>
            <a:off x="1661778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2" name="object 20">
            <a:extLst>
              <a:ext uri="{FF2B5EF4-FFF2-40B4-BE49-F238E27FC236}">
                <a16:creationId xmlns:a16="http://schemas.microsoft.com/office/drawing/2014/main" id="{813089AE-59C8-467F-97A1-A52AD9B4E33D}"/>
              </a:ext>
            </a:extLst>
          </p:cNvPr>
          <p:cNvSpPr/>
          <p:nvPr/>
        </p:nvSpPr>
        <p:spPr>
          <a:xfrm>
            <a:off x="1661778" y="2493973"/>
            <a:ext cx="463038" cy="14263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23" name="object 20">
            <a:extLst>
              <a:ext uri="{FF2B5EF4-FFF2-40B4-BE49-F238E27FC236}">
                <a16:creationId xmlns:a16="http://schemas.microsoft.com/office/drawing/2014/main" id="{2770108A-CD26-4921-9727-6BE2B5C05174}"/>
              </a:ext>
            </a:extLst>
          </p:cNvPr>
          <p:cNvSpPr/>
          <p:nvPr/>
        </p:nvSpPr>
        <p:spPr>
          <a:xfrm>
            <a:off x="1661777" y="2754982"/>
            <a:ext cx="365949" cy="15685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4" name="object 20">
            <a:extLst>
              <a:ext uri="{FF2B5EF4-FFF2-40B4-BE49-F238E27FC236}">
                <a16:creationId xmlns:a16="http://schemas.microsoft.com/office/drawing/2014/main" id="{F9C746A9-DCA8-49ED-8D6F-D0180DADFF8E}"/>
              </a:ext>
            </a:extLst>
          </p:cNvPr>
          <p:cNvSpPr/>
          <p:nvPr/>
        </p:nvSpPr>
        <p:spPr>
          <a:xfrm>
            <a:off x="1661778" y="3030208"/>
            <a:ext cx="32994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5" name="object 20">
            <a:extLst>
              <a:ext uri="{FF2B5EF4-FFF2-40B4-BE49-F238E27FC236}">
                <a16:creationId xmlns:a16="http://schemas.microsoft.com/office/drawing/2014/main" id="{083F32ED-E4F7-4737-929B-785C56500FFF}"/>
              </a:ext>
            </a:extLst>
          </p:cNvPr>
          <p:cNvSpPr/>
          <p:nvPr/>
        </p:nvSpPr>
        <p:spPr>
          <a:xfrm>
            <a:off x="1661778" y="3304492"/>
            <a:ext cx="252311" cy="151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6" name="object 20">
            <a:extLst>
              <a:ext uri="{FF2B5EF4-FFF2-40B4-BE49-F238E27FC236}">
                <a16:creationId xmlns:a16="http://schemas.microsoft.com/office/drawing/2014/main" id="{FAC86203-B9A7-4222-A2CF-CBE258EF51C4}"/>
              </a:ext>
            </a:extLst>
          </p:cNvPr>
          <p:cNvSpPr/>
          <p:nvPr/>
        </p:nvSpPr>
        <p:spPr>
          <a:xfrm>
            <a:off x="1657331" y="3566868"/>
            <a:ext cx="252311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7" name="object 20">
            <a:extLst>
              <a:ext uri="{FF2B5EF4-FFF2-40B4-BE49-F238E27FC236}">
                <a16:creationId xmlns:a16="http://schemas.microsoft.com/office/drawing/2014/main" id="{2CD38B79-5C4C-4C54-AEA9-0F5A14386AA4}"/>
              </a:ext>
            </a:extLst>
          </p:cNvPr>
          <p:cNvSpPr/>
          <p:nvPr/>
        </p:nvSpPr>
        <p:spPr>
          <a:xfrm>
            <a:off x="1664791" y="3846760"/>
            <a:ext cx="194808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8" name="object 20">
            <a:extLst>
              <a:ext uri="{FF2B5EF4-FFF2-40B4-BE49-F238E27FC236}">
                <a16:creationId xmlns:a16="http://schemas.microsoft.com/office/drawing/2014/main" id="{311863FF-6D72-4160-80AD-9157B337328B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0" name="object 20">
            <a:extLst>
              <a:ext uri="{FF2B5EF4-FFF2-40B4-BE49-F238E27FC236}">
                <a16:creationId xmlns:a16="http://schemas.microsoft.com/office/drawing/2014/main" id="{2678ADC4-33F6-4D08-AC9D-7053A50E0F3F}"/>
              </a:ext>
            </a:extLst>
          </p:cNvPr>
          <p:cNvSpPr/>
          <p:nvPr/>
        </p:nvSpPr>
        <p:spPr>
          <a:xfrm>
            <a:off x="2839665" y="2748923"/>
            <a:ext cx="396000" cy="1430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1" name="object 20">
            <a:extLst>
              <a:ext uri="{FF2B5EF4-FFF2-40B4-BE49-F238E27FC236}">
                <a16:creationId xmlns:a16="http://schemas.microsoft.com/office/drawing/2014/main" id="{22E7E45F-5996-4327-91CB-C89999AC7DA5}"/>
              </a:ext>
            </a:extLst>
          </p:cNvPr>
          <p:cNvSpPr/>
          <p:nvPr/>
        </p:nvSpPr>
        <p:spPr>
          <a:xfrm>
            <a:off x="4152626" y="2200535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33" name="object 20">
            <a:extLst>
              <a:ext uri="{FF2B5EF4-FFF2-40B4-BE49-F238E27FC236}">
                <a16:creationId xmlns:a16="http://schemas.microsoft.com/office/drawing/2014/main" id="{ED160C7D-CB4D-4459-BF29-B164F8BBC0DC}"/>
              </a:ext>
            </a:extLst>
          </p:cNvPr>
          <p:cNvSpPr/>
          <p:nvPr/>
        </p:nvSpPr>
        <p:spPr>
          <a:xfrm>
            <a:off x="4152628" y="2747942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4" name="object 20">
            <a:extLst>
              <a:ext uri="{FF2B5EF4-FFF2-40B4-BE49-F238E27FC236}">
                <a16:creationId xmlns:a16="http://schemas.microsoft.com/office/drawing/2014/main" id="{637891DB-93CF-48A5-9F53-CCB7382E0A5D}"/>
              </a:ext>
            </a:extLst>
          </p:cNvPr>
          <p:cNvSpPr/>
          <p:nvPr/>
        </p:nvSpPr>
        <p:spPr>
          <a:xfrm>
            <a:off x="4155513" y="2482583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5" name="object 20">
            <a:extLst>
              <a:ext uri="{FF2B5EF4-FFF2-40B4-BE49-F238E27FC236}">
                <a16:creationId xmlns:a16="http://schemas.microsoft.com/office/drawing/2014/main" id="{12748564-7A51-4F75-9A65-A893C120535C}"/>
              </a:ext>
            </a:extLst>
          </p:cNvPr>
          <p:cNvSpPr/>
          <p:nvPr/>
        </p:nvSpPr>
        <p:spPr>
          <a:xfrm>
            <a:off x="4152625" y="3033673"/>
            <a:ext cx="69083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6" name="object 20">
            <a:extLst>
              <a:ext uri="{FF2B5EF4-FFF2-40B4-BE49-F238E27FC236}">
                <a16:creationId xmlns:a16="http://schemas.microsoft.com/office/drawing/2014/main" id="{4DA1514D-BF50-4685-A368-C3D6B7FD3CE8}"/>
              </a:ext>
            </a:extLst>
          </p:cNvPr>
          <p:cNvSpPr/>
          <p:nvPr/>
        </p:nvSpPr>
        <p:spPr>
          <a:xfrm>
            <a:off x="4153926" y="3307956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7" name="object 20">
            <a:extLst>
              <a:ext uri="{FF2B5EF4-FFF2-40B4-BE49-F238E27FC236}">
                <a16:creationId xmlns:a16="http://schemas.microsoft.com/office/drawing/2014/main" id="{3983B14B-4DB5-46A2-95E3-E1DC3F0E7088}"/>
              </a:ext>
            </a:extLst>
          </p:cNvPr>
          <p:cNvSpPr/>
          <p:nvPr/>
        </p:nvSpPr>
        <p:spPr>
          <a:xfrm>
            <a:off x="4155800" y="3583688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8" name="object 20">
            <a:extLst>
              <a:ext uri="{FF2B5EF4-FFF2-40B4-BE49-F238E27FC236}">
                <a16:creationId xmlns:a16="http://schemas.microsoft.com/office/drawing/2014/main" id="{96F7DF25-A500-434A-9C85-81C824E34657}"/>
              </a:ext>
            </a:extLst>
          </p:cNvPr>
          <p:cNvSpPr/>
          <p:nvPr/>
        </p:nvSpPr>
        <p:spPr>
          <a:xfrm>
            <a:off x="4155124" y="3850225"/>
            <a:ext cx="7820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9" name="object 31">
            <a:extLst>
              <a:ext uri="{FF2B5EF4-FFF2-40B4-BE49-F238E27FC236}">
                <a16:creationId xmlns:a16="http://schemas.microsoft.com/office/drawing/2014/main" id="{7592124E-530B-4A2E-BEA6-D3F4679DBC25}"/>
              </a:ext>
            </a:extLst>
          </p:cNvPr>
          <p:cNvSpPr txBox="1"/>
          <p:nvPr/>
        </p:nvSpPr>
        <p:spPr>
          <a:xfrm>
            <a:off x="580048" y="4078250"/>
            <a:ext cx="1031718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40" name="object 20">
            <a:extLst>
              <a:ext uri="{FF2B5EF4-FFF2-40B4-BE49-F238E27FC236}">
                <a16:creationId xmlns:a16="http://schemas.microsoft.com/office/drawing/2014/main" id="{0DAA0303-7BFF-45DE-BFCF-5EA22F639034}"/>
              </a:ext>
            </a:extLst>
          </p:cNvPr>
          <p:cNvSpPr/>
          <p:nvPr/>
        </p:nvSpPr>
        <p:spPr>
          <a:xfrm>
            <a:off x="5469823" y="2205927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1" name="object 20">
            <a:extLst>
              <a:ext uri="{FF2B5EF4-FFF2-40B4-BE49-F238E27FC236}">
                <a16:creationId xmlns:a16="http://schemas.microsoft.com/office/drawing/2014/main" id="{8D20B9D5-42B9-4E00-A56E-4E36F3F87BBF}"/>
              </a:ext>
            </a:extLst>
          </p:cNvPr>
          <p:cNvSpPr/>
          <p:nvPr/>
        </p:nvSpPr>
        <p:spPr>
          <a:xfrm>
            <a:off x="5472259" y="2482583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2" name="object 20">
            <a:extLst>
              <a:ext uri="{FF2B5EF4-FFF2-40B4-BE49-F238E27FC236}">
                <a16:creationId xmlns:a16="http://schemas.microsoft.com/office/drawing/2014/main" id="{24E7ECFE-21CE-4DC0-B534-E29D3EE27743}"/>
              </a:ext>
            </a:extLst>
          </p:cNvPr>
          <p:cNvSpPr/>
          <p:nvPr/>
        </p:nvSpPr>
        <p:spPr>
          <a:xfrm>
            <a:off x="5471037" y="2747941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3" name="object 20">
            <a:extLst>
              <a:ext uri="{FF2B5EF4-FFF2-40B4-BE49-F238E27FC236}">
                <a16:creationId xmlns:a16="http://schemas.microsoft.com/office/drawing/2014/main" id="{ABDEA078-EB67-4D00-9EDA-D1F624455C62}"/>
              </a:ext>
            </a:extLst>
          </p:cNvPr>
          <p:cNvSpPr/>
          <p:nvPr/>
        </p:nvSpPr>
        <p:spPr>
          <a:xfrm>
            <a:off x="5469821" y="3033672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4" name="object 20">
            <a:extLst>
              <a:ext uri="{FF2B5EF4-FFF2-40B4-BE49-F238E27FC236}">
                <a16:creationId xmlns:a16="http://schemas.microsoft.com/office/drawing/2014/main" id="{D3FA2114-EEFE-48A1-9A52-4FE6C8C97BB6}"/>
              </a:ext>
            </a:extLst>
          </p:cNvPr>
          <p:cNvSpPr/>
          <p:nvPr/>
        </p:nvSpPr>
        <p:spPr>
          <a:xfrm>
            <a:off x="5469823" y="3307956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5" name="object 20">
            <a:extLst>
              <a:ext uri="{FF2B5EF4-FFF2-40B4-BE49-F238E27FC236}">
                <a16:creationId xmlns:a16="http://schemas.microsoft.com/office/drawing/2014/main" id="{1BB0BEDF-8ACB-4F24-A58A-E0D7585AF815}"/>
              </a:ext>
            </a:extLst>
          </p:cNvPr>
          <p:cNvSpPr/>
          <p:nvPr/>
        </p:nvSpPr>
        <p:spPr>
          <a:xfrm>
            <a:off x="5469822" y="3590615"/>
            <a:ext cx="9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6" name="object 20">
            <a:extLst>
              <a:ext uri="{FF2B5EF4-FFF2-40B4-BE49-F238E27FC236}">
                <a16:creationId xmlns:a16="http://schemas.microsoft.com/office/drawing/2014/main" id="{F84729EF-F5A3-42E9-B157-1A3DB9FAD4CC}"/>
              </a:ext>
            </a:extLst>
          </p:cNvPr>
          <p:cNvSpPr/>
          <p:nvPr/>
        </p:nvSpPr>
        <p:spPr>
          <a:xfrm>
            <a:off x="5469823" y="3850225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7" name="Picture 2" descr="Китай ">
            <a:extLst>
              <a:ext uri="{FF2B5EF4-FFF2-40B4-BE49-F238E27FC236}">
                <a16:creationId xmlns:a16="http://schemas.microsoft.com/office/drawing/2014/main" id="{33AFB4DF-A5CB-4E66-94B4-12740BBE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4" descr="Узбекистан ">
            <a:extLst>
              <a:ext uri="{FF2B5EF4-FFF2-40B4-BE49-F238E27FC236}">
                <a16:creationId xmlns:a16="http://schemas.microsoft.com/office/drawing/2014/main" id="{AFCE1C64-9CF1-4BE4-8434-DAAD1D26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object 20">
            <a:extLst>
              <a:ext uri="{FF2B5EF4-FFF2-40B4-BE49-F238E27FC236}">
                <a16:creationId xmlns:a16="http://schemas.microsoft.com/office/drawing/2014/main" id="{694DD448-44DB-4F20-B3A9-DC218F7992E8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5A9954F4-AAF4-4FAD-83CF-E3CFB8358114}"/>
              </a:ext>
            </a:extLst>
          </p:cNvPr>
          <p:cNvSpPr/>
          <p:nvPr/>
        </p:nvSpPr>
        <p:spPr>
          <a:xfrm>
            <a:off x="5469821" y="4123602"/>
            <a:ext cx="18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78" name="Picture 12">
            <a:extLst>
              <a:ext uri="{FF2B5EF4-FFF2-40B4-BE49-F238E27FC236}">
                <a16:creationId xmlns:a16="http://schemas.microsoft.com/office/drawing/2014/main" id="{50E17A14-AF66-438B-95EE-0625812C6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b="7953"/>
          <a:stretch/>
        </p:blipFill>
        <p:spPr bwMode="auto">
          <a:xfrm>
            <a:off x="210833" y="3312217"/>
            <a:ext cx="206984" cy="1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2" descr="Round icon. Illustration of flag of Germany">
            <a:extLst>
              <a:ext uri="{FF2B5EF4-FFF2-40B4-BE49-F238E27FC236}">
                <a16:creationId xmlns:a16="http://schemas.microsoft.com/office/drawing/2014/main" id="{2B0EAAC8-8D1C-4DB8-AF19-111E900FA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92" b="94271" l="9804" r="91667">
                        <a14:foregroundMark x1="91667" y1="48958" x2="91667" y2="48958"/>
                        <a14:foregroundMark x1="51471" y1="90625" x2="51471" y2="90625"/>
                        <a14:foregroundMark x1="50980" y1="94271" x2="50980" y2="94271"/>
                        <a14:foregroundMark x1="9804" y1="51563" x2="9804" y2="51563"/>
                        <a14:foregroundMark x1="47549" y1="7292" x2="47549" y2="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" y="3567058"/>
            <a:ext cx="206984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4">
            <a:extLst>
              <a:ext uri="{FF2B5EF4-FFF2-40B4-BE49-F238E27FC236}">
                <a16:creationId xmlns:a16="http://schemas.microsoft.com/office/drawing/2014/main" id="{984D39C3-8439-433A-8523-0461FFE4E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921" y="3819482"/>
            <a:ext cx="194808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" name="object 20">
            <a:extLst>
              <a:ext uri="{FF2B5EF4-FFF2-40B4-BE49-F238E27FC236}">
                <a16:creationId xmlns:a16="http://schemas.microsoft.com/office/drawing/2014/main" id="{73DBD683-BDA5-4656-ADD9-88A70A04EC12}"/>
              </a:ext>
            </a:extLst>
          </p:cNvPr>
          <p:cNvSpPr/>
          <p:nvPr/>
        </p:nvSpPr>
        <p:spPr>
          <a:xfrm>
            <a:off x="1664791" y="4129556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2" name="object 20">
            <a:extLst>
              <a:ext uri="{FF2B5EF4-FFF2-40B4-BE49-F238E27FC236}">
                <a16:creationId xmlns:a16="http://schemas.microsoft.com/office/drawing/2014/main" id="{2D1E7488-9001-4BB7-A8C4-91807968CE95}"/>
              </a:ext>
            </a:extLst>
          </p:cNvPr>
          <p:cNvSpPr/>
          <p:nvPr/>
        </p:nvSpPr>
        <p:spPr>
          <a:xfrm>
            <a:off x="2834314" y="2493973"/>
            <a:ext cx="3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83" name="Picture 2">
            <a:extLst>
              <a:ext uri="{FF2B5EF4-FFF2-40B4-BE49-F238E27FC236}">
                <a16:creationId xmlns:a16="http://schemas.microsoft.com/office/drawing/2014/main" id="{030A08A1-CC4C-4043-8034-52204CB7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 bwMode="auto">
          <a:xfrm>
            <a:off x="230217" y="2723745"/>
            <a:ext cx="16821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4">
            <a:extLst>
              <a:ext uri="{FF2B5EF4-FFF2-40B4-BE49-F238E27FC236}">
                <a16:creationId xmlns:a16="http://schemas.microsoft.com/office/drawing/2014/main" id="{C6DC3827-3956-4EC2-B887-81A0E28D4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b="469"/>
          <a:stretch/>
        </p:blipFill>
        <p:spPr bwMode="auto">
          <a:xfrm>
            <a:off x="228924" y="3017981"/>
            <a:ext cx="170802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8">
            <a:extLst>
              <a:ext uri="{FF2B5EF4-FFF2-40B4-BE49-F238E27FC236}">
                <a16:creationId xmlns:a16="http://schemas.microsoft.com/office/drawing/2014/main" id="{A2AE0F0D-A33B-4184-B25C-09C66DAE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63"/>
          <a:stretch/>
        </p:blipFill>
        <p:spPr bwMode="auto">
          <a:xfrm>
            <a:off x="229832" y="2450002"/>
            <a:ext cx="16898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" name="object 20">
            <a:extLst>
              <a:ext uri="{FF2B5EF4-FFF2-40B4-BE49-F238E27FC236}">
                <a16:creationId xmlns:a16="http://schemas.microsoft.com/office/drawing/2014/main" id="{A3D570D9-5D42-43A0-8C5A-95442E22A834}"/>
              </a:ext>
            </a:extLst>
          </p:cNvPr>
          <p:cNvSpPr/>
          <p:nvPr/>
        </p:nvSpPr>
        <p:spPr>
          <a:xfrm>
            <a:off x="2839665" y="3566868"/>
            <a:ext cx="331474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7" name="object 13">
            <a:extLst>
              <a:ext uri="{FF2B5EF4-FFF2-40B4-BE49-F238E27FC236}">
                <a16:creationId xmlns:a16="http://schemas.microsoft.com/office/drawing/2014/main" id="{877CDA30-ECE5-43E5-A7FF-997888BDFC34}"/>
              </a:ext>
            </a:extLst>
          </p:cNvPr>
          <p:cNvSpPr txBox="1"/>
          <p:nvPr/>
        </p:nvSpPr>
        <p:spPr>
          <a:xfrm>
            <a:off x="202910" y="4690693"/>
            <a:ext cx="6650634" cy="2015488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buChar char="•"/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Местные производители текстильной продукции могут получить выгоду от: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Стабильной экономической и политической ситуации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Доступности квалифицированной и неквалифицированной рабочей силы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Развития существующей инфраструктуры и распределительных сетей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Развитие инфраструктуры за счет государства*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Стимулы: Свободные экономические зоны предлагают налоговые льготы на землю, налог на прибыль предприятий, воду.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9A85EDE-4B7A-4338-89B8-1623BCEB8DC5}"/>
              </a:ext>
            </a:extLst>
          </p:cNvPr>
          <p:cNvSpPr txBox="1"/>
          <p:nvPr/>
        </p:nvSpPr>
        <p:spPr>
          <a:xfrm>
            <a:off x="6576917" y="666150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92" name="Овал 191">
            <a:extLst>
              <a:ext uri="{FF2B5EF4-FFF2-40B4-BE49-F238E27FC236}">
                <a16:creationId xmlns:a16="http://schemas.microsoft.com/office/drawing/2014/main" id="{1656C6A1-D21B-480B-874A-5112A50FB7E6}"/>
              </a:ext>
            </a:extLst>
          </p:cNvPr>
          <p:cNvSpPr/>
          <p:nvPr/>
        </p:nvSpPr>
        <p:spPr>
          <a:xfrm>
            <a:off x="9484781" y="1226625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Овал 192">
            <a:extLst>
              <a:ext uri="{FF2B5EF4-FFF2-40B4-BE49-F238E27FC236}">
                <a16:creationId xmlns:a16="http://schemas.microsoft.com/office/drawing/2014/main" id="{5D06FB6D-312D-4F6F-8D87-3E3B05268E61}"/>
              </a:ext>
            </a:extLst>
          </p:cNvPr>
          <p:cNvSpPr/>
          <p:nvPr/>
        </p:nvSpPr>
        <p:spPr>
          <a:xfrm>
            <a:off x="6780316" y="1226625"/>
            <a:ext cx="648000" cy="6480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object 31">
            <a:extLst>
              <a:ext uri="{FF2B5EF4-FFF2-40B4-BE49-F238E27FC236}">
                <a16:creationId xmlns:a16="http://schemas.microsoft.com/office/drawing/2014/main" id="{CDFB9F9B-B5F9-4069-85BA-E89EAA35C43B}"/>
              </a:ext>
            </a:extLst>
          </p:cNvPr>
          <p:cNvSpPr txBox="1"/>
          <p:nvPr/>
        </p:nvSpPr>
        <p:spPr>
          <a:xfrm>
            <a:off x="7489042" y="1114959"/>
            <a:ext cx="1876714" cy="982319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95" name="object 31">
            <a:extLst>
              <a:ext uri="{FF2B5EF4-FFF2-40B4-BE49-F238E27FC236}">
                <a16:creationId xmlns:a16="http://schemas.microsoft.com/office/drawing/2014/main" id="{A41A4DE5-5DAA-47CE-8F88-A2622F746824}"/>
              </a:ext>
            </a:extLst>
          </p:cNvPr>
          <p:cNvSpPr txBox="1"/>
          <p:nvPr/>
        </p:nvSpPr>
        <p:spPr>
          <a:xfrm>
            <a:off x="10185313" y="1105434"/>
            <a:ext cx="1880615" cy="820736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B97EB95C-4C7D-4D89-A76B-075DAF036D79}"/>
              </a:ext>
            </a:extLst>
          </p:cNvPr>
          <p:cNvSpPr txBox="1"/>
          <p:nvPr/>
        </p:nvSpPr>
        <p:spPr>
          <a:xfrm>
            <a:off x="6576917" y="2243648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197" name="Схема 196">
            <a:extLst>
              <a:ext uri="{FF2B5EF4-FFF2-40B4-BE49-F238E27FC236}">
                <a16:creationId xmlns:a16="http://schemas.microsoft.com/office/drawing/2014/main" id="{B4B1991C-296C-40EA-AD9D-0E3F99AB80BD}"/>
              </a:ext>
            </a:extLst>
          </p:cNvPr>
          <p:cNvGraphicFramePr/>
          <p:nvPr/>
        </p:nvGraphicFramePr>
        <p:xfrm>
          <a:off x="7356843" y="4491858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98" name="TextBox 197">
            <a:extLst>
              <a:ext uri="{FF2B5EF4-FFF2-40B4-BE49-F238E27FC236}">
                <a16:creationId xmlns:a16="http://schemas.microsoft.com/office/drawing/2014/main" id="{6C87083E-058A-4E8E-907B-2AEB5F8E0016}"/>
              </a:ext>
            </a:extLst>
          </p:cNvPr>
          <p:cNvSpPr txBox="1"/>
          <p:nvPr/>
        </p:nvSpPr>
        <p:spPr>
          <a:xfrm>
            <a:off x="6679274" y="4150355"/>
            <a:ext cx="5512726" cy="35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3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текстильной промышленности</a:t>
            </a:r>
            <a:endParaRPr lang="en-US" sz="13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199" name="Рисунок 198">
            <a:extLst>
              <a:ext uri="{FF2B5EF4-FFF2-40B4-BE49-F238E27FC236}">
                <a16:creationId xmlns:a16="http://schemas.microsoft.com/office/drawing/2014/main" id="{60300603-7972-43BD-81BA-3413E0F80927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4787552"/>
            <a:ext cx="382138" cy="382138"/>
          </a:xfrm>
          <a:prstGeom prst="rect">
            <a:avLst/>
          </a:prstGeom>
        </p:spPr>
      </p:pic>
      <p:pic>
        <p:nvPicPr>
          <p:cNvPr id="200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48CBBBD-52A7-4385-A4C8-0CF840D2D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27" y="5451149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6" descr="Рабочие ">
            <a:extLst>
              <a:ext uri="{FF2B5EF4-FFF2-40B4-BE49-F238E27FC236}">
                <a16:creationId xmlns:a16="http://schemas.microsoft.com/office/drawing/2014/main" id="{AA886B97-406C-467D-9D61-9C213F9E6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2" y="6193943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" name="object 2">
            <a:extLst>
              <a:ext uri="{FF2B5EF4-FFF2-40B4-BE49-F238E27FC236}">
                <a16:creationId xmlns:a16="http://schemas.microsoft.com/office/drawing/2014/main" id="{D7923C17-50F9-4CBD-BE72-7B87E37690E8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3649</TotalTime>
  <Words>641</Words>
  <Application>Microsoft Office PowerPoint</Application>
  <PresentationFormat>Широкоэкранный</PresentationFormat>
  <Paragraphs>166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AZIMJON ISMATOV</cp:lastModifiedBy>
  <cp:revision>199</cp:revision>
  <dcterms:created xsi:type="dcterms:W3CDTF">2024-07-25T07:55:13Z</dcterms:created>
  <dcterms:modified xsi:type="dcterms:W3CDTF">2025-04-27T12:11:50Z</dcterms:modified>
</cp:coreProperties>
</file>