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CCEBEE"/>
    <a:srgbClr val="2C637B"/>
    <a:srgbClr val="598497"/>
    <a:srgbClr val="84A4B2"/>
    <a:srgbClr val="8FD7CD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3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diagramData" Target="../diagrams/data2.xml"/><Relationship Id="rId21" Type="http://schemas.openxmlformats.org/officeDocument/2006/relationships/image" Target="../media/image25.png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png"/><Relationship Id="rId10" Type="http://schemas.openxmlformats.org/officeDocument/2006/relationships/image" Target="../media/image1.png"/><Relationship Id="rId19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88537" y="920181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22031" y="191391"/>
            <a:ext cx="868561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синтетических волокон (акриловых и полиакриловых)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07676"/>
            <a:ext cx="2632004" cy="90537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синтетических (акриловых и полиакриловых) волокон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41001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uz-Cyrl-UZ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07130" y="3015774"/>
            <a:ext cx="1803736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Полимеризация</a:t>
            </a:r>
            <a:endParaRPr sz="10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7751" y="3015774"/>
            <a:ext cx="134932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Прядение волокна</a:t>
            </a:r>
            <a:endParaRPr lang="en-US"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14094" y="3015774"/>
            <a:ext cx="1424800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Экстракция и термофиксация</a:t>
            </a:r>
            <a:endParaRPr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42880" y="3015774"/>
            <a:ext cx="1349324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Окончательная обработка и контроль качества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471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882462"/>
            <a:ext cx="16567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39940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~4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34005" y="3791412"/>
            <a:ext cx="269958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43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393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694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30 тыс. тонн акрилового и полиакрилового волокна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749" y="1490193"/>
            <a:ext cx="6951405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синтетического (акрилового и полиакрилового)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68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(2024)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747440" y="6088817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7869663" y="608881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905335" y="5728971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792718" y="5728971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54715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76953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9707051" y="5648180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9929012" y="6088817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81595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4928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544904"/>
            <a:ext cx="2137714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Импорт сырья: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Акрилонитрил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pic>
        <p:nvPicPr>
          <p:cNvPr id="61" name="object 11">
            <a:extLst>
              <a:ext uri="{FF2B5EF4-FFF2-40B4-BE49-F238E27FC236}">
                <a16:creationId xmlns:a16="http://schemas.microsoft.com/office/drawing/2014/main" id="{3605628B-FF00-4BED-8985-BA268D870EB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71" y="1962058"/>
            <a:ext cx="1405028" cy="951968"/>
          </a:xfrm>
          <a:prstGeom prst="flowChartOffpageConnector">
            <a:avLst/>
          </a:prstGeom>
        </p:spPr>
      </p:pic>
      <p:pic>
        <p:nvPicPr>
          <p:cNvPr id="70" name="object 12">
            <a:extLst>
              <a:ext uri="{FF2B5EF4-FFF2-40B4-BE49-F238E27FC236}">
                <a16:creationId xmlns:a16="http://schemas.microsoft.com/office/drawing/2014/main" id="{F6C1D89C-9FAE-44C4-B3D1-5ACCB575406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1968395"/>
            <a:ext cx="1405028" cy="945631"/>
          </a:xfrm>
          <a:prstGeom prst="flowChartOffpageConnector">
            <a:avLst/>
          </a:prstGeom>
        </p:spPr>
      </p:pic>
      <p:pic>
        <p:nvPicPr>
          <p:cNvPr id="71" name="object 13">
            <a:extLst>
              <a:ext uri="{FF2B5EF4-FFF2-40B4-BE49-F238E27FC236}">
                <a16:creationId xmlns:a16="http://schemas.microsoft.com/office/drawing/2014/main" id="{2F89029C-5776-47F8-BD7B-17EC3A5895E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55" y="1962059"/>
            <a:ext cx="1405028" cy="951968"/>
          </a:xfrm>
          <a:prstGeom prst="flowChartOffpageConnector">
            <a:avLst/>
          </a:prstGeom>
        </p:spPr>
      </p:pic>
      <p:pic>
        <p:nvPicPr>
          <p:cNvPr id="72" name="object 14">
            <a:extLst>
              <a:ext uri="{FF2B5EF4-FFF2-40B4-BE49-F238E27FC236}">
                <a16:creationId xmlns:a16="http://schemas.microsoft.com/office/drawing/2014/main" id="{813E2E21-A0C0-4AF1-8680-89CEAD60453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976" y="1968395"/>
            <a:ext cx="1405028" cy="945631"/>
          </a:xfrm>
          <a:prstGeom prst="flowChartOffpageConnector">
            <a:avLst/>
          </a:prstGeom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C9997C07-158C-4CB0-A06B-5050224C78FF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4">
            <a:extLst>
              <a:ext uri="{FF2B5EF4-FFF2-40B4-BE49-F238E27FC236}">
                <a16:creationId xmlns:a16="http://schemas.microsoft.com/office/drawing/2014/main" id="{19DD5991-75D7-49EE-936D-4116C2B97E75}"/>
              </a:ext>
            </a:extLst>
          </p:cNvPr>
          <p:cNvSpPr txBox="1"/>
          <p:nvPr/>
        </p:nvSpPr>
        <p:spPr>
          <a:xfrm>
            <a:off x="282792" y="2042223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67" name="Схема 66">
            <a:extLst>
              <a:ext uri="{FF2B5EF4-FFF2-40B4-BE49-F238E27FC236}">
                <a16:creationId xmlns:a16="http://schemas.microsoft.com/office/drawing/2014/main" id="{ABBAC467-D234-45D8-8481-1345717A0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021236"/>
              </p:ext>
            </p:extLst>
          </p:nvPr>
        </p:nvGraphicFramePr>
        <p:xfrm>
          <a:off x="258409" y="3717338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3" name="Picture 2" descr="Fire ">
            <a:extLst>
              <a:ext uri="{FF2B5EF4-FFF2-40B4-BE49-F238E27FC236}">
                <a16:creationId xmlns:a16="http://schemas.microsoft.com/office/drawing/2014/main" id="{FB471710-6E75-456B-AB1F-7C4FE69E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59D58A6-3858-478F-93B2-0E9191FDEE0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5B84A2B6-33FC-40B9-8F61-72056F1D0F8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BE3AF82F-941D-4211-A12E-E3495C40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055E804-E454-4F4D-BC7A-07B627840736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10833" y="832979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5310"/>
              </p:ext>
            </p:extLst>
          </p:nvPr>
        </p:nvGraphicFramePr>
        <p:xfrm>
          <a:off x="7116825" y="3321760"/>
          <a:ext cx="1498879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2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9775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2,9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dirty="0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  <a:stCxn id="144" idx="2"/>
          </p:cNvCxnSpPr>
          <p:nvPr/>
        </p:nvCxnSpPr>
        <p:spPr>
          <a:xfrm rot="5400000">
            <a:off x="10639470" y="2643129"/>
            <a:ext cx="556213" cy="508245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70794" y="2153138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13">
            <a:extLst>
              <a:ext uri="{FF2B5EF4-FFF2-40B4-BE49-F238E27FC236}">
                <a16:creationId xmlns:a16="http://schemas.microsoft.com/office/drawing/2014/main" id="{EF4C757C-4079-48AE-8B2D-F58B5506E663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149" name="Схема 148">
            <a:extLst>
              <a:ext uri="{FF2B5EF4-FFF2-40B4-BE49-F238E27FC236}">
                <a16:creationId xmlns:a16="http://schemas.microsoft.com/office/drawing/2014/main" id="{C837F2EF-A29D-4A30-BA30-81D5E66CB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973602"/>
              </p:ext>
            </p:extLst>
          </p:nvPr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0" name="TextBox 149">
            <a:extLst>
              <a:ext uri="{FF2B5EF4-FFF2-40B4-BE49-F238E27FC236}">
                <a16:creationId xmlns:a16="http://schemas.microsoft.com/office/drawing/2014/main" id="{9884048E-FAE2-472D-A234-6535ACF5C58B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38CC48C-823D-41C1-A24A-512ECECCC07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5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9DA75AF6-AE2B-4606-9FEE-B34DCD68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Рабочие ">
            <a:extLst>
              <a:ext uri="{FF2B5EF4-FFF2-40B4-BE49-F238E27FC236}">
                <a16:creationId xmlns:a16="http://schemas.microsoft.com/office/drawing/2014/main" id="{E4479AD9-97B0-4D74-8904-08B6C8406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object 2">
            <a:extLst>
              <a:ext uri="{FF2B5EF4-FFF2-40B4-BE49-F238E27FC236}">
                <a16:creationId xmlns:a16="http://schemas.microsoft.com/office/drawing/2014/main" id="{C8DB1047-F31F-4209-9D19-70EB9F751987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02E616E5-36F6-401E-8254-661D9C142E94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id="{01967C12-BD1C-407D-8F18-E28738FB1959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bject 31">
            <a:extLst>
              <a:ext uri="{FF2B5EF4-FFF2-40B4-BE49-F238E27FC236}">
                <a16:creationId xmlns:a16="http://schemas.microsoft.com/office/drawing/2014/main" id="{71425853-8B3A-40F8-A57D-423781BDDD9F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1" name="object 31">
            <a:extLst>
              <a:ext uri="{FF2B5EF4-FFF2-40B4-BE49-F238E27FC236}">
                <a16:creationId xmlns:a16="http://schemas.microsoft.com/office/drawing/2014/main" id="{FC67EA5E-F162-4C63-B07D-E834B45C7791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2" name="object 2">
            <a:extLst>
              <a:ext uri="{FF2B5EF4-FFF2-40B4-BE49-F238E27FC236}">
                <a16:creationId xmlns:a16="http://schemas.microsoft.com/office/drawing/2014/main" id="{E10FDA92-83C7-4970-96FF-F7CDC36E5DD2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63" name="Таблица 7">
            <a:extLst>
              <a:ext uri="{FF2B5EF4-FFF2-40B4-BE49-F238E27FC236}">
                <a16:creationId xmlns:a16="http://schemas.microsoft.com/office/drawing/2014/main" id="{2EA0A6A4-F02C-4304-8985-83DF128B9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93423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64" name="object 43">
            <a:extLst>
              <a:ext uri="{FF2B5EF4-FFF2-40B4-BE49-F238E27FC236}">
                <a16:creationId xmlns:a16="http://schemas.microsoft.com/office/drawing/2014/main" id="{AF2C01C5-B06C-4B45-B9A3-117D87791CB2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65" name="object 44">
              <a:extLst>
                <a:ext uri="{FF2B5EF4-FFF2-40B4-BE49-F238E27FC236}">
                  <a16:creationId xmlns:a16="http://schemas.microsoft.com/office/drawing/2014/main" id="{E25935A0-39E9-43CC-83EB-31D36A28EF81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66" name="object 45">
              <a:extLst>
                <a:ext uri="{FF2B5EF4-FFF2-40B4-BE49-F238E27FC236}">
                  <a16:creationId xmlns:a16="http://schemas.microsoft.com/office/drawing/2014/main" id="{91A1DEB9-31B4-4749-B7CC-321296AE222F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67" name="object 46">
              <a:extLst>
                <a:ext uri="{FF2B5EF4-FFF2-40B4-BE49-F238E27FC236}">
                  <a16:creationId xmlns:a16="http://schemas.microsoft.com/office/drawing/2014/main" id="{ED02CB70-2554-43E3-90C9-DDA3D3871DDF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68" name="object 47">
              <a:extLst>
                <a:ext uri="{FF2B5EF4-FFF2-40B4-BE49-F238E27FC236}">
                  <a16:creationId xmlns:a16="http://schemas.microsoft.com/office/drawing/2014/main" id="{30DF7C06-B60C-4118-BB03-BBF322712B0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69" name="object 48">
            <a:extLst>
              <a:ext uri="{FF2B5EF4-FFF2-40B4-BE49-F238E27FC236}">
                <a16:creationId xmlns:a16="http://schemas.microsoft.com/office/drawing/2014/main" id="{06D6C57A-C8FB-47F6-94E0-2149BA994F99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70" name="object 49">
            <a:extLst>
              <a:ext uri="{FF2B5EF4-FFF2-40B4-BE49-F238E27FC236}">
                <a16:creationId xmlns:a16="http://schemas.microsoft.com/office/drawing/2014/main" id="{94B8A2A3-3D91-44CB-B62F-639CDACE0C5E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71" name="object 50">
            <a:extLst>
              <a:ext uri="{FF2B5EF4-FFF2-40B4-BE49-F238E27FC236}">
                <a16:creationId xmlns:a16="http://schemas.microsoft.com/office/drawing/2014/main" id="{C4613C2D-7F88-48C1-B624-3DB98C1B2DF7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72" name="object 49">
            <a:extLst>
              <a:ext uri="{FF2B5EF4-FFF2-40B4-BE49-F238E27FC236}">
                <a16:creationId xmlns:a16="http://schemas.microsoft.com/office/drawing/2014/main" id="{901EA18C-4FE0-486D-93F6-177EAABF6B22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F8D01EF2-E4BA-4A5C-8E34-AEF00A81F80B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B7D559AA-A478-44EA-AB86-B6E033371DE3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65923805-2272-4604-B78F-58B4F4F137D1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B33CF5EF-262C-4810-BE93-C86992C86901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66CC3DC5-B831-47B9-9E48-498F64C9891D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FAF592DB-D84B-4820-A8E3-C0B2CA1D4305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BC8A6775-0761-4C31-B506-22E492733A28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7D439011-BF69-486C-9075-B6B4019AEFB5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DA82F74C-F57C-4726-BB31-8C20FAFDD093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0BD79290-E640-4A5E-B08D-E6684C1DD9FB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EC49A8BC-4F10-4B35-8DD8-D121EC97B616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EEA6001B-10B3-442D-BC67-9780DC654963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69BDC198-3519-4ECC-BBDA-CFAAC093730C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D92EC64D-5E7E-4B95-B151-C5A09C203984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B931A936-3AE7-401D-8563-D5D7CF10D326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8" name="object 20">
            <a:extLst>
              <a:ext uri="{FF2B5EF4-FFF2-40B4-BE49-F238E27FC236}">
                <a16:creationId xmlns:a16="http://schemas.microsoft.com/office/drawing/2014/main" id="{52D04B4F-2942-49C2-87CB-C9D12202611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31">
            <a:extLst>
              <a:ext uri="{FF2B5EF4-FFF2-40B4-BE49-F238E27FC236}">
                <a16:creationId xmlns:a16="http://schemas.microsoft.com/office/drawing/2014/main" id="{68E53DCE-21ED-4472-8969-2491CF9FDA5D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65AE10DB-117C-4050-8229-8513B265DCAE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0B88E-5516-4ACE-9BBE-7861222F0E1A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2" name="object 20">
            <a:extLst>
              <a:ext uri="{FF2B5EF4-FFF2-40B4-BE49-F238E27FC236}">
                <a16:creationId xmlns:a16="http://schemas.microsoft.com/office/drawing/2014/main" id="{3BCA4F88-4C7D-4CC5-973D-DA178450187B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E4CFDD03-0C60-41D5-99A9-446B1F48DE1C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4" name="object 20">
            <a:extLst>
              <a:ext uri="{FF2B5EF4-FFF2-40B4-BE49-F238E27FC236}">
                <a16:creationId xmlns:a16="http://schemas.microsoft.com/office/drawing/2014/main" id="{A9902020-864C-4D70-B86C-64689CB14ABF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7F10AB0B-636E-4331-AF5F-86DECDC78ECE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D2F7AA73-DF38-4592-A4A8-71DEA214AE29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7" name="Picture 2" descr="Китай ">
            <a:extLst>
              <a:ext uri="{FF2B5EF4-FFF2-40B4-BE49-F238E27FC236}">
                <a16:creationId xmlns:a16="http://schemas.microsoft.com/office/drawing/2014/main" id="{53303126-0305-4D29-8067-050E516F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4" descr="Узбекистан ">
            <a:extLst>
              <a:ext uri="{FF2B5EF4-FFF2-40B4-BE49-F238E27FC236}">
                <a16:creationId xmlns:a16="http://schemas.microsoft.com/office/drawing/2014/main" id="{1ADD6736-8538-4B61-8048-BA538EC9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object 20">
            <a:extLst>
              <a:ext uri="{FF2B5EF4-FFF2-40B4-BE49-F238E27FC236}">
                <a16:creationId xmlns:a16="http://schemas.microsoft.com/office/drawing/2014/main" id="{E77FE926-9743-4C38-919F-5D29A37F20FA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38F5BC22-DF5E-4B82-B165-63AA863C1A7E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1" name="Picture 12">
            <a:extLst>
              <a:ext uri="{FF2B5EF4-FFF2-40B4-BE49-F238E27FC236}">
                <a16:creationId xmlns:a16="http://schemas.microsoft.com/office/drawing/2014/main" id="{B6A911F8-0B1C-4B3D-8F57-501A3D6B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Round icon. Illustration of flag of Germany">
            <a:extLst>
              <a:ext uri="{FF2B5EF4-FFF2-40B4-BE49-F238E27FC236}">
                <a16:creationId xmlns:a16="http://schemas.microsoft.com/office/drawing/2014/main" id="{CAE0BB98-1E82-4EC9-9D56-7765D26D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4">
            <a:extLst>
              <a:ext uri="{FF2B5EF4-FFF2-40B4-BE49-F238E27FC236}">
                <a16:creationId xmlns:a16="http://schemas.microsoft.com/office/drawing/2014/main" id="{431D6320-6105-4EB3-807C-E8ED84BB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object 20">
            <a:extLst>
              <a:ext uri="{FF2B5EF4-FFF2-40B4-BE49-F238E27FC236}">
                <a16:creationId xmlns:a16="http://schemas.microsoft.com/office/drawing/2014/main" id="{B57BDA11-3B13-4BFB-964B-CF27457FDFF9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5" name="object 20">
            <a:extLst>
              <a:ext uri="{FF2B5EF4-FFF2-40B4-BE49-F238E27FC236}">
                <a16:creationId xmlns:a16="http://schemas.microsoft.com/office/drawing/2014/main" id="{4C781F48-D71F-4294-8CCB-FA1F36A7D9AE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" name="Picture 2">
            <a:extLst>
              <a:ext uri="{FF2B5EF4-FFF2-40B4-BE49-F238E27FC236}">
                <a16:creationId xmlns:a16="http://schemas.microsoft.com/office/drawing/2014/main" id="{6FC457C4-2758-4D44-AB9A-0A2CB6C5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>
            <a:extLst>
              <a:ext uri="{FF2B5EF4-FFF2-40B4-BE49-F238E27FC236}">
                <a16:creationId xmlns:a16="http://schemas.microsoft.com/office/drawing/2014/main" id="{19C6D0AD-C846-47D8-B780-186785AB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>
            <a:extLst>
              <a:ext uri="{FF2B5EF4-FFF2-40B4-BE49-F238E27FC236}">
                <a16:creationId xmlns:a16="http://schemas.microsoft.com/office/drawing/2014/main" id="{523F7C23-A911-4FFA-A484-719E69D2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object 20">
            <a:extLst>
              <a:ext uri="{FF2B5EF4-FFF2-40B4-BE49-F238E27FC236}">
                <a16:creationId xmlns:a16="http://schemas.microsoft.com/office/drawing/2014/main" id="{DD9E2380-D837-47D9-BC69-4C8C3C95C0E9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11" name="Picture 6">
            <a:extLst>
              <a:ext uri="{FF2B5EF4-FFF2-40B4-BE49-F238E27FC236}">
                <a16:creationId xmlns:a16="http://schemas.microsoft.com/office/drawing/2014/main" id="{BD80DD9F-927B-4B08-8FD2-1EDB4B13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7096B3E9-380D-442E-80C2-0E13F4CE3319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619</Words>
  <Application>Microsoft Office PowerPoint</Application>
  <PresentationFormat>Широкоэкранный</PresentationFormat>
  <Paragraphs>158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210</cp:revision>
  <dcterms:created xsi:type="dcterms:W3CDTF">2024-07-25T07:55:13Z</dcterms:created>
  <dcterms:modified xsi:type="dcterms:W3CDTF">2025-04-27T12:02:52Z</dcterms:modified>
</cp:coreProperties>
</file>