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FFFFFF"/>
    <a:srgbClr val="5BC4BF"/>
    <a:srgbClr val="2F6EA7"/>
    <a:srgbClr val="81A7CB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373" autoAdjust="0"/>
  </p:normalViewPr>
  <p:slideViewPr>
    <p:cSldViewPr snapToGrid="0">
      <p:cViewPr varScale="1">
        <p:scale>
          <a:sx n="103" d="100"/>
          <a:sy n="103" d="100"/>
        </p:scale>
        <p:origin x="8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ru-RU" sz="1400" dirty="0">
              <a:latin typeface="Montserrat" pitchFamily="2" charset="-52"/>
            </a:rPr>
            <a:t>0</a:t>
          </a:r>
          <a:r>
            <a:rPr lang="uz-Cyrl-UZ" sz="1400" noProof="0" dirty="0">
              <a:latin typeface="Montserrat" pitchFamily="2" charset="-52"/>
            </a:rPr>
            <a:t>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ru-RU" sz="1400" kern="1200" dirty="0">
              <a:latin typeface="Montserrat" pitchFamily="2" charset="-52"/>
            </a:rPr>
            <a:t>0</a:t>
          </a:r>
          <a:r>
            <a:rPr lang="uz-Cyrl-UZ" sz="1400" kern="1200" noProof="0" dirty="0">
              <a:latin typeface="Montserrat" pitchFamily="2" charset="-52"/>
            </a:rPr>
            <a:t>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diagramData" Target="../diagrams/data2.xml"/><Relationship Id="rId21" Type="http://schemas.openxmlformats.org/officeDocument/2006/relationships/image" Target="../media/image21.png"/><Relationship Id="rId7" Type="http://schemas.microsoft.com/office/2007/relationships/diagramDrawing" Target="../diagrams/drawing2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5.png"/><Relationship Id="rId10" Type="http://schemas.openxmlformats.org/officeDocument/2006/relationships/image" Target="../media/image3.png"/><Relationship Id="rId19" Type="http://schemas.openxmlformats.org/officeDocument/2006/relationships/image" Target="../media/image1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78252"/>
            <a:ext cx="7556911" cy="5883396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39959" y="208927"/>
            <a:ext cx="8932643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компонентов для газовых плит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uz-Cyrl-UZ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02548" y="3070879"/>
            <a:ext cx="1285267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Проектирование и разработка</a:t>
            </a:r>
            <a:endParaRPr lang="en-US" sz="110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789779" y="3070879"/>
            <a:ext cx="1547593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sz="110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Производство деталей и фильтров</a:t>
            </a:r>
            <a:endParaRPr lang="en-US" sz="110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337372" y="2986240"/>
            <a:ext cx="1672099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Сборка соединительных деталей</a:t>
            </a:r>
            <a:endParaRPr lang="en-US" sz="110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023240" y="2986240"/>
            <a:ext cx="1441719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Контроль качества, упаковка и логистика</a:t>
            </a:r>
            <a:endParaRPr lang="en-US" sz="1100" spc="-1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533863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4091174"/>
            <a:ext cx="161814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проивзодственные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717503"/>
            <a:ext cx="2084807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изделий различных размеров и мощности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826417"/>
            <a:ext cx="1651857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~12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909073"/>
            <a:ext cx="28749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89828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898286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81139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807388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57785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 модель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</a:t>
            </a:r>
            <a:r>
              <a:rPr lang="ru-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22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миллионов штук компонентов для газовых плит в год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2" y="1482400"/>
            <a:ext cx="6288213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компонентов для газовых плит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67571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67571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57716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992624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791084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912165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22C239F3-B1EF-4EF1-89EC-3C3388C3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1210" y="4692744"/>
            <a:ext cx="485050" cy="48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ject 29">
            <a:extLst>
              <a:ext uri="{FF2B5EF4-FFF2-40B4-BE49-F238E27FC236}">
                <a16:creationId xmlns:a16="http://schemas.microsoft.com/office/drawing/2014/main" id="{5918460B-4D57-48D2-93F8-E0A5D1403601}"/>
              </a:ext>
            </a:extLst>
          </p:cNvPr>
          <p:cNvSpPr txBox="1"/>
          <p:nvPr/>
        </p:nvSpPr>
        <p:spPr>
          <a:xfrm>
            <a:off x="5121441" y="5408147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кондиционерами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B6FE9DE2-2047-4641-B642-7554B6C948DF}"/>
              </a:ext>
            </a:extLst>
          </p:cNvPr>
          <p:cNvCxnSpPr>
            <a:cxnSpLocks/>
          </p:cNvCxnSpPr>
          <p:nvPr/>
        </p:nvCxnSpPr>
        <p:spPr>
          <a:xfrm>
            <a:off x="5090248" y="6243257"/>
            <a:ext cx="6126129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68A3DF9D-957F-49C9-A977-436195BD16B4}"/>
              </a:ext>
            </a:extLst>
          </p:cNvPr>
          <p:cNvCxnSpPr>
            <a:cxnSpLocks/>
          </p:cNvCxnSpPr>
          <p:nvPr/>
        </p:nvCxnSpPr>
        <p:spPr>
          <a:xfrm>
            <a:off x="5076473" y="5785642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ject 10">
            <a:extLst>
              <a:ext uri="{FF2B5EF4-FFF2-40B4-BE49-F238E27FC236}">
                <a16:creationId xmlns:a16="http://schemas.microsoft.com/office/drawing/2014/main" id="{191745DE-FFC3-46A4-8CB8-C6DF30EE91F8}"/>
              </a:ext>
            </a:extLst>
          </p:cNvPr>
          <p:cNvSpPr txBox="1"/>
          <p:nvPr/>
        </p:nvSpPr>
        <p:spPr>
          <a:xfrm>
            <a:off x="267593" y="1358841"/>
            <a:ext cx="2663205" cy="7207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</a:t>
            </a:r>
            <a:r>
              <a:rPr sz="1200" b="1" spc="-10" dirty="0" err="1">
                <a:solidFill>
                  <a:srgbClr val="5BC4BF"/>
                </a:solidFill>
                <a:latin typeface="Montserrat" pitchFamily="2" charset="-52"/>
              </a:rPr>
              <a:t>проекта</a:t>
            </a:r>
            <a:endParaRPr lang="ru-RU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компонентов </a:t>
            </a:r>
            <a:b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для газовых плит</a:t>
            </a:r>
            <a:endParaRPr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57" name="object 24">
            <a:extLst>
              <a:ext uri="{FF2B5EF4-FFF2-40B4-BE49-F238E27FC236}">
                <a16:creationId xmlns:a16="http://schemas.microsoft.com/office/drawing/2014/main" id="{6B7E44B7-228B-4EB4-9800-DB71222D8CDE}"/>
              </a:ext>
            </a:extLst>
          </p:cNvPr>
          <p:cNvSpPr txBox="1"/>
          <p:nvPr/>
        </p:nvSpPr>
        <p:spPr>
          <a:xfrm>
            <a:off x="267593" y="5667638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1" name="Схема 60">
            <a:extLst>
              <a:ext uri="{FF2B5EF4-FFF2-40B4-BE49-F238E27FC236}">
                <a16:creationId xmlns:a16="http://schemas.microsoft.com/office/drawing/2014/main" id="{658E4DF7-382A-4E6D-8AE5-93D2A15F7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137619"/>
              </p:ext>
            </p:extLst>
          </p:nvPr>
        </p:nvGraphicFramePr>
        <p:xfrm>
          <a:off x="223226" y="3947562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2" name="object 24">
            <a:extLst>
              <a:ext uri="{FF2B5EF4-FFF2-40B4-BE49-F238E27FC236}">
                <a16:creationId xmlns:a16="http://schemas.microsoft.com/office/drawing/2014/main" id="{D0132C83-63D1-4D1F-8A2C-4E4105BBC2B0}"/>
              </a:ext>
            </a:extLst>
          </p:cNvPr>
          <p:cNvSpPr txBox="1"/>
          <p:nvPr/>
        </p:nvSpPr>
        <p:spPr>
          <a:xfrm>
            <a:off x="267593" y="2278674"/>
            <a:ext cx="3821534" cy="142917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Стимулы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  <p:sp>
        <p:nvSpPr>
          <p:cNvPr id="74" name="object 21">
            <a:extLst>
              <a:ext uri="{FF2B5EF4-FFF2-40B4-BE49-F238E27FC236}">
                <a16:creationId xmlns:a16="http://schemas.microsoft.com/office/drawing/2014/main" id="{868E3FB8-B85A-44B3-91EF-751596E84CDA}"/>
              </a:ext>
            </a:extLst>
          </p:cNvPr>
          <p:cNvSpPr txBox="1"/>
          <p:nvPr/>
        </p:nvSpPr>
        <p:spPr>
          <a:xfrm>
            <a:off x="2845809" y="1284935"/>
            <a:ext cx="1673685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28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sz="12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grpSp>
        <p:nvGrpSpPr>
          <p:cNvPr id="49" name="object 10">
            <a:extLst>
              <a:ext uri="{FF2B5EF4-FFF2-40B4-BE49-F238E27FC236}">
                <a16:creationId xmlns:a16="http://schemas.microsoft.com/office/drawing/2014/main" id="{07350F37-3A75-41DA-88D9-FEB2D226D109}"/>
              </a:ext>
            </a:extLst>
          </p:cNvPr>
          <p:cNvGrpSpPr/>
          <p:nvPr/>
        </p:nvGrpSpPr>
        <p:grpSpPr>
          <a:xfrm>
            <a:off x="5190933" y="1939073"/>
            <a:ext cx="6208007" cy="935271"/>
            <a:chOff x="562914" y="5157709"/>
            <a:chExt cx="4943727" cy="888991"/>
          </a:xfrm>
        </p:grpSpPr>
        <p:pic>
          <p:nvPicPr>
            <p:cNvPr id="50" name="object 11">
              <a:extLst>
                <a:ext uri="{FF2B5EF4-FFF2-40B4-BE49-F238E27FC236}">
                  <a16:creationId xmlns:a16="http://schemas.microsoft.com/office/drawing/2014/main" id="{A4F66E99-DA3C-4522-9085-7059D70D4CE8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3232" y="5164637"/>
              <a:ext cx="1026713" cy="776642"/>
            </a:xfrm>
            <a:prstGeom prst="flowChartOffpageConnector">
              <a:avLst/>
            </a:prstGeom>
          </p:spPr>
        </p:pic>
        <p:pic>
          <p:nvPicPr>
            <p:cNvPr id="67" name="object 12">
              <a:extLst>
                <a:ext uri="{FF2B5EF4-FFF2-40B4-BE49-F238E27FC236}">
                  <a16:creationId xmlns:a16="http://schemas.microsoft.com/office/drawing/2014/main" id="{3C555BE2-2B35-41D1-B57B-7F905B9B5270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2914" y="5161613"/>
              <a:ext cx="1069745" cy="800643"/>
            </a:xfrm>
            <a:prstGeom prst="flowChartOffpageConnector">
              <a:avLst/>
            </a:prstGeom>
          </p:spPr>
        </p:pic>
        <p:pic>
          <p:nvPicPr>
            <p:cNvPr id="68" name="object 13">
              <a:extLst>
                <a:ext uri="{FF2B5EF4-FFF2-40B4-BE49-F238E27FC236}">
                  <a16:creationId xmlns:a16="http://schemas.microsoft.com/office/drawing/2014/main" id="{B5F9B790-FCE9-42CC-AD8F-6FB68ECE8932}"/>
                </a:ext>
              </a:extLst>
            </p:cNvPr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97200" y="5163131"/>
              <a:ext cx="978221" cy="815720"/>
            </a:xfrm>
            <a:prstGeom prst="flowChartOffpageConnector">
              <a:avLst/>
            </a:prstGeom>
          </p:spPr>
        </p:pic>
        <p:pic>
          <p:nvPicPr>
            <p:cNvPr id="69" name="object 14">
              <a:extLst>
                <a:ext uri="{FF2B5EF4-FFF2-40B4-BE49-F238E27FC236}">
                  <a16:creationId xmlns:a16="http://schemas.microsoft.com/office/drawing/2014/main" id="{546A06DB-1993-411E-89ED-9B8CF583AD9B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5423" y="5157709"/>
              <a:ext cx="1061218" cy="888991"/>
            </a:xfrm>
            <a:prstGeom prst="flowChartOffpageConnector">
              <a:avLst/>
            </a:prstGeom>
          </p:spPr>
        </p:pic>
      </p:grp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E95F233D-841E-4054-8208-E46BA1924EA5}"/>
              </a:ext>
            </a:extLst>
          </p:cNvPr>
          <p:cNvSpPr/>
          <p:nvPr/>
        </p:nvSpPr>
        <p:spPr>
          <a:xfrm>
            <a:off x="5156373" y="5898959"/>
            <a:ext cx="12362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A98A222A-61F6-43A6-B31C-83EA059FFDC3}"/>
              </a:ext>
            </a:extLst>
          </p:cNvPr>
          <p:cNvSpPr/>
          <p:nvPr/>
        </p:nvSpPr>
        <p:spPr>
          <a:xfrm>
            <a:off x="5195601" y="6337504"/>
            <a:ext cx="99578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8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3B8981B1-3033-4AD2-8BF6-3001C0072F10}"/>
              </a:ext>
            </a:extLst>
          </p:cNvPr>
          <p:cNvSpPr/>
          <p:nvPr/>
        </p:nvSpPr>
        <p:spPr>
          <a:xfrm>
            <a:off x="6666228" y="6327980"/>
            <a:ext cx="95731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D4CC4C39-72BF-4973-8A87-852CE85BEF0F}"/>
              </a:ext>
            </a:extLst>
          </p:cNvPr>
          <p:cNvSpPr/>
          <p:nvPr/>
        </p:nvSpPr>
        <p:spPr>
          <a:xfrm>
            <a:off x="8117340" y="6324266"/>
            <a:ext cx="9861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5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5A0DC137-7889-4A92-872F-26DD1BBAC8A8}"/>
              </a:ext>
            </a:extLst>
          </p:cNvPr>
          <p:cNvSpPr/>
          <p:nvPr/>
        </p:nvSpPr>
        <p:spPr>
          <a:xfrm>
            <a:off x="9561221" y="6324266"/>
            <a:ext cx="10855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8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0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B4470F35-0534-49DF-A4A7-092EA298B1EB}"/>
              </a:ext>
            </a:extLst>
          </p:cNvPr>
          <p:cNvSpPr/>
          <p:nvPr/>
        </p:nvSpPr>
        <p:spPr>
          <a:xfrm>
            <a:off x="6762408" y="5898959"/>
            <a:ext cx="7938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DBEF428C-1133-46A7-8884-F0FC1984F213}"/>
              </a:ext>
            </a:extLst>
          </p:cNvPr>
          <p:cNvSpPr/>
          <p:nvPr/>
        </p:nvSpPr>
        <p:spPr>
          <a:xfrm>
            <a:off x="8235161" y="5898959"/>
            <a:ext cx="750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09EE1733-3350-46CA-843C-5F00E46820D8}"/>
              </a:ext>
            </a:extLst>
          </p:cNvPr>
          <p:cNvSpPr/>
          <p:nvPr/>
        </p:nvSpPr>
        <p:spPr>
          <a:xfrm>
            <a:off x="9172437" y="5837999"/>
            <a:ext cx="17290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(включая регион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89772" y="91061"/>
            <a:ext cx="7960363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производство компонентов для газовых </a:t>
            </a:r>
            <a:r>
              <a:rPr lang="ru-RU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плитв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Узбекистане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6830691" y="2299556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020690"/>
              </p:ext>
            </p:extLst>
          </p:nvPr>
        </p:nvGraphicFramePr>
        <p:xfrm>
          <a:off x="7196682" y="4487129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750225" y="4169889"/>
            <a:ext cx="5286604" cy="31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электротехнической промышленности</a:t>
            </a:r>
            <a:endParaRPr lang="en-US" sz="12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41" y="5421106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35" y="4755623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81" y="613389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C2DF861-FBC5-4C25-B7A1-1B92857EE86B}"/>
              </a:ext>
            </a:extLst>
          </p:cNvPr>
          <p:cNvSpPr txBox="1"/>
          <p:nvPr/>
        </p:nvSpPr>
        <p:spPr>
          <a:xfrm>
            <a:off x="6742545" y="2358387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5" name="object 2">
            <a:extLst>
              <a:ext uri="{FF2B5EF4-FFF2-40B4-BE49-F238E27FC236}">
                <a16:creationId xmlns:a16="http://schemas.microsoft.com/office/drawing/2014/main" id="{AD403E12-1E93-4399-A5FA-115EE159345E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60" name="Picture 6">
            <a:extLst>
              <a:ext uri="{FF2B5EF4-FFF2-40B4-BE49-F238E27FC236}">
                <a16:creationId xmlns:a16="http://schemas.microsoft.com/office/drawing/2014/main" id="{8CC7D24A-FFB6-4A7A-AC81-43760F27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5709D38-EC11-48AB-801E-1DDA7BBC96DD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4" name="object 2">
            <a:extLst>
              <a:ext uri="{FF2B5EF4-FFF2-40B4-BE49-F238E27FC236}">
                <a16:creationId xmlns:a16="http://schemas.microsoft.com/office/drawing/2014/main" id="{AFCBBD20-7E09-4367-9790-37ECFA815E2B}"/>
              </a:ext>
            </a:extLst>
          </p:cNvPr>
          <p:cNvSpPr/>
          <p:nvPr/>
        </p:nvSpPr>
        <p:spPr>
          <a:xfrm>
            <a:off x="212435" y="887479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5" name="object 13">
            <a:extLst>
              <a:ext uri="{FF2B5EF4-FFF2-40B4-BE49-F238E27FC236}">
                <a16:creationId xmlns:a16="http://schemas.microsoft.com/office/drawing/2014/main" id="{B4402760-CB08-44B5-95C5-B5820BD0ACC1}"/>
              </a:ext>
            </a:extLst>
          </p:cNvPr>
          <p:cNvSpPr txBox="1"/>
          <p:nvPr/>
        </p:nvSpPr>
        <p:spPr>
          <a:xfrm>
            <a:off x="245773" y="4684061"/>
            <a:ext cx="6563519" cy="176670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Производители компонентов для газовых </a:t>
            </a:r>
            <a:r>
              <a:rPr lang="ru-RU" sz="1200" b="1" spc="-10">
                <a:solidFill>
                  <a:srgbClr val="00425F"/>
                </a:solidFill>
                <a:latin typeface="Montserrat" pitchFamily="2" charset="-52"/>
                <a:cs typeface="Arial MT"/>
              </a:rPr>
              <a:t>плитов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могут извлечь выгоду из</a:t>
            </a:r>
            <a:r>
              <a:rPr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200" b="1" dirty="0"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Быстро растущее население и покупательная способность населения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квалифицированной и неквалифицированной рабочей силы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Использование существующей инфраструктуры и распределительных сетей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Льготы: Свободные экономические зоны предлагают налоговые льготы на землю, налог на прибыль, воду.</a:t>
            </a:r>
          </a:p>
        </p:txBody>
      </p:sp>
      <p:grpSp>
        <p:nvGrpSpPr>
          <p:cNvPr id="131" name="Graphic 4">
            <a:extLst>
              <a:ext uri="{FF2B5EF4-FFF2-40B4-BE49-F238E27FC236}">
                <a16:creationId xmlns:a16="http://schemas.microsoft.com/office/drawing/2014/main" id="{632A62E5-3A2D-4697-97D8-E98A5E6906A0}"/>
              </a:ext>
            </a:extLst>
          </p:cNvPr>
          <p:cNvGrpSpPr/>
          <p:nvPr/>
        </p:nvGrpSpPr>
        <p:grpSpPr>
          <a:xfrm>
            <a:off x="8497359" y="2310556"/>
            <a:ext cx="2766644" cy="174824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32" name="Freeform: Shape 6">
              <a:extLst>
                <a:ext uri="{FF2B5EF4-FFF2-40B4-BE49-F238E27FC236}">
                  <a16:creationId xmlns:a16="http://schemas.microsoft.com/office/drawing/2014/main" id="{1B5D8E8A-E9F0-45CA-BAEA-2EBE4E17E20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7">
              <a:extLst>
                <a:ext uri="{FF2B5EF4-FFF2-40B4-BE49-F238E27FC236}">
                  <a16:creationId xmlns:a16="http://schemas.microsoft.com/office/drawing/2014/main" id="{370B975E-927B-4A38-B2D5-B7DFF0996F0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4" name="Freeform: Shape 8">
              <a:extLst>
                <a:ext uri="{FF2B5EF4-FFF2-40B4-BE49-F238E27FC236}">
                  <a16:creationId xmlns:a16="http://schemas.microsoft.com/office/drawing/2014/main" id="{8384593A-E99D-443A-AD55-596977E3C1EC}"/>
                </a:ext>
              </a:extLst>
            </p:cNvPr>
            <p:cNvSpPr/>
            <p:nvPr/>
          </p:nvSpPr>
          <p:spPr>
            <a:xfrm>
              <a:off x="1343025" y="333375"/>
              <a:ext cx="3595687" cy="3479482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9">
              <a:extLst>
                <a:ext uri="{FF2B5EF4-FFF2-40B4-BE49-F238E27FC236}">
                  <a16:creationId xmlns:a16="http://schemas.microsoft.com/office/drawing/2014/main" id="{0C73F4CD-AD3F-47F7-A82C-3136D81ABFC4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0">
              <a:extLst>
                <a:ext uri="{FF2B5EF4-FFF2-40B4-BE49-F238E27FC236}">
                  <a16:creationId xmlns:a16="http://schemas.microsoft.com/office/drawing/2014/main" id="{1E8367E0-5CB9-4337-A4F7-6117E930DF1F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7" name="Freeform: Shape 11">
              <a:extLst>
                <a:ext uri="{FF2B5EF4-FFF2-40B4-BE49-F238E27FC236}">
                  <a16:creationId xmlns:a16="http://schemas.microsoft.com/office/drawing/2014/main" id="{7F86DD3D-0FBB-4F7F-B7FB-43E9F4AB0B2E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8" name="Freeform: Shape 12">
              <a:extLst>
                <a:ext uri="{FF2B5EF4-FFF2-40B4-BE49-F238E27FC236}">
                  <a16:creationId xmlns:a16="http://schemas.microsoft.com/office/drawing/2014/main" id="{E819414C-1325-473D-AAA7-A5801DF0819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9" name="Freeform: Shape 13">
              <a:extLst>
                <a:ext uri="{FF2B5EF4-FFF2-40B4-BE49-F238E27FC236}">
                  <a16:creationId xmlns:a16="http://schemas.microsoft.com/office/drawing/2014/main" id="{054183CE-8C2C-4C4D-90F9-6C7D9C394E2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0" name="Freeform: Shape 14">
              <a:extLst>
                <a:ext uri="{FF2B5EF4-FFF2-40B4-BE49-F238E27FC236}">
                  <a16:creationId xmlns:a16="http://schemas.microsoft.com/office/drawing/2014/main" id="{95E6703C-008B-4966-A1B1-7E2808BE02CA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15">
              <a:extLst>
                <a:ext uri="{FF2B5EF4-FFF2-40B4-BE49-F238E27FC236}">
                  <a16:creationId xmlns:a16="http://schemas.microsoft.com/office/drawing/2014/main" id="{E1CA506A-CE57-4C41-A155-FE7FB05DA29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2" name="Freeform: Shape 16">
              <a:extLst>
                <a:ext uri="{FF2B5EF4-FFF2-40B4-BE49-F238E27FC236}">
                  <a16:creationId xmlns:a16="http://schemas.microsoft.com/office/drawing/2014/main" id="{B1D10D13-042D-4C02-9D80-09FAD1FDF4A0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3" name="Freeform: Shape 17">
              <a:extLst>
                <a:ext uri="{FF2B5EF4-FFF2-40B4-BE49-F238E27FC236}">
                  <a16:creationId xmlns:a16="http://schemas.microsoft.com/office/drawing/2014/main" id="{E36BB3D8-12D1-435B-A447-CA2EE738E1F6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4" name="Freeform: Shape 18">
              <a:extLst>
                <a:ext uri="{FF2B5EF4-FFF2-40B4-BE49-F238E27FC236}">
                  <a16:creationId xmlns:a16="http://schemas.microsoft.com/office/drawing/2014/main" id="{8680E274-29FB-42E9-87AC-7ED7EB0963F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5" name="Freeform: Shape 19">
              <a:extLst>
                <a:ext uri="{FF2B5EF4-FFF2-40B4-BE49-F238E27FC236}">
                  <a16:creationId xmlns:a16="http://schemas.microsoft.com/office/drawing/2014/main" id="{7357BB41-A298-430E-BD19-02751DB9CDB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6" name="Freeform: Shape 20">
              <a:extLst>
                <a:ext uri="{FF2B5EF4-FFF2-40B4-BE49-F238E27FC236}">
                  <a16:creationId xmlns:a16="http://schemas.microsoft.com/office/drawing/2014/main" id="{335BA1AC-FBBF-439F-9E89-08046C19E244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7" name="Freeform: Shape 21">
              <a:extLst>
                <a:ext uri="{FF2B5EF4-FFF2-40B4-BE49-F238E27FC236}">
                  <a16:creationId xmlns:a16="http://schemas.microsoft.com/office/drawing/2014/main" id="{1A94F55B-E222-427B-B779-95EE22A2416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8" name="Freeform: Shape 22">
              <a:extLst>
                <a:ext uri="{FF2B5EF4-FFF2-40B4-BE49-F238E27FC236}">
                  <a16:creationId xmlns:a16="http://schemas.microsoft.com/office/drawing/2014/main" id="{FFFED0E2-F0FD-4F27-A6E8-365CD670DCB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149" name="Rectangle 21">
            <a:extLst>
              <a:ext uri="{FF2B5EF4-FFF2-40B4-BE49-F238E27FC236}">
                <a16:creationId xmlns:a16="http://schemas.microsoft.com/office/drawing/2014/main" id="{58659873-A8AE-43D9-AFE4-A5A6F2926709}"/>
              </a:ext>
            </a:extLst>
          </p:cNvPr>
          <p:cNvSpPr/>
          <p:nvPr/>
        </p:nvSpPr>
        <p:spPr>
          <a:xfrm>
            <a:off x="10304514" y="2405384"/>
            <a:ext cx="1162808" cy="275291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0"/>
            <a:r>
              <a:rPr lang="ru-RU" sz="800" kern="1200" spc="-10" noProof="1">
                <a:solidFill>
                  <a:srgbClr val="164A69"/>
                </a:solidFill>
                <a:latin typeface="Montserrat" pitchFamily="2" charset="-52"/>
                <a:ea typeface="+mn-ea"/>
              </a:rPr>
              <a:t>Ташкентская область</a:t>
            </a:r>
            <a:endParaRPr lang="en-GB" sz="800" kern="1200" spc="-10" dirty="0">
              <a:solidFill>
                <a:srgbClr val="164A69"/>
              </a:solidFill>
              <a:latin typeface="Montserrat" pitchFamily="2" charset="-52"/>
              <a:ea typeface="+mn-ea"/>
            </a:endParaRPr>
          </a:p>
        </p:txBody>
      </p:sp>
      <p:cxnSp>
        <p:nvCxnSpPr>
          <p:cNvPr id="150" name="Connector: Elbow 26">
            <a:extLst>
              <a:ext uri="{FF2B5EF4-FFF2-40B4-BE49-F238E27FC236}">
                <a16:creationId xmlns:a16="http://schemas.microsoft.com/office/drawing/2014/main" id="{8D1008EB-F489-4798-985C-4FAA01FD59E4}"/>
              </a:ext>
            </a:extLst>
          </p:cNvPr>
          <p:cNvCxnSpPr>
            <a:cxnSpLocks/>
            <a:stCxn id="149" idx="2"/>
            <a:endCxn id="144" idx="298"/>
          </p:cNvCxnSpPr>
          <p:nvPr/>
        </p:nvCxnSpPr>
        <p:spPr>
          <a:xfrm rot="5400000">
            <a:off x="10584095" y="2880164"/>
            <a:ext cx="501313" cy="102335"/>
          </a:xfrm>
          <a:prstGeom prst="bentConnector4">
            <a:avLst>
              <a:gd name="adj1" fmla="val 33851"/>
              <a:gd name="adj2" fmla="val 172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1" name="Table 24">
            <a:extLst>
              <a:ext uri="{FF2B5EF4-FFF2-40B4-BE49-F238E27FC236}">
                <a16:creationId xmlns:a16="http://schemas.microsoft.com/office/drawing/2014/main" id="{9BA339FD-B78A-4377-9FDC-172BB8836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181565"/>
              </p:ext>
            </p:extLst>
          </p:nvPr>
        </p:nvGraphicFramePr>
        <p:xfrm>
          <a:off x="6853544" y="335464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Ташкентская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15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25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3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2" name="Овал 91">
            <a:extLst>
              <a:ext uri="{FF2B5EF4-FFF2-40B4-BE49-F238E27FC236}">
                <a16:creationId xmlns:a16="http://schemas.microsoft.com/office/drawing/2014/main" id="{2F68C6A2-8EA0-406C-9C72-A5EBFFBF87ED}"/>
              </a:ext>
            </a:extLst>
          </p:cNvPr>
          <p:cNvSpPr/>
          <p:nvPr/>
        </p:nvSpPr>
        <p:spPr>
          <a:xfrm>
            <a:off x="9615357" y="1272149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F61B609-6907-4766-AD86-9E0A69A1C6AF}"/>
              </a:ext>
            </a:extLst>
          </p:cNvPr>
          <p:cNvSpPr/>
          <p:nvPr/>
        </p:nvSpPr>
        <p:spPr>
          <a:xfrm>
            <a:off x="6926821" y="1313668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bject 31">
            <a:extLst>
              <a:ext uri="{FF2B5EF4-FFF2-40B4-BE49-F238E27FC236}">
                <a16:creationId xmlns:a16="http://schemas.microsoft.com/office/drawing/2014/main" id="{67EEBC70-58B7-4E7F-98CE-3DA3F5738910}"/>
              </a:ext>
            </a:extLst>
          </p:cNvPr>
          <p:cNvSpPr txBox="1"/>
          <p:nvPr/>
        </p:nvSpPr>
        <p:spPr>
          <a:xfrm>
            <a:off x="7674048" y="1249707"/>
            <a:ext cx="1813514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GSP+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позволяет экспортировать в ЕС по сниженным или нулевым тарифам 6200 наименований товаров.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1" name="object 31">
            <a:extLst>
              <a:ext uri="{FF2B5EF4-FFF2-40B4-BE49-F238E27FC236}">
                <a16:creationId xmlns:a16="http://schemas.microsoft.com/office/drawing/2014/main" id="{6D38C3FF-9F42-4D4D-B3D6-7074F713C9DC}"/>
              </a:ext>
            </a:extLst>
          </p:cNvPr>
          <p:cNvSpPr txBox="1"/>
          <p:nvPr/>
        </p:nvSpPr>
        <p:spPr>
          <a:xfrm>
            <a:off x="10348356" y="1244359"/>
            <a:ext cx="1739346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7A7C129-F4E5-4320-B7BE-FBC1629EA806}"/>
              </a:ext>
            </a:extLst>
          </p:cNvPr>
          <p:cNvSpPr txBox="1"/>
          <p:nvPr/>
        </p:nvSpPr>
        <p:spPr>
          <a:xfrm>
            <a:off x="6852665" y="791264"/>
            <a:ext cx="290255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48" name="object 3">
            <a:extLst>
              <a:ext uri="{FF2B5EF4-FFF2-40B4-BE49-F238E27FC236}">
                <a16:creationId xmlns:a16="http://schemas.microsoft.com/office/drawing/2014/main" id="{CAAF050B-2470-4F1F-9F29-780C66AC1F3A}"/>
              </a:ext>
            </a:extLst>
          </p:cNvPr>
          <p:cNvSpPr txBox="1"/>
          <p:nvPr/>
        </p:nvSpPr>
        <p:spPr>
          <a:xfrm>
            <a:off x="199734" y="1002414"/>
            <a:ext cx="651985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49" name="object 48">
            <a:extLst>
              <a:ext uri="{FF2B5EF4-FFF2-40B4-BE49-F238E27FC236}">
                <a16:creationId xmlns:a16="http://schemas.microsoft.com/office/drawing/2014/main" id="{8D1320E2-1925-48D7-938E-46A34EDBD44B}"/>
              </a:ext>
            </a:extLst>
          </p:cNvPr>
          <p:cNvSpPr txBox="1"/>
          <p:nvPr/>
        </p:nvSpPr>
        <p:spPr>
          <a:xfrm>
            <a:off x="1495616" y="1720718"/>
            <a:ext cx="1264920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uz-Cyrl-UZ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экспортеров газовых плит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endParaRPr lang="uz-Cyrl-UZ" sz="800" spc="100" dirty="0">
              <a:solidFill>
                <a:srgbClr val="164A69"/>
              </a:solidFill>
              <a:latin typeface="Montserrat" pitchFamily="2" charset="-52"/>
              <a:cs typeface="Arial MT"/>
            </a:endParaRPr>
          </a:p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uz-Cyrl-UZ" sz="800" spc="-10" dirty="0">
                <a:solidFill>
                  <a:srgbClr val="6D6E71"/>
                </a:solidFill>
                <a:latin typeface="Montserrat" pitchFamily="2" charset="-52"/>
              </a:rPr>
              <a:t>млрд долл. США</a:t>
            </a:r>
            <a:endParaRPr lang="en-US" sz="800" spc="-10" noProof="1">
              <a:solidFill>
                <a:srgbClr val="6D6E71"/>
              </a:solidFill>
              <a:latin typeface="Montserrat" pitchFamily="2" charset="-52"/>
            </a:endParaRPr>
          </a:p>
        </p:txBody>
      </p:sp>
      <p:sp>
        <p:nvSpPr>
          <p:cNvPr id="50" name="object 49">
            <a:extLst>
              <a:ext uri="{FF2B5EF4-FFF2-40B4-BE49-F238E27FC236}">
                <a16:creationId xmlns:a16="http://schemas.microsoft.com/office/drawing/2014/main" id="{B92FA870-3267-4DC5-92AF-EC1D2B92D953}"/>
              </a:ext>
            </a:extLst>
          </p:cNvPr>
          <p:cNvSpPr txBox="1"/>
          <p:nvPr/>
        </p:nvSpPr>
        <p:spPr>
          <a:xfrm>
            <a:off x="4224117" y="1777868"/>
            <a:ext cx="1055212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зарплата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51" name="object 50">
            <a:extLst>
              <a:ext uri="{FF2B5EF4-FFF2-40B4-BE49-F238E27FC236}">
                <a16:creationId xmlns:a16="http://schemas.microsoft.com/office/drawing/2014/main" id="{0451D315-061C-4CB0-BAC5-E5B3737DC433}"/>
              </a:ext>
            </a:extLst>
          </p:cNvPr>
          <p:cNvSpPr txBox="1"/>
          <p:nvPr/>
        </p:nvSpPr>
        <p:spPr>
          <a:xfrm>
            <a:off x="5489035" y="1775303"/>
            <a:ext cx="1314450" cy="3962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Центы США за кВт/ч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52" name="object 49">
            <a:extLst>
              <a:ext uri="{FF2B5EF4-FFF2-40B4-BE49-F238E27FC236}">
                <a16:creationId xmlns:a16="http://schemas.microsoft.com/office/drawing/2014/main" id="{499EB32F-6B38-4697-BBD3-85C67ADB429E}"/>
              </a:ext>
            </a:extLst>
          </p:cNvPr>
          <p:cNvSpPr txBox="1"/>
          <p:nvPr/>
        </p:nvSpPr>
        <p:spPr>
          <a:xfrm>
            <a:off x="2849759" y="1715704"/>
            <a:ext cx="1428115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</a:t>
            </a:r>
            <a:r>
              <a:rPr lang="uz-Cyrl-UZ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газовых плит</a:t>
            </a:r>
            <a:r>
              <a:rPr lang="ru-RU" sz="800" spc="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ов</a:t>
            </a:r>
            <a:endParaRPr lang="ru-RU" sz="800" spc="10" dirty="0">
              <a:solidFill>
                <a:srgbClr val="164A69"/>
              </a:solidFill>
              <a:latin typeface="Montserrat" pitchFamily="2" charset="-52"/>
              <a:cs typeface="Arial MT"/>
            </a:endParaRPr>
          </a:p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в Узбекистан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grpSp>
        <p:nvGrpSpPr>
          <p:cNvPr id="106" name="object 43">
            <a:extLst>
              <a:ext uri="{FF2B5EF4-FFF2-40B4-BE49-F238E27FC236}">
                <a16:creationId xmlns:a16="http://schemas.microsoft.com/office/drawing/2014/main" id="{7D6D4FC6-ABC1-4B58-AD3B-E2A8F93EB844}"/>
              </a:ext>
            </a:extLst>
          </p:cNvPr>
          <p:cNvGrpSpPr/>
          <p:nvPr/>
        </p:nvGrpSpPr>
        <p:grpSpPr>
          <a:xfrm>
            <a:off x="1450372" y="2210130"/>
            <a:ext cx="5297805" cy="10160"/>
            <a:chOff x="1700481" y="1312005"/>
            <a:chExt cx="5297805" cy="10160"/>
          </a:xfrm>
        </p:grpSpPr>
        <p:sp>
          <p:nvSpPr>
            <p:cNvPr id="107" name="object 44">
              <a:extLst>
                <a:ext uri="{FF2B5EF4-FFF2-40B4-BE49-F238E27FC236}">
                  <a16:creationId xmlns:a16="http://schemas.microsoft.com/office/drawing/2014/main" id="{56ABD606-5B97-4C3D-BF48-B034CF055DD2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08" name="object 45">
              <a:extLst>
                <a:ext uri="{FF2B5EF4-FFF2-40B4-BE49-F238E27FC236}">
                  <a16:creationId xmlns:a16="http://schemas.microsoft.com/office/drawing/2014/main" id="{771282F8-585B-4B3E-8F5C-AC0843FB772B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0" name="object 46">
              <a:extLst>
                <a:ext uri="{FF2B5EF4-FFF2-40B4-BE49-F238E27FC236}">
                  <a16:creationId xmlns:a16="http://schemas.microsoft.com/office/drawing/2014/main" id="{9EB36FFA-B55D-4AEE-BF39-467493D07FB7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1" name="object 47">
              <a:extLst>
                <a:ext uri="{FF2B5EF4-FFF2-40B4-BE49-F238E27FC236}">
                  <a16:creationId xmlns:a16="http://schemas.microsoft.com/office/drawing/2014/main" id="{8382BB7D-9C5F-49AD-833E-0BED206B1AD3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graphicFrame>
        <p:nvGraphicFramePr>
          <p:cNvPr id="89" name="Таблица 7">
            <a:extLst>
              <a:ext uri="{FF2B5EF4-FFF2-40B4-BE49-F238E27FC236}">
                <a16:creationId xmlns:a16="http://schemas.microsoft.com/office/drawing/2014/main" id="{08CC8491-B807-4D85-98BC-86281D826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740711"/>
              </p:ext>
            </p:extLst>
          </p:nvPr>
        </p:nvGraphicFramePr>
        <p:xfrm>
          <a:off x="184849" y="2284958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4,2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Турция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3,0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Рольша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Мексика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6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Италия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Малайзия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0,2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14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Узбекистан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001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115412"/>
                  </a:ext>
                </a:extLst>
              </a:tr>
            </a:tbl>
          </a:graphicData>
        </a:graphic>
      </p:graphicFrame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AF5973AA-9DBF-4BC1-B54F-D2765964F2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470" y="2651773"/>
            <a:ext cx="124839" cy="124839"/>
          </a:xfrm>
          <a:prstGeom prst="rect">
            <a:avLst/>
          </a:prstGeom>
        </p:spPr>
      </p:pic>
      <p:sp>
        <p:nvSpPr>
          <p:cNvPr id="91" name="object 20">
            <a:extLst>
              <a:ext uri="{FF2B5EF4-FFF2-40B4-BE49-F238E27FC236}">
                <a16:creationId xmlns:a16="http://schemas.microsoft.com/office/drawing/2014/main" id="{D53414DE-0CBD-485D-97E4-53846099F5FA}"/>
              </a:ext>
            </a:extLst>
          </p:cNvPr>
          <p:cNvSpPr/>
          <p:nvPr/>
        </p:nvSpPr>
        <p:spPr>
          <a:xfrm>
            <a:off x="1517194" y="2349829"/>
            <a:ext cx="799652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34749F38-9F09-4BF8-A61F-A0D4FC0762A7}"/>
              </a:ext>
            </a:extLst>
          </p:cNvPr>
          <p:cNvSpPr/>
          <p:nvPr/>
        </p:nvSpPr>
        <p:spPr>
          <a:xfrm>
            <a:off x="1517194" y="2638917"/>
            <a:ext cx="461920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FB091D6E-AC2F-4649-9C87-B6C895600EC6}"/>
              </a:ext>
            </a:extLst>
          </p:cNvPr>
          <p:cNvSpPr/>
          <p:nvPr/>
        </p:nvSpPr>
        <p:spPr>
          <a:xfrm>
            <a:off x="1517195" y="2904275"/>
            <a:ext cx="415770" cy="14534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F27AB3EC-F919-43D1-A092-CEC8F26E7FA0}"/>
              </a:ext>
            </a:extLst>
          </p:cNvPr>
          <p:cNvSpPr/>
          <p:nvPr/>
        </p:nvSpPr>
        <p:spPr>
          <a:xfrm>
            <a:off x="1517194" y="3179501"/>
            <a:ext cx="324252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AA8B50FD-AEE4-43EA-8C54-8F743290168C}"/>
              </a:ext>
            </a:extLst>
          </p:cNvPr>
          <p:cNvSpPr/>
          <p:nvPr/>
        </p:nvSpPr>
        <p:spPr>
          <a:xfrm>
            <a:off x="1517194" y="3453786"/>
            <a:ext cx="292556" cy="12312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20">
            <a:extLst>
              <a:ext uri="{FF2B5EF4-FFF2-40B4-BE49-F238E27FC236}">
                <a16:creationId xmlns:a16="http://schemas.microsoft.com/office/drawing/2014/main" id="{32E92A40-0C5B-4A2E-8376-C6DD380AA9AE}"/>
              </a:ext>
            </a:extLst>
          </p:cNvPr>
          <p:cNvSpPr/>
          <p:nvPr/>
        </p:nvSpPr>
        <p:spPr>
          <a:xfrm>
            <a:off x="1512748" y="3729518"/>
            <a:ext cx="244211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10FBAF93-83A7-468A-8CFB-702FCAB37077}"/>
              </a:ext>
            </a:extLst>
          </p:cNvPr>
          <p:cNvSpPr/>
          <p:nvPr/>
        </p:nvSpPr>
        <p:spPr>
          <a:xfrm>
            <a:off x="1520207" y="3996054"/>
            <a:ext cx="204845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37F4893F-D6D7-4B05-BB85-89431E575E65}"/>
              </a:ext>
            </a:extLst>
          </p:cNvPr>
          <p:cNvSpPr/>
          <p:nvPr/>
        </p:nvSpPr>
        <p:spPr>
          <a:xfrm>
            <a:off x="2842992" y="2351657"/>
            <a:ext cx="524096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83D75FE2-43E6-4676-B0C2-2E719AE58E1B}"/>
              </a:ext>
            </a:extLst>
          </p:cNvPr>
          <p:cNvSpPr/>
          <p:nvPr/>
        </p:nvSpPr>
        <p:spPr>
          <a:xfrm>
            <a:off x="2837449" y="2631878"/>
            <a:ext cx="293867" cy="13830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CA0D24B8-0AD1-4E5C-A16E-800BD6D6B042}"/>
              </a:ext>
            </a:extLst>
          </p:cNvPr>
          <p:cNvSpPr/>
          <p:nvPr/>
        </p:nvSpPr>
        <p:spPr>
          <a:xfrm>
            <a:off x="4152626" y="2349829"/>
            <a:ext cx="73950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109637EF-77CA-4D87-935E-07F3A608EB66}"/>
              </a:ext>
            </a:extLst>
          </p:cNvPr>
          <p:cNvSpPr/>
          <p:nvPr/>
        </p:nvSpPr>
        <p:spPr>
          <a:xfrm>
            <a:off x="4152626" y="2897235"/>
            <a:ext cx="85276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B66822B4-02D6-4393-A416-69963D716074}"/>
              </a:ext>
            </a:extLst>
          </p:cNvPr>
          <p:cNvSpPr/>
          <p:nvPr/>
        </p:nvSpPr>
        <p:spPr>
          <a:xfrm>
            <a:off x="4155514" y="2631877"/>
            <a:ext cx="48017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7FFE807F-5E5C-4310-B39D-AAE1028848B1}"/>
              </a:ext>
            </a:extLst>
          </p:cNvPr>
          <p:cNvSpPr/>
          <p:nvPr/>
        </p:nvSpPr>
        <p:spPr>
          <a:xfrm>
            <a:off x="4152625" y="3182965"/>
            <a:ext cx="98124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D5EFA492-8D8E-4ECA-A9DA-621701601706}"/>
              </a:ext>
            </a:extLst>
          </p:cNvPr>
          <p:cNvSpPr/>
          <p:nvPr/>
        </p:nvSpPr>
        <p:spPr>
          <a:xfrm>
            <a:off x="4153927" y="3457250"/>
            <a:ext cx="23886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5" name="object 20">
            <a:extLst>
              <a:ext uri="{FF2B5EF4-FFF2-40B4-BE49-F238E27FC236}">
                <a16:creationId xmlns:a16="http://schemas.microsoft.com/office/drawing/2014/main" id="{8FE96E7D-B0AE-434A-8D81-6659411D8FF7}"/>
              </a:ext>
            </a:extLst>
          </p:cNvPr>
          <p:cNvSpPr/>
          <p:nvPr/>
        </p:nvSpPr>
        <p:spPr>
          <a:xfrm>
            <a:off x="4155801" y="3732982"/>
            <a:ext cx="68710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6" name="object 20">
            <a:extLst>
              <a:ext uri="{FF2B5EF4-FFF2-40B4-BE49-F238E27FC236}">
                <a16:creationId xmlns:a16="http://schemas.microsoft.com/office/drawing/2014/main" id="{576D43CD-1A54-4388-B405-99CB31B5E245}"/>
              </a:ext>
            </a:extLst>
          </p:cNvPr>
          <p:cNvSpPr/>
          <p:nvPr/>
        </p:nvSpPr>
        <p:spPr>
          <a:xfrm>
            <a:off x="4155124" y="3999518"/>
            <a:ext cx="42163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77" name="object 42">
            <a:extLst>
              <a:ext uri="{FF2B5EF4-FFF2-40B4-BE49-F238E27FC236}">
                <a16:creationId xmlns:a16="http://schemas.microsoft.com/office/drawing/2014/main" id="{3C8173B3-FFFD-46D9-93AB-F70A787FAE4D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8695" y="4266793"/>
            <a:ext cx="148568" cy="159112"/>
          </a:xfrm>
          <a:prstGeom prst="rect">
            <a:avLst/>
          </a:prstGeom>
        </p:spPr>
      </p:pic>
      <p:sp>
        <p:nvSpPr>
          <p:cNvPr id="178" name="object 20">
            <a:extLst>
              <a:ext uri="{FF2B5EF4-FFF2-40B4-BE49-F238E27FC236}">
                <a16:creationId xmlns:a16="http://schemas.microsoft.com/office/drawing/2014/main" id="{735A06EB-40D4-48D4-8216-1B9040D88F28}"/>
              </a:ext>
            </a:extLst>
          </p:cNvPr>
          <p:cNvSpPr/>
          <p:nvPr/>
        </p:nvSpPr>
        <p:spPr>
          <a:xfrm>
            <a:off x="5469822" y="2355222"/>
            <a:ext cx="683327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9" name="object 20">
            <a:extLst>
              <a:ext uri="{FF2B5EF4-FFF2-40B4-BE49-F238E27FC236}">
                <a16:creationId xmlns:a16="http://schemas.microsoft.com/office/drawing/2014/main" id="{187B640B-07CA-40B1-863F-54AC6E0B9DEB}"/>
              </a:ext>
            </a:extLst>
          </p:cNvPr>
          <p:cNvSpPr/>
          <p:nvPr/>
        </p:nvSpPr>
        <p:spPr>
          <a:xfrm>
            <a:off x="5472259" y="2631878"/>
            <a:ext cx="858872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0" name="object 20">
            <a:extLst>
              <a:ext uri="{FF2B5EF4-FFF2-40B4-BE49-F238E27FC236}">
                <a16:creationId xmlns:a16="http://schemas.microsoft.com/office/drawing/2014/main" id="{C4A4753A-0CE8-46AE-9C70-5FC5E4BE554A}"/>
              </a:ext>
            </a:extLst>
          </p:cNvPr>
          <p:cNvSpPr/>
          <p:nvPr/>
        </p:nvSpPr>
        <p:spPr>
          <a:xfrm>
            <a:off x="5471037" y="2897235"/>
            <a:ext cx="682112" cy="12685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1" name="object 20">
            <a:extLst>
              <a:ext uri="{FF2B5EF4-FFF2-40B4-BE49-F238E27FC236}">
                <a16:creationId xmlns:a16="http://schemas.microsoft.com/office/drawing/2014/main" id="{DF178A80-E9E4-4B79-BAD4-48B00E94EA2C}"/>
              </a:ext>
            </a:extLst>
          </p:cNvPr>
          <p:cNvSpPr/>
          <p:nvPr/>
        </p:nvSpPr>
        <p:spPr>
          <a:xfrm>
            <a:off x="5469822" y="3182966"/>
            <a:ext cx="712582" cy="120802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object 20">
            <a:extLst>
              <a:ext uri="{FF2B5EF4-FFF2-40B4-BE49-F238E27FC236}">
                <a16:creationId xmlns:a16="http://schemas.microsoft.com/office/drawing/2014/main" id="{4B59E7EC-DE20-47FB-9359-1F0E6B296924}"/>
              </a:ext>
            </a:extLst>
          </p:cNvPr>
          <p:cNvSpPr/>
          <p:nvPr/>
        </p:nvSpPr>
        <p:spPr>
          <a:xfrm>
            <a:off x="5469821" y="3457250"/>
            <a:ext cx="682111" cy="11965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4" name="object 20">
            <a:extLst>
              <a:ext uri="{FF2B5EF4-FFF2-40B4-BE49-F238E27FC236}">
                <a16:creationId xmlns:a16="http://schemas.microsoft.com/office/drawing/2014/main" id="{97E735C7-6A95-4EA0-B246-15759B58FF25}"/>
              </a:ext>
            </a:extLst>
          </p:cNvPr>
          <p:cNvSpPr/>
          <p:nvPr/>
        </p:nvSpPr>
        <p:spPr>
          <a:xfrm>
            <a:off x="5469822" y="3732982"/>
            <a:ext cx="682109" cy="11937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5" name="object 20">
            <a:extLst>
              <a:ext uri="{FF2B5EF4-FFF2-40B4-BE49-F238E27FC236}">
                <a16:creationId xmlns:a16="http://schemas.microsoft.com/office/drawing/2014/main" id="{92436CD2-0859-493E-963A-34744CA6E89A}"/>
              </a:ext>
            </a:extLst>
          </p:cNvPr>
          <p:cNvSpPr/>
          <p:nvPr/>
        </p:nvSpPr>
        <p:spPr>
          <a:xfrm>
            <a:off x="5469823" y="3999518"/>
            <a:ext cx="827508" cy="13523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6" name="object 20">
            <a:extLst>
              <a:ext uri="{FF2B5EF4-FFF2-40B4-BE49-F238E27FC236}">
                <a16:creationId xmlns:a16="http://schemas.microsoft.com/office/drawing/2014/main" id="{1F5FDD11-D992-454D-9B21-3E4763019A84}"/>
              </a:ext>
            </a:extLst>
          </p:cNvPr>
          <p:cNvSpPr/>
          <p:nvPr/>
        </p:nvSpPr>
        <p:spPr>
          <a:xfrm>
            <a:off x="4152625" y="4276474"/>
            <a:ext cx="24017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7" name="object 20">
            <a:extLst>
              <a:ext uri="{FF2B5EF4-FFF2-40B4-BE49-F238E27FC236}">
                <a16:creationId xmlns:a16="http://schemas.microsoft.com/office/drawing/2014/main" id="{07EC07C5-B1B2-4560-B426-A5F0D8E3DF2B}"/>
              </a:ext>
            </a:extLst>
          </p:cNvPr>
          <p:cNvSpPr/>
          <p:nvPr/>
        </p:nvSpPr>
        <p:spPr>
          <a:xfrm>
            <a:off x="5469910" y="4276474"/>
            <a:ext cx="682021" cy="13523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9" name="object 20">
            <a:extLst>
              <a:ext uri="{FF2B5EF4-FFF2-40B4-BE49-F238E27FC236}">
                <a16:creationId xmlns:a16="http://schemas.microsoft.com/office/drawing/2014/main" id="{60030C7B-29DB-477B-93CB-9EADA804B678}"/>
              </a:ext>
            </a:extLst>
          </p:cNvPr>
          <p:cNvSpPr/>
          <p:nvPr/>
        </p:nvSpPr>
        <p:spPr>
          <a:xfrm>
            <a:off x="1520208" y="4279535"/>
            <a:ext cx="4571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0" name="Picture 4">
            <a:extLst>
              <a:ext uri="{FF2B5EF4-FFF2-40B4-BE49-F238E27FC236}">
                <a16:creationId xmlns:a16="http://schemas.microsoft.com/office/drawing/2014/main" id="{E0CCBBD1-0225-45AF-9890-82BDF2AA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091" y="2369072"/>
            <a:ext cx="160990" cy="1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6">
            <a:extLst>
              <a:ext uri="{FF2B5EF4-FFF2-40B4-BE49-F238E27FC236}">
                <a16:creationId xmlns:a16="http://schemas.microsoft.com/office/drawing/2014/main" id="{8E1747FA-C02D-46F7-AF6E-D60055C06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090" y="3214363"/>
            <a:ext cx="141307" cy="1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8">
            <a:extLst>
              <a:ext uri="{FF2B5EF4-FFF2-40B4-BE49-F238E27FC236}">
                <a16:creationId xmlns:a16="http://schemas.microsoft.com/office/drawing/2014/main" id="{97833036-B51D-4DB7-AE8B-4F2B7F7EA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695" y="3487107"/>
            <a:ext cx="147523" cy="14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object 20">
            <a:extLst>
              <a:ext uri="{FF2B5EF4-FFF2-40B4-BE49-F238E27FC236}">
                <a16:creationId xmlns:a16="http://schemas.microsoft.com/office/drawing/2014/main" id="{3358D5DE-A996-46B8-AA91-7C29309A6918}"/>
              </a:ext>
            </a:extLst>
          </p:cNvPr>
          <p:cNvSpPr/>
          <p:nvPr/>
        </p:nvSpPr>
        <p:spPr>
          <a:xfrm>
            <a:off x="2829080" y="2893233"/>
            <a:ext cx="218057" cy="13830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5" name="Picture 2">
            <a:extLst>
              <a:ext uri="{FF2B5EF4-FFF2-40B4-BE49-F238E27FC236}">
                <a16:creationId xmlns:a16="http://schemas.microsoft.com/office/drawing/2014/main" id="{0B616A9F-1E4D-49F4-A986-697D5CA30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392" y="3738240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4">
            <a:extLst>
              <a:ext uri="{FF2B5EF4-FFF2-40B4-BE49-F238E27FC236}">
                <a16:creationId xmlns:a16="http://schemas.microsoft.com/office/drawing/2014/main" id="{B17F4F65-B1F1-4395-BF02-1BDCBC52F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138" y="3989416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4">
            <a:extLst>
              <a:ext uri="{FF2B5EF4-FFF2-40B4-BE49-F238E27FC236}">
                <a16:creationId xmlns:a16="http://schemas.microsoft.com/office/drawing/2014/main" id="{6F2009AB-E6D6-4F06-92F7-880E845B7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138" y="2918478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5731</TotalTime>
  <Words>627</Words>
  <Application>Microsoft Office PowerPoint</Application>
  <PresentationFormat>Широкоэкранный</PresentationFormat>
  <Paragraphs>162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SHOKHRUKH ISLOMOV</cp:lastModifiedBy>
  <cp:revision>222</cp:revision>
  <dcterms:created xsi:type="dcterms:W3CDTF">2024-07-25T07:55:13Z</dcterms:created>
  <dcterms:modified xsi:type="dcterms:W3CDTF">2025-04-27T13:25:19Z</dcterms:modified>
</cp:coreProperties>
</file>